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.xml" ContentType="application/vnd.openxmlformats-officedocument.drawingml.chart+xml"/>
  <Override PartName="/ppt/notesSlides/notesSlide4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2.xml" ContentType="application/vnd.openxmlformats-officedocument.presentationml.notesSlide+xml"/>
  <Override PartName="/ppt/charts/chart7.xml" ContentType="application/vnd.openxmlformats-officedocument.drawingml.chart+xml"/>
  <Override PartName="/ppt/notesSlides/notesSlide4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403" r:id="rId3"/>
    <p:sldId id="472" r:id="rId4"/>
    <p:sldId id="475" r:id="rId5"/>
    <p:sldId id="476" r:id="rId6"/>
    <p:sldId id="477" r:id="rId7"/>
    <p:sldId id="412" r:id="rId8"/>
    <p:sldId id="404" r:id="rId9"/>
    <p:sldId id="485" r:id="rId10"/>
    <p:sldId id="481" r:id="rId11"/>
    <p:sldId id="483" r:id="rId12"/>
    <p:sldId id="484" r:id="rId13"/>
    <p:sldId id="494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07" r:id="rId23"/>
    <p:sldId id="467" r:id="rId24"/>
    <p:sldId id="471" r:id="rId25"/>
    <p:sldId id="417" r:id="rId26"/>
    <p:sldId id="408" r:id="rId27"/>
    <p:sldId id="459" r:id="rId28"/>
    <p:sldId id="495" r:id="rId29"/>
    <p:sldId id="453" r:id="rId30"/>
    <p:sldId id="451" r:id="rId31"/>
    <p:sldId id="454" r:id="rId32"/>
    <p:sldId id="455" r:id="rId33"/>
    <p:sldId id="457" r:id="rId34"/>
    <p:sldId id="456" r:id="rId35"/>
    <p:sldId id="466" r:id="rId36"/>
    <p:sldId id="460" r:id="rId37"/>
    <p:sldId id="410" r:id="rId38"/>
    <p:sldId id="427" r:id="rId39"/>
    <p:sldId id="433" r:id="rId40"/>
    <p:sldId id="503" r:id="rId41"/>
    <p:sldId id="435" r:id="rId42"/>
    <p:sldId id="502" r:id="rId43"/>
    <p:sldId id="504" r:id="rId44"/>
    <p:sldId id="439" r:id="rId45"/>
    <p:sldId id="414" r:id="rId46"/>
    <p:sldId id="418" r:id="rId47"/>
    <p:sldId id="446" r:id="rId48"/>
    <p:sldId id="443" r:id="rId49"/>
    <p:sldId id="501" r:id="rId50"/>
    <p:sldId id="464" r:id="rId51"/>
    <p:sldId id="465" r:id="rId52"/>
    <p:sldId id="499" r:id="rId53"/>
    <p:sldId id="498" r:id="rId54"/>
  </p:sldIdLst>
  <p:sldSz cx="9144000" cy="6858000" type="screen4x3"/>
  <p:notesSz cx="7099300" cy="10234613"/>
  <p:embeddedFontLst>
    <p:embeddedFont>
      <p:font typeface="Verdana" pitchFamily="34" charset="0"/>
      <p:regular r:id="rId57"/>
      <p:bold r:id="rId58"/>
      <p:italic r:id="rId59"/>
      <p:boldItalic r:id="rId60"/>
    </p:embeddedFont>
    <p:embeddedFont>
      <p:font typeface="MV Boli" pitchFamily="2" charset="0"/>
      <p:regular r:id="rId61"/>
    </p:embeddedFon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Cambria Math" pitchFamily="18" charset="0"/>
      <p:regular r:id="rId66"/>
    </p:embeddedFont>
    <p:embeddedFont>
      <p:font typeface="Arial Unicode MS" pitchFamily="34" charset="-122"/>
      <p:regular r:id="rId67"/>
    </p:embeddedFont>
    <p:embeddedFont>
      <p:font typeface="Eras Medium ITC" pitchFamily="34" charset="0"/>
      <p:regular r:id="rId68"/>
    </p:embeddedFont>
    <p:embeddedFont>
      <p:font typeface="Century Gothic" pitchFamily="34" charset="0"/>
      <p:regular r:id="rId69"/>
      <p:bold r:id="rId70"/>
      <p:italic r:id="rId71"/>
      <p:boldItalic r:id="rId72"/>
    </p:embeddedFont>
    <p:embeddedFont>
      <p:font typeface="新細明體" pitchFamily="18" charset="-120"/>
      <p:regular r:id="rId73"/>
    </p:embeddedFont>
    <p:embeddedFont>
      <p:font typeface="Meiryo UI" pitchFamily="34" charset="-128"/>
      <p:regular r:id="rId74"/>
      <p:bold r:id="rId75"/>
      <p:italic r:id="rId76"/>
      <p:boldItalic r:id="rId77"/>
    </p:embeddedFont>
    <p:embeddedFont>
      <p:font typeface="Papyrus" pitchFamily="66" charset="0"/>
      <p:regular r:id="rId78"/>
    </p:embeddedFont>
    <p:embeddedFont>
      <p:font typeface="MS Gothic" pitchFamily="49" charset="-128"/>
      <p:regular r:id="rId79"/>
    </p:embeddedFont>
    <p:embeddedFont>
      <p:font typeface="Consolas" pitchFamily="49" charset="0"/>
      <p:regular r:id="rId80"/>
      <p:bold r:id="rId81"/>
      <p:italic r:id="rId82"/>
      <p:boldItalic r:id="rId8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9D4760-FC38-435D-8089-32D46804857B}">
          <p14:sldIdLst>
            <p14:sldId id="257"/>
            <p14:sldId id="403"/>
            <p14:sldId id="472"/>
            <p14:sldId id="475"/>
            <p14:sldId id="476"/>
            <p14:sldId id="477"/>
            <p14:sldId id="412"/>
            <p14:sldId id="404"/>
            <p14:sldId id="485"/>
            <p14:sldId id="481"/>
            <p14:sldId id="483"/>
            <p14:sldId id="484"/>
            <p14:sldId id="494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07"/>
            <p14:sldId id="467"/>
            <p14:sldId id="471"/>
            <p14:sldId id="417"/>
            <p14:sldId id="408"/>
            <p14:sldId id="459"/>
            <p14:sldId id="495"/>
            <p14:sldId id="453"/>
            <p14:sldId id="451"/>
            <p14:sldId id="454"/>
            <p14:sldId id="455"/>
            <p14:sldId id="457"/>
            <p14:sldId id="456"/>
            <p14:sldId id="466"/>
            <p14:sldId id="460"/>
            <p14:sldId id="410"/>
            <p14:sldId id="427"/>
            <p14:sldId id="433"/>
            <p14:sldId id="503"/>
            <p14:sldId id="435"/>
            <p14:sldId id="502"/>
            <p14:sldId id="504"/>
            <p14:sldId id="439"/>
            <p14:sldId id="414"/>
            <p14:sldId id="418"/>
            <p14:sldId id="446"/>
            <p14:sldId id="443"/>
            <p14:sldId id="501"/>
          </p14:sldIdLst>
        </p14:section>
        <p14:section name="Evaluation" id="{69A58B19-7B04-4A2C-9CF2-0654D2FE3362}">
          <p14:sldIdLst>
            <p14:sldId id="464"/>
            <p14:sldId id="465"/>
            <p14:sldId id="499"/>
            <p14:sldId id="4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CC"/>
    <a:srgbClr val="66FF66"/>
    <a:srgbClr val="0000FF"/>
    <a:srgbClr val="000000"/>
    <a:srgbClr val="FFFF99"/>
    <a:srgbClr val="FFFF00"/>
    <a:srgbClr val="FDEADA"/>
    <a:srgbClr val="CC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8" autoAdjust="0"/>
  </p:normalViewPr>
  <p:slideViewPr>
    <p:cSldViewPr>
      <p:cViewPr>
        <p:scale>
          <a:sx n="60" d="100"/>
          <a:sy n="60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4" d="100"/>
          <a:sy n="84" d="100"/>
        </p:scale>
        <p:origin x="-1620" y="73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font" Target="fonts/font20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font" Target="fonts/font23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82" Type="http://schemas.openxmlformats.org/officeDocument/2006/relationships/font" Target="fonts/font26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openxmlformats.org/officeDocument/2006/relationships/font" Target="fonts/font24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83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font" Target="fonts/font22.fntdata"/><Relationship Id="rId81" Type="http://schemas.openxmlformats.org/officeDocument/2006/relationships/font" Target="fonts/font25.fntdata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36632798375939"/>
          <c:y val="0.13327833987340754"/>
          <c:w val="0.79974982392374339"/>
          <c:h val="0.70492844321656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Exec Time</c:v>
                </c:pt>
              </c:strCache>
            </c:strRef>
          </c:tx>
          <c:spPr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7.9000000000000001E-2</c:v>
                </c:pt>
                <c:pt idx="1">
                  <c:v>0.10100000000000001</c:v>
                </c:pt>
                <c:pt idx="2">
                  <c:v>0.127</c:v>
                </c:pt>
                <c:pt idx="3">
                  <c:v>0.123</c:v>
                </c:pt>
                <c:pt idx="4">
                  <c:v>0.10100000000000001</c:v>
                </c:pt>
                <c:pt idx="5">
                  <c:v>0.214</c:v>
                </c:pt>
                <c:pt idx="6">
                  <c:v>0.16600000000000001</c:v>
                </c:pt>
                <c:pt idx="7">
                  <c:v>0.123</c:v>
                </c:pt>
                <c:pt idx="8">
                  <c:v>0.104</c:v>
                </c:pt>
                <c:pt idx="9">
                  <c:v>1.2E-2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Ingress Time</c:v>
                </c:pt>
              </c:strCache>
            </c:strRef>
          </c:tx>
          <c:spPr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-5.2999999999999999E-2</c:v>
                </c:pt>
                <c:pt idx="1">
                  <c:v>-3.2000000000000001E-2</c:v>
                </c:pt>
                <c:pt idx="2">
                  <c:v>-5.3999999999999999E-2</c:v>
                </c:pt>
                <c:pt idx="3">
                  <c:v>-3.4000000000000002E-2</c:v>
                </c:pt>
                <c:pt idx="4">
                  <c:v>-4.1000000000000002E-2</c:v>
                </c:pt>
                <c:pt idx="5">
                  <c:v>-0.114</c:v>
                </c:pt>
                <c:pt idx="6">
                  <c:v>-7.0999999999999994E-2</c:v>
                </c:pt>
                <c:pt idx="7">
                  <c:v>-0.10100000000000001</c:v>
                </c:pt>
                <c:pt idx="8">
                  <c:v>-0.109</c:v>
                </c:pt>
                <c:pt idx="9">
                  <c:v>-0.11799999999999999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93414656"/>
        <c:axId val="193416192"/>
      </c:barChart>
      <c:catAx>
        <c:axId val="19341465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zh-CN"/>
          </a:p>
        </c:txPr>
        <c:crossAx val="193416192"/>
        <c:crosses val="autoZero"/>
        <c:auto val="1"/>
        <c:lblAlgn val="ctr"/>
        <c:lblOffset val="0"/>
        <c:noMultiLvlLbl val="0"/>
      </c:catAx>
      <c:valAx>
        <c:axId val="193416192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000"/>
                </a:pPr>
                <a:r>
                  <a:rPr lang="en-US" altLang="zh-CN" sz="2000" b="0" dirty="0" smtClean="0"/>
                  <a:t>Normalized Speedup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4.8542007055281319E-3"/>
              <c:y val="0.12897926787493005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Century Gothic" pitchFamily="34" charset="0"/>
              </a:defRPr>
            </a:pPr>
            <a:endParaRPr lang="zh-CN"/>
          </a:p>
        </c:txPr>
        <c:crossAx val="193414656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932048834533167"/>
          <c:y val="4.1297907438430988E-2"/>
          <c:w val="0.36797045486281343"/>
          <c:h val="0.14347526923331316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947036187899"/>
          <c:y val="0.18475070285728934"/>
          <c:w val="0.77739329565386861"/>
          <c:h val="0.7687435527812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Giraph</c:v>
                </c:pt>
              </c:strCache>
            </c:strRef>
          </c:tx>
          <c:spPr>
            <a:pattFill prst="dkUpDiag">
              <a:fgClr>
                <a:srgbClr val="FF006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GPS</c:v>
                </c:pt>
              </c:strCache>
            </c:strRef>
          </c:tx>
          <c:spPr>
            <a:pattFill prst="dkDnDiag">
              <a:fgClr>
                <a:srgbClr val="FF9933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950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CombBLAS</c:v>
                </c:pt>
              </c:strCache>
            </c:strRef>
          </c:tx>
          <c:spPr>
            <a:pattFill prst="smGrid">
              <a:fgClr>
                <a:srgbClr val="C5C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GraphX</c:v>
                </c:pt>
              </c:strCache>
            </c:strRef>
          </c:tx>
          <c:spPr>
            <a:pattFill prst="horzBrick">
              <a:fgClr>
                <a:srgbClr val="00B05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GraphX/H</c:v>
                </c:pt>
              </c:strCache>
            </c:strRef>
          </c:tx>
          <c:spPr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PowerGraph</c:v>
                </c:pt>
              </c:strCache>
            </c:strRef>
          </c:tx>
          <c:spPr>
            <a:pattFill prst="smCheck">
              <a:fgClr>
                <a:srgbClr val="7030A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136.19999999999999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PowerLyra</c:v>
                </c:pt>
              </c:strCache>
            </c:strRef>
          </c:tx>
          <c:spPr>
            <a:pattFill prst="pct80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94514304"/>
        <c:axId val="194528384"/>
      </c:barChart>
      <c:catAx>
        <c:axId val="194514304"/>
        <c:scaling>
          <c:orientation val="minMax"/>
        </c:scaling>
        <c:delete val="1"/>
        <c:axPos val="b"/>
        <c:numFmt formatCode="@" sourceLinked="1"/>
        <c:majorTickMark val="none"/>
        <c:minorTickMark val="none"/>
        <c:tickLblPos val="nextTo"/>
        <c:crossAx val="194528384"/>
        <c:crosses val="autoZero"/>
        <c:auto val="1"/>
        <c:lblAlgn val="ctr"/>
        <c:lblOffset val="0"/>
        <c:noMultiLvlLbl val="0"/>
      </c:catAx>
      <c:valAx>
        <c:axId val="194528384"/>
        <c:scaling>
          <c:orientation val="minMax"/>
          <c:max val="120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194514304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8681543558760471"/>
          <c:y val="5.2316394786491117E-2"/>
          <c:w val="0.42998000222197535"/>
          <c:h val="0.6882088634379877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947036187899"/>
          <c:y val="0.18475070285728934"/>
          <c:w val="0.77739329565386861"/>
          <c:h val="0.7687435527812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Giraph</c:v>
                </c:pt>
              </c:strCache>
            </c:strRef>
          </c:tx>
          <c:spPr>
            <a:pattFill prst="dkUpDiag">
              <a:fgClr>
                <a:srgbClr val="FF006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GPS</c:v>
                </c:pt>
              </c:strCache>
            </c:strRef>
          </c:tx>
          <c:spPr>
            <a:pattFill prst="dkDnDiag">
              <a:fgClr>
                <a:srgbClr val="FF9933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CombBLAS</c:v>
                </c:pt>
              </c:strCache>
            </c:strRef>
          </c:tx>
          <c:spPr>
            <a:pattFill prst="smGrid">
              <a:fgClr>
                <a:srgbClr val="C5C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30.8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GraphX</c:v>
                </c:pt>
              </c:strCache>
            </c:strRef>
          </c:tx>
          <c:spPr>
            <a:pattFill prst="horzBrick">
              <a:fgClr>
                <a:srgbClr val="00B05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127.8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GraphX/H</c:v>
                </c:pt>
              </c:strCache>
            </c:strRef>
          </c:tx>
          <c:spPr>
            <a:pattFill prst="lgConfetti">
              <a:fgClr>
                <a:srgbClr val="0000FF"/>
              </a:fgClr>
              <a:bgClr>
                <a:schemeClr val="bg1"/>
              </a:bgClr>
            </a:pattFill>
            <a:ln w="254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pattFill prst="lgConfetti">
                <a:fgClr>
                  <a:srgbClr val="0000FF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96.1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PowerGraph</c:v>
                </c:pt>
              </c:strCache>
            </c:strRef>
          </c:tx>
          <c:spPr>
            <a:pattFill prst="smCheck">
              <a:fgClr>
                <a:srgbClr val="7030A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PowerLyra</c:v>
                </c:pt>
              </c:strCache>
            </c:strRef>
          </c:tx>
          <c:spPr>
            <a:pattFill prst="pct80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</c:f>
              <c:numCache>
                <c:formatCode>@</c:formatCode>
                <c:ptCount val="1"/>
                <c:pt idx="0">
                  <c:v>1.8</c:v>
                </c:pt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96167936"/>
        <c:axId val="196194304"/>
      </c:barChart>
      <c:catAx>
        <c:axId val="196167936"/>
        <c:scaling>
          <c:orientation val="minMax"/>
        </c:scaling>
        <c:delete val="1"/>
        <c:axPos val="b"/>
        <c:numFmt formatCode="@" sourceLinked="1"/>
        <c:majorTickMark val="none"/>
        <c:minorTickMark val="none"/>
        <c:tickLblPos val="nextTo"/>
        <c:crossAx val="196194304"/>
        <c:crosses val="autoZero"/>
        <c:auto val="1"/>
        <c:lblAlgn val="ctr"/>
        <c:lblOffset val="0"/>
        <c:noMultiLvlLbl val="0"/>
      </c:catAx>
      <c:valAx>
        <c:axId val="196194304"/>
        <c:scaling>
          <c:orientation val="minMax"/>
          <c:max val="15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196167936"/>
        <c:crosses val="autoZero"/>
        <c:crossBetween val="between"/>
        <c:majorUnit val="25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78324630596597E-2"/>
          <c:y val="0.20736034717019827"/>
          <c:w val="0.82716087101433178"/>
          <c:h val="0.6576330159200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solidFill>
              <a:srgbClr val="FF99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0.38</c:v>
                </c:pt>
                <c:pt idx="2">
                  <c:v>0.75</c:v>
                </c:pt>
                <c:pt idx="3">
                  <c:v>0.86</c:v>
                </c:pt>
                <c:pt idx="4">
                  <c:v>0.94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solidFill>
              <a:srgbClr val="00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1.72</c:v>
                </c:pt>
                <c:pt idx="1">
                  <c:v>2.06</c:v>
                </c:pt>
                <c:pt idx="2">
                  <c:v>1.84</c:v>
                </c:pt>
                <c:pt idx="3">
                  <c:v>1.67</c:v>
                </c:pt>
                <c:pt idx="4">
                  <c:v>1.64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1.93</c:v>
                </c:pt>
                <c:pt idx="1">
                  <c:v>2.48</c:v>
                </c:pt>
                <c:pt idx="2">
                  <c:v>2.44</c:v>
                </c:pt>
                <c:pt idx="3">
                  <c:v>2.11</c:v>
                </c:pt>
                <c:pt idx="4">
                  <c:v>2.13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1.97</c:v>
                </c:pt>
                <c:pt idx="1">
                  <c:v>2.67</c:v>
                </c:pt>
                <c:pt idx="2">
                  <c:v>3.15</c:v>
                </c:pt>
                <c:pt idx="3">
                  <c:v>2.79</c:v>
                </c:pt>
                <c:pt idx="4">
                  <c:v>2.85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03882880"/>
        <c:axId val="203884416"/>
      </c:barChart>
      <c:catAx>
        <c:axId val="2038828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zh-CN"/>
          </a:p>
        </c:txPr>
        <c:crossAx val="203884416"/>
        <c:crosses val="autoZero"/>
        <c:auto val="1"/>
        <c:lblAlgn val="ctr"/>
        <c:lblOffset val="0"/>
        <c:noMultiLvlLbl val="0"/>
      </c:catAx>
      <c:valAx>
        <c:axId val="203884416"/>
        <c:scaling>
          <c:orientation val="minMax"/>
          <c:max val="5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203882880"/>
        <c:crosses val="autoZero"/>
        <c:crossBetween val="between"/>
        <c:majorUnit val="1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78324630596597E-2"/>
          <c:y val="0.20736034717019827"/>
          <c:w val="0.82716087101433178"/>
          <c:h val="0.6576330159200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solidFill>
              <a:srgbClr val="FF99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0.46</c:v>
                </c:pt>
                <c:pt idx="1">
                  <c:v>0.56999999999999995</c:v>
                </c:pt>
                <c:pt idx="2">
                  <c:v>0.78</c:v>
                </c:pt>
                <c:pt idx="3">
                  <c:v>0.85</c:v>
                </c:pt>
                <c:pt idx="4">
                  <c:v>0.83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solidFill>
              <a:srgbClr val="00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1.37</c:v>
                </c:pt>
                <c:pt idx="1">
                  <c:v>1.56</c:v>
                </c:pt>
                <c:pt idx="2">
                  <c:v>1.5</c:v>
                </c:pt>
                <c:pt idx="3">
                  <c:v>1.28</c:v>
                </c:pt>
                <c:pt idx="4">
                  <c:v>1.26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1.49</c:v>
                </c:pt>
                <c:pt idx="1">
                  <c:v>1.88</c:v>
                </c:pt>
                <c:pt idx="2">
                  <c:v>1.72</c:v>
                </c:pt>
                <c:pt idx="3">
                  <c:v>1.47</c:v>
                </c:pt>
                <c:pt idx="4">
                  <c:v>1.44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1.5</c:v>
                </c:pt>
                <c:pt idx="1">
                  <c:v>1.92</c:v>
                </c:pt>
                <c:pt idx="2">
                  <c:v>2.0699999999999998</c:v>
                </c:pt>
                <c:pt idx="3">
                  <c:v>1.58</c:v>
                </c:pt>
                <c:pt idx="4">
                  <c:v>1.81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05631872"/>
        <c:axId val="205633408"/>
      </c:barChart>
      <c:catAx>
        <c:axId val="205631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zh-CN"/>
          </a:p>
        </c:txPr>
        <c:crossAx val="205633408"/>
        <c:crosses val="autoZero"/>
        <c:auto val="1"/>
        <c:lblAlgn val="ctr"/>
        <c:lblOffset val="0"/>
        <c:noMultiLvlLbl val="0"/>
      </c:catAx>
      <c:valAx>
        <c:axId val="205633408"/>
        <c:scaling>
          <c:orientation val="minMax"/>
          <c:max val="5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205631872"/>
        <c:crosses val="autoZero"/>
        <c:crossBetween val="between"/>
        <c:majorUnit val="1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4518386845906"/>
          <c:y val="9.4960506114217511E-2"/>
          <c:w val="0.56671619820020003"/>
          <c:h val="0.47858386006090003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78324630596597E-2"/>
          <c:y val="0.20736034717019827"/>
          <c:w val="0.82716087101433178"/>
          <c:h val="0.6576330159200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solidFill>
              <a:srgbClr val="FF99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0.38</c:v>
                </c:pt>
                <c:pt idx="2">
                  <c:v>0.75</c:v>
                </c:pt>
                <c:pt idx="3">
                  <c:v>0.86</c:v>
                </c:pt>
                <c:pt idx="4">
                  <c:v>0.94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solidFill>
              <a:srgbClr val="00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1.72</c:v>
                </c:pt>
                <c:pt idx="1">
                  <c:v>2.06</c:v>
                </c:pt>
                <c:pt idx="2">
                  <c:v>1.84</c:v>
                </c:pt>
                <c:pt idx="3">
                  <c:v>1.67</c:v>
                </c:pt>
                <c:pt idx="4">
                  <c:v>1.64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1.93</c:v>
                </c:pt>
                <c:pt idx="1">
                  <c:v>2.48</c:v>
                </c:pt>
                <c:pt idx="2">
                  <c:v>2.44</c:v>
                </c:pt>
                <c:pt idx="3">
                  <c:v>2.11</c:v>
                </c:pt>
                <c:pt idx="4">
                  <c:v>2.13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1.97</c:v>
                </c:pt>
                <c:pt idx="1">
                  <c:v>2.67</c:v>
                </c:pt>
                <c:pt idx="2">
                  <c:v>3.15</c:v>
                </c:pt>
                <c:pt idx="3">
                  <c:v>2.79</c:v>
                </c:pt>
                <c:pt idx="4">
                  <c:v>2.85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15519616"/>
        <c:axId val="215521152"/>
      </c:barChart>
      <c:catAx>
        <c:axId val="215519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zh-CN"/>
          </a:p>
        </c:txPr>
        <c:crossAx val="215521152"/>
        <c:crosses val="autoZero"/>
        <c:auto val="1"/>
        <c:lblAlgn val="ctr"/>
        <c:lblOffset val="0"/>
        <c:noMultiLvlLbl val="0"/>
      </c:catAx>
      <c:valAx>
        <c:axId val="215521152"/>
        <c:scaling>
          <c:orientation val="minMax"/>
          <c:max val="5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215519616"/>
        <c:crosses val="autoZero"/>
        <c:crossBetween val="between"/>
        <c:majorUnit val="1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78324630596597E-2"/>
          <c:y val="0.20736034717019827"/>
          <c:w val="0.82716087101433178"/>
          <c:h val="0.6576330159200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solidFill>
              <a:srgbClr val="FF99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0.46</c:v>
                </c:pt>
                <c:pt idx="1">
                  <c:v>0.56999999999999995</c:v>
                </c:pt>
                <c:pt idx="2">
                  <c:v>0.78</c:v>
                </c:pt>
                <c:pt idx="3">
                  <c:v>0.85</c:v>
                </c:pt>
                <c:pt idx="4">
                  <c:v>0.83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solidFill>
              <a:srgbClr val="00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1.37</c:v>
                </c:pt>
                <c:pt idx="1">
                  <c:v>1.56</c:v>
                </c:pt>
                <c:pt idx="2">
                  <c:v>1.5</c:v>
                </c:pt>
                <c:pt idx="3">
                  <c:v>1.28</c:v>
                </c:pt>
                <c:pt idx="4">
                  <c:v>1.26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1.49</c:v>
                </c:pt>
                <c:pt idx="1">
                  <c:v>1.88</c:v>
                </c:pt>
                <c:pt idx="2">
                  <c:v>1.72</c:v>
                </c:pt>
                <c:pt idx="3">
                  <c:v>1.47</c:v>
                </c:pt>
                <c:pt idx="4">
                  <c:v>1.44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1.5</c:v>
                </c:pt>
                <c:pt idx="1">
                  <c:v>1.92</c:v>
                </c:pt>
                <c:pt idx="2">
                  <c:v>2.0699999999999998</c:v>
                </c:pt>
                <c:pt idx="3">
                  <c:v>1.58</c:v>
                </c:pt>
                <c:pt idx="4">
                  <c:v>1.81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15617920"/>
        <c:axId val="215619456"/>
      </c:barChart>
      <c:catAx>
        <c:axId val="215617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zh-CN"/>
          </a:p>
        </c:txPr>
        <c:crossAx val="215619456"/>
        <c:crosses val="autoZero"/>
        <c:auto val="1"/>
        <c:lblAlgn val="ctr"/>
        <c:lblOffset val="0"/>
        <c:noMultiLvlLbl val="0"/>
      </c:catAx>
      <c:valAx>
        <c:axId val="215619456"/>
        <c:scaling>
          <c:orientation val="minMax"/>
          <c:max val="5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215617920"/>
        <c:crosses val="autoZero"/>
        <c:crossBetween val="between"/>
        <c:majorUnit val="1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4518386845906"/>
          <c:y val="9.4960506114217511E-2"/>
          <c:w val="0.56671619820020003"/>
          <c:h val="0.47858386006090003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947036187899"/>
          <c:y val="0.18475070285728934"/>
          <c:w val="0.77739329565386861"/>
          <c:h val="0.7687435527812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PG-1Gb</c:v>
                </c:pt>
              </c:strCache>
            </c:strRef>
          </c:tx>
          <c:spPr>
            <a:pattFill prst="dkUpDiag">
              <a:fgClr>
                <a:srgbClr val="FF006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TW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136.19999999999999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PL-1Gb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TW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PG-10Gb</c:v>
                </c:pt>
              </c:strCache>
            </c:strRef>
          </c:tx>
          <c:spPr>
            <a:pattFill prst="dkUpDiag">
              <a:fgClr>
                <a:srgbClr val="FF006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TW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49.4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PL-10Gb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TW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218297472"/>
        <c:axId val="218299008"/>
      </c:barChart>
      <c:catAx>
        <c:axId val="218297472"/>
        <c:scaling>
          <c:orientation val="minMax"/>
        </c:scaling>
        <c:delete val="1"/>
        <c:axPos val="b"/>
        <c:numFmt formatCode="@" sourceLinked="1"/>
        <c:majorTickMark val="none"/>
        <c:minorTickMark val="none"/>
        <c:tickLblPos val="nextTo"/>
        <c:crossAx val="218299008"/>
        <c:crosses val="autoZero"/>
        <c:auto val="1"/>
        <c:lblAlgn val="ctr"/>
        <c:lblOffset val="0"/>
        <c:noMultiLvlLbl val="0"/>
      </c:catAx>
      <c:valAx>
        <c:axId val="218299008"/>
        <c:scaling>
          <c:orientation val="minMax"/>
          <c:max val="16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218297472"/>
        <c:crosses val="autoZero"/>
        <c:crossBetween val="between"/>
        <c:majorUnit val="20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8732038159282091"/>
          <c:y val="2.2301309589566498E-2"/>
          <c:w val="0.69619780192137981"/>
          <c:h val="0.18224018550605636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8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947036187899"/>
          <c:y val="0.18475070285728934"/>
          <c:w val="0.77739329565386861"/>
          <c:h val="0.7687435527812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PG-1Gb</c:v>
                </c:pt>
              </c:strCache>
            </c:strRef>
          </c:tx>
          <c:spPr>
            <a:pattFill prst="dkUpDiag">
              <a:fgClr>
                <a:srgbClr val="FF006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2.0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PL-1Gb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2.0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PG-10Gb</c:v>
                </c:pt>
              </c:strCache>
            </c:strRef>
          </c:tx>
          <c:spPr>
            <a:pattFill prst="dkUpDiag">
              <a:fgClr>
                <a:srgbClr val="FF0066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2.0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PL-10Gb</c:v>
                </c:pt>
              </c:strCache>
            </c:strRef>
          </c:tx>
          <c:spPr>
            <a:pattFill prst="dkDnDiag">
              <a:fgClr>
                <a:schemeClr val="tx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2.0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224088832"/>
        <c:axId val="224090368"/>
      </c:barChart>
      <c:catAx>
        <c:axId val="224088832"/>
        <c:scaling>
          <c:orientation val="minMax"/>
        </c:scaling>
        <c:delete val="1"/>
        <c:axPos val="b"/>
        <c:numFmt formatCode="@" sourceLinked="1"/>
        <c:majorTickMark val="none"/>
        <c:minorTickMark val="none"/>
        <c:tickLblPos val="nextTo"/>
        <c:crossAx val="224090368"/>
        <c:crosses val="autoZero"/>
        <c:auto val="1"/>
        <c:lblAlgn val="ctr"/>
        <c:lblOffset val="0"/>
        <c:noMultiLvlLbl val="0"/>
      </c:catAx>
      <c:valAx>
        <c:axId val="224090368"/>
        <c:scaling>
          <c:orientation val="minMax"/>
          <c:max val="6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224088832"/>
        <c:crosses val="autoZero"/>
        <c:crossBetween val="between"/>
        <c:majorUnit val="10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5315946556099"/>
          <c:y val="0.15761904703452886"/>
          <c:w val="0.85333331355847197"/>
          <c:h val="0.70737430611048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solidFill>
              <a:srgbClr val="FF99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0.46</c:v>
                </c:pt>
                <c:pt idx="1">
                  <c:v>0.6</c:v>
                </c:pt>
                <c:pt idx="2">
                  <c:v>0.73</c:v>
                </c:pt>
                <c:pt idx="3">
                  <c:v>0.73</c:v>
                </c:pt>
                <c:pt idx="4">
                  <c:v>0.79</c:v>
                </c:pt>
                <c:pt idx="5">
                  <c:v>0.57999999999999996</c:v>
                </c:pt>
                <c:pt idx="6">
                  <c:v>2.1800000000000002</c:v>
                </c:pt>
                <c:pt idx="7">
                  <c:v>0.55000000000000004</c:v>
                </c:pt>
                <c:pt idx="8">
                  <c:v>0.7</c:v>
                </c:pt>
                <c:pt idx="9">
                  <c:v>0.94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solidFill>
              <a:srgbClr val="00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1.42</c:v>
                </c:pt>
                <c:pt idx="1">
                  <c:v>1.59</c:v>
                </c:pt>
                <c:pt idx="2">
                  <c:v>1.41</c:v>
                </c:pt>
                <c:pt idx="3">
                  <c:v>1.1000000000000001</c:v>
                </c:pt>
                <c:pt idx="4">
                  <c:v>1.06</c:v>
                </c:pt>
                <c:pt idx="5">
                  <c:v>1.3</c:v>
                </c:pt>
                <c:pt idx="6">
                  <c:v>2.0299999999999998</c:v>
                </c:pt>
                <c:pt idx="7">
                  <c:v>0.81</c:v>
                </c:pt>
                <c:pt idx="8">
                  <c:v>0.86</c:v>
                </c:pt>
                <c:pt idx="9">
                  <c:v>0.91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2.02</c:v>
                </c:pt>
                <c:pt idx="1">
                  <c:v>2.6</c:v>
                </c:pt>
                <c:pt idx="2">
                  <c:v>2.96</c:v>
                </c:pt>
                <c:pt idx="3">
                  <c:v>2.71</c:v>
                </c:pt>
                <c:pt idx="4">
                  <c:v>2.78</c:v>
                </c:pt>
                <c:pt idx="5">
                  <c:v>2.41</c:v>
                </c:pt>
                <c:pt idx="6">
                  <c:v>1.6</c:v>
                </c:pt>
                <c:pt idx="7">
                  <c:v>1.4</c:v>
                </c:pt>
                <c:pt idx="8">
                  <c:v>1.55</c:v>
                </c:pt>
                <c:pt idx="9">
                  <c:v>2.0499999999999998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2.17</c:v>
                </c:pt>
                <c:pt idx="1">
                  <c:v>2.93</c:v>
                </c:pt>
                <c:pt idx="2">
                  <c:v>3.26</c:v>
                </c:pt>
                <c:pt idx="3">
                  <c:v>3.17</c:v>
                </c:pt>
                <c:pt idx="4">
                  <c:v>3.19</c:v>
                </c:pt>
                <c:pt idx="5">
                  <c:v>2.6</c:v>
                </c:pt>
                <c:pt idx="6">
                  <c:v>5.53</c:v>
                </c:pt>
                <c:pt idx="7">
                  <c:v>1.97</c:v>
                </c:pt>
                <c:pt idx="8">
                  <c:v>2.02</c:v>
                </c:pt>
                <c:pt idx="9">
                  <c:v>3.02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93736064"/>
        <c:axId val="193746048"/>
      </c:barChart>
      <c:catAx>
        <c:axId val="193736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zh-CN"/>
          </a:p>
        </c:txPr>
        <c:crossAx val="193746048"/>
        <c:crosses val="autoZero"/>
        <c:auto val="1"/>
        <c:lblAlgn val="ctr"/>
        <c:lblOffset val="0"/>
        <c:noMultiLvlLbl val="0"/>
      </c:catAx>
      <c:valAx>
        <c:axId val="193746048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200" b="0" dirty="0" smtClean="0"/>
                  <a:t>Normalized</a:t>
                </a:r>
                <a:r>
                  <a:rPr lang="en-US" sz="2200" b="0" baseline="0" dirty="0" smtClean="0"/>
                  <a:t> Speedup</a:t>
                </a:r>
                <a:endParaRPr lang="en-US" sz="2200" b="0" dirty="0"/>
              </a:p>
            </c:rich>
          </c:tx>
          <c:layout>
            <c:manualLayout>
              <c:xMode val="edge"/>
              <c:yMode val="edge"/>
              <c:x val="6.5175780053514307E-3"/>
              <c:y val="0.2085989313477465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crossAx val="193736064"/>
        <c:crosses val="autoZero"/>
        <c:crossBetween val="between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006569363528662"/>
          <c:y val="5.1760158395229489E-2"/>
          <c:w val="0.26951665287449894"/>
          <c:h val="0.31432709236816664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52888084350745"/>
          <c:y val="0.14084372569714476"/>
          <c:w val="0.71429436240855981"/>
          <c:h val="0.766419833560159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ln w="31750">
              <a:solidFill>
                <a:srgbClr val="FF99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31750">
                <a:solidFill>
                  <a:srgbClr val="FF99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Sheet1!$A$2:$A$5</c:f>
              <c:numCache>
                <c:formatCode>0_ 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48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126.66</c:v>
                </c:pt>
                <c:pt idx="1">
                  <c:v>81.36</c:v>
                </c:pt>
                <c:pt idx="2">
                  <c:v>66.72</c:v>
                </c:pt>
                <c:pt idx="3">
                  <c:v>43.64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10"/>
            <c:spPr>
              <a:noFill/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Sheet1!$A$2:$A$5</c:f>
              <c:numCache>
                <c:formatCode>0_ 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48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149.62</c:v>
                </c:pt>
                <c:pt idx="1">
                  <c:v>108.74</c:v>
                </c:pt>
                <c:pt idx="2">
                  <c:v>91.38</c:v>
                </c:pt>
                <c:pt idx="3">
                  <c:v>75.25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ln w="31750">
              <a:solidFill>
                <a:srgbClr val="0066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0"/>
            <c:spPr>
              <a:solidFill>
                <a:schemeClr val="bg1"/>
              </a:solidFill>
              <a:ln w="31750">
                <a:solidFill>
                  <a:srgbClr val="0066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Sheet1!$A$2:$A$5</c:f>
              <c:numCache>
                <c:formatCode>0_ 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48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100.6</c:v>
                </c:pt>
                <c:pt idx="1">
                  <c:v>60.11</c:v>
                </c:pt>
                <c:pt idx="2">
                  <c:v>46.23</c:v>
                </c:pt>
                <c:pt idx="3">
                  <c:v>33.69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ln w="31750">
              <a:solidFill>
                <a:schemeClr val="accent4">
                  <a:shade val="95000"/>
                  <a:satMod val="10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Sheet1!$A$2:$A$5</c:f>
              <c:numCache>
                <c:formatCode>0_ 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48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48.09</c:v>
                </c:pt>
                <c:pt idx="1">
                  <c:v>29.67</c:v>
                </c:pt>
                <c:pt idx="2">
                  <c:v>24.17</c:v>
                </c:pt>
                <c:pt idx="3">
                  <c:v>18.13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9"/>
            <c:spPr>
              <a:noFill/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Sheet1!$A$2:$A$5</c:f>
              <c:numCache>
                <c:formatCode>0_ 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24</c:v>
                </c:pt>
                <c:pt idx="3">
                  <c:v>48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47.36</c:v>
                </c:pt>
                <c:pt idx="1">
                  <c:v>28.48</c:v>
                </c:pt>
                <c:pt idx="2">
                  <c:v>23.07</c:v>
                </c:pt>
                <c:pt idx="3">
                  <c:v>16.77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679808"/>
        <c:axId val="306734592"/>
      </c:lineChart>
      <c:dateAx>
        <c:axId val="306679808"/>
        <c:scaling>
          <c:orientation val="minMax"/>
        </c:scaling>
        <c:delete val="0"/>
        <c:axPos val="b"/>
        <c:numFmt formatCode="0_ 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306734592"/>
        <c:crosses val="autoZero"/>
        <c:auto val="0"/>
        <c:lblOffset val="0"/>
        <c:baseTimeUnit val="days"/>
        <c:majorUnit val="8"/>
        <c:majorTimeUnit val="days"/>
      </c:dateAx>
      <c:valAx>
        <c:axId val="306734592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 sz="2200" b="0" dirty="0" smtClean="0"/>
                  <a:t>Execution</a:t>
                </a:r>
                <a:r>
                  <a:rPr lang="en-US" altLang="en-US" sz="2200" b="0" baseline="0" dirty="0" smtClean="0"/>
                  <a:t> Time (sec)</a:t>
                </a:r>
                <a:endParaRPr lang="en-US" altLang="en-US" sz="2200" b="0" dirty="0"/>
              </a:p>
            </c:rich>
          </c:tx>
          <c:layout>
            <c:manualLayout>
              <c:xMode val="edge"/>
              <c:yMode val="edge"/>
              <c:x val="0"/>
              <c:y val="0.2030234487834684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306679808"/>
        <c:crosses val="autoZero"/>
        <c:crossBetween val="midCat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52888084350745"/>
          <c:y val="0.14084372569714476"/>
          <c:w val="0.71429436240855981"/>
          <c:h val="0.766419833560159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ln w="31750">
              <a:solidFill>
                <a:srgbClr val="FF99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31750">
                <a:solidFill>
                  <a:srgbClr val="FF99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Sheet1!$A$2:$A$9</c:f>
              <c:numCache>
                <c:formatCode>0_ 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3.09</c:v>
                </c:pt>
                <c:pt idx="2">
                  <c:v>5.69</c:v>
                </c:pt>
                <c:pt idx="3">
                  <c:v>13.22</c:v>
                </c:pt>
                <c:pt idx="4">
                  <c:v>26.44</c:v>
                </c:pt>
                <c:pt idx="5">
                  <c:v>51.46</c:v>
                </c:pt>
                <c:pt idx="6">
                  <c:v>78.260000000000005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10"/>
            <c:spPr>
              <a:noFill/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Sheet1!$A$2:$A$9</c:f>
              <c:numCache>
                <c:formatCode>0_ 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3.28</c:v>
                </c:pt>
                <c:pt idx="2">
                  <c:v>5.73</c:v>
                </c:pt>
                <c:pt idx="3">
                  <c:v>12.99</c:v>
                </c:pt>
                <c:pt idx="4">
                  <c:v>25.84</c:v>
                </c:pt>
                <c:pt idx="5">
                  <c:v>50.17</c:v>
                </c:pt>
                <c:pt idx="6">
                  <c:v>76.62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ln w="31750">
              <a:solidFill>
                <a:srgbClr val="0066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0"/>
            <c:spPr>
              <a:solidFill>
                <a:schemeClr val="bg1"/>
              </a:solidFill>
              <a:ln w="31750">
                <a:solidFill>
                  <a:srgbClr val="0066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Sheet1!$A$2:$A$9</c:f>
              <c:numCache>
                <c:formatCode>0_ 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2.4</c:v>
                </c:pt>
                <c:pt idx="2">
                  <c:v>4.16</c:v>
                </c:pt>
                <c:pt idx="3">
                  <c:v>9.2200000000000006</c:v>
                </c:pt>
                <c:pt idx="4">
                  <c:v>17.899999999999999</c:v>
                </c:pt>
                <c:pt idx="5">
                  <c:v>35.44</c:v>
                </c:pt>
                <c:pt idx="6">
                  <c:v>52.06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ln w="31750">
              <a:solidFill>
                <a:schemeClr val="accent4">
                  <a:shade val="95000"/>
                  <a:satMod val="10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Sheet1!$A$2:$A$9</c:f>
              <c:numCache>
                <c:formatCode>0_ 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1.32</c:v>
                </c:pt>
                <c:pt idx="2">
                  <c:v>2.2599999999999998</c:v>
                </c:pt>
                <c:pt idx="3">
                  <c:v>5.16</c:v>
                </c:pt>
                <c:pt idx="4">
                  <c:v>9.69</c:v>
                </c:pt>
                <c:pt idx="5">
                  <c:v>19.170000000000002</c:v>
                </c:pt>
                <c:pt idx="6">
                  <c:v>27.06</c:v>
                </c:pt>
                <c:pt idx="7">
                  <c:v>37.4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10"/>
            <c:spPr>
              <a:noFill/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Sheet1!$A$2:$A$9</c:f>
              <c:numCache>
                <c:formatCode>0_ 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0</c:v>
                </c:pt>
                <c:pt idx="1">
                  <c:v>1.27</c:v>
                </c:pt>
                <c:pt idx="2">
                  <c:v>2.06</c:v>
                </c:pt>
                <c:pt idx="3">
                  <c:v>4.6100000000000003</c:v>
                </c:pt>
                <c:pt idx="4">
                  <c:v>8.8000000000000007</c:v>
                </c:pt>
                <c:pt idx="5">
                  <c:v>18.079999999999998</c:v>
                </c:pt>
                <c:pt idx="6">
                  <c:v>25.58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517120"/>
        <c:axId val="306519040"/>
      </c:lineChart>
      <c:dateAx>
        <c:axId val="306517120"/>
        <c:scaling>
          <c:orientation val="minMax"/>
        </c:scaling>
        <c:delete val="0"/>
        <c:axPos val="b"/>
        <c:numFmt formatCode="0_ 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306519040"/>
        <c:crosses val="autoZero"/>
        <c:auto val="0"/>
        <c:lblOffset val="0"/>
        <c:baseTimeUnit val="days"/>
        <c:majorUnit val="100"/>
        <c:majorTimeUnit val="days"/>
      </c:dateAx>
      <c:valAx>
        <c:axId val="306519040"/>
        <c:scaling>
          <c:orientation val="minMax"/>
          <c:max val="160"/>
        </c:scaling>
        <c:delete val="1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crossAx val="306517120"/>
        <c:crosses val="autoZero"/>
        <c:crossBetween val="midCat"/>
        <c:majorUnit val="20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3.3183721887770558E-2"/>
          <c:y val="1.7320341142650818E-2"/>
          <c:w val="0.49170395616315116"/>
          <c:h val="0.34255525427730255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163612767246428"/>
          <c:y val="0.14084372569714476"/>
          <c:w val="0.64518711557960307"/>
          <c:h val="0.766419833560159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ln w="31750">
              <a:solidFill>
                <a:srgbClr val="FF99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31750">
                <a:solidFill>
                  <a:srgbClr val="FF99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131.38</c:v>
                </c:pt>
                <c:pt idx="1">
                  <c:v>117.86</c:v>
                </c:pt>
                <c:pt idx="2">
                  <c:v>89.16</c:v>
                </c:pt>
                <c:pt idx="3">
                  <c:v>66.17</c:v>
                </c:pt>
                <c:pt idx="4">
                  <c:v>56.18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1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273.08999999999997</c:v>
                </c:pt>
                <c:pt idx="1">
                  <c:v>171.76</c:v>
                </c:pt>
                <c:pt idx="2">
                  <c:v>105.65</c:v>
                </c:pt>
                <c:pt idx="3">
                  <c:v>62.5</c:v>
                </c:pt>
                <c:pt idx="4">
                  <c:v>50.78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ln w="31750">
              <a:solidFill>
                <a:srgbClr val="0066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10"/>
            <c:spPr>
              <a:solidFill>
                <a:schemeClr val="bg1"/>
              </a:solidFill>
              <a:ln w="31750">
                <a:solidFill>
                  <a:srgbClr val="0066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59.2</c:v>
                </c:pt>
                <c:pt idx="1">
                  <c:v>48.51</c:v>
                </c:pt>
                <c:pt idx="2">
                  <c:v>46.87</c:v>
                </c:pt>
                <c:pt idx="3">
                  <c:v>38.380000000000003</c:v>
                </c:pt>
                <c:pt idx="4">
                  <c:v>35.479999999999997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ln w="31750">
              <a:solidFill>
                <a:schemeClr val="accent4">
                  <a:shade val="95000"/>
                  <a:satMod val="10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36.729999999999997</c:v>
                </c:pt>
                <c:pt idx="1">
                  <c:v>29.26</c:v>
                </c:pt>
                <c:pt idx="2">
                  <c:v>24.08</c:v>
                </c:pt>
                <c:pt idx="3">
                  <c:v>20.34</c:v>
                </c:pt>
                <c:pt idx="4">
                  <c:v>17.89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10"/>
            <c:spPr>
              <a:noFill/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31.02</c:v>
                </c:pt>
                <c:pt idx="1">
                  <c:v>24.26</c:v>
                </c:pt>
                <c:pt idx="2">
                  <c:v>19.55</c:v>
                </c:pt>
                <c:pt idx="3">
                  <c:v>16.43</c:v>
                </c:pt>
                <c:pt idx="4">
                  <c:v>14.33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24896"/>
        <c:axId val="194226816"/>
      </c:lineChart>
      <c:catAx>
        <c:axId val="194224896"/>
        <c:scaling>
          <c:orientation val="minMax"/>
        </c:scaling>
        <c:delete val="0"/>
        <c:axPos val="b"/>
        <c:numFmt formatCode="0_ 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194226816"/>
        <c:crosses val="autoZero"/>
        <c:auto val="1"/>
        <c:lblAlgn val="ctr"/>
        <c:lblOffset val="0"/>
        <c:noMultiLvlLbl val="0"/>
      </c:catAx>
      <c:valAx>
        <c:axId val="194226816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altLang="en-US" sz="2200" b="0" baseline="0" dirty="0" smtClean="0"/>
                  <a:t>One Iteration 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altLang="en-US" sz="2200" b="0" baseline="0" dirty="0" smtClean="0"/>
                  <a:t>Communications </a:t>
                </a:r>
                <a:r>
                  <a:rPr lang="en-US" altLang="en-US" sz="2200" b="0" dirty="0" smtClean="0"/>
                  <a:t>(MB)</a:t>
                </a:r>
                <a:endParaRPr lang="en-US" altLang="en-US" sz="2200" b="0" dirty="0"/>
              </a:p>
            </c:rich>
          </c:tx>
          <c:layout>
            <c:manualLayout>
              <c:xMode val="edge"/>
              <c:yMode val="edge"/>
              <c:x val="1.4397343089366009E-2"/>
              <c:y val="0.1831345996278191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194224896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712712701108451"/>
          <c:y val="3.1099192103655148E-2"/>
          <c:w val="0.52256389969260142"/>
          <c:h val="0.37562449658371294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163612767246428"/>
          <c:y val="0.14084372569714476"/>
          <c:w val="0.64518711557960307"/>
          <c:h val="0.766419833560159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PG+Hybrid</c:v>
                </c:pt>
              </c:strCache>
            </c:strRef>
          </c:tx>
          <c:spPr>
            <a:ln w="38100">
              <a:solidFill>
                <a:srgbClr val="FF0066"/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9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9.58</c:v>
                </c:pt>
                <c:pt idx="1">
                  <c:v>6.61</c:v>
                </c:pt>
                <c:pt idx="2">
                  <c:v>4.8600000000000003</c:v>
                </c:pt>
                <c:pt idx="3">
                  <c:v>3.67</c:v>
                </c:pt>
                <c:pt idx="4">
                  <c:v>3.16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PG+Ginger</c:v>
                </c:pt>
              </c:strCache>
            </c:strRef>
          </c:tx>
          <c:spPr>
            <a:ln w="38100">
              <a:solidFill>
                <a:srgbClr val="0066FF"/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10"/>
            <c:spPr>
              <a:noFill/>
              <a:ln w="31750">
                <a:solidFill>
                  <a:srgbClr val="0066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8.92</c:v>
                </c:pt>
                <c:pt idx="1">
                  <c:v>5.89</c:v>
                </c:pt>
                <c:pt idx="2">
                  <c:v>4.24</c:v>
                </c:pt>
                <c:pt idx="3">
                  <c:v>3.29</c:v>
                </c:pt>
                <c:pt idx="4">
                  <c:v>2.83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PL+Hybrid</c:v>
                </c:pt>
              </c:strCache>
            </c:strRef>
          </c:tx>
          <c:spPr>
            <a:ln w="31750">
              <a:solidFill>
                <a:srgbClr val="7030A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0"/>
            <c:spPr>
              <a:solidFill>
                <a:schemeClr val="bg1"/>
              </a:solidFill>
              <a:ln w="31750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7.62</c:v>
                </c:pt>
                <c:pt idx="1">
                  <c:v>4.8</c:v>
                </c:pt>
                <c:pt idx="2">
                  <c:v>3.69</c:v>
                </c:pt>
                <c:pt idx="3">
                  <c:v>2.62</c:v>
                </c:pt>
                <c:pt idx="4">
                  <c:v>2.27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PL+Ginger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10"/>
            <c:spPr>
              <a:noFill/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Sheet1!$A$2:$A$6</c:f>
              <c:strCach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7.26</c:v>
                </c:pt>
                <c:pt idx="1">
                  <c:v>4.55</c:v>
                </c:pt>
                <c:pt idx="2">
                  <c:v>3.42</c:v>
                </c:pt>
                <c:pt idx="3">
                  <c:v>2.34</c:v>
                </c:pt>
                <c:pt idx="4">
                  <c:v>2.0299999999999998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290432"/>
        <c:axId val="194292352"/>
      </c:lineChart>
      <c:catAx>
        <c:axId val="194290432"/>
        <c:scaling>
          <c:orientation val="minMax"/>
        </c:scaling>
        <c:delete val="0"/>
        <c:axPos val="b"/>
        <c:numFmt formatCode="0_ 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194292352"/>
        <c:crosses val="autoZero"/>
        <c:auto val="1"/>
        <c:lblAlgn val="ctr"/>
        <c:lblOffset val="0"/>
        <c:noMultiLvlLbl val="0"/>
      </c:catAx>
      <c:valAx>
        <c:axId val="194292352"/>
        <c:scaling>
          <c:orientation val="minMax"/>
          <c:max val="10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altLang="en-US" sz="2200" b="0" baseline="0" dirty="0" smtClean="0"/>
                  <a:t>Execution Time (sec)</a:t>
                </a:r>
                <a:endParaRPr lang="en-US" altLang="en-US" sz="2200" b="0" dirty="0"/>
              </a:p>
            </c:rich>
          </c:tx>
          <c:layout>
            <c:manualLayout>
              <c:xMode val="edge"/>
              <c:yMode val="edge"/>
              <c:x val="0.1138022229498523"/>
              <c:y val="0.2106923015498277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194290432"/>
        <c:crosses val="autoZero"/>
        <c:crossBetween val="midCat"/>
        <c:majorUnit val="2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9636260924945758"/>
          <c:y val="9.9993446908676814E-2"/>
          <c:w val="0.391338003758889"/>
          <c:h val="0.30673024177869124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947036187899"/>
          <c:y val="0.25710156465859796"/>
          <c:w val="0.82228502388623481"/>
          <c:h val="0.60789179843163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PG+Grid</c:v>
                </c:pt>
              </c:strCache>
            </c:strRef>
          </c:tx>
          <c:spPr>
            <a:solidFill>
              <a:srgbClr val="FF990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12.95</c:v>
                </c:pt>
                <c:pt idx="1">
                  <c:v>11.73</c:v>
                </c:pt>
                <c:pt idx="2">
                  <c:v>8.86</c:v>
                </c:pt>
                <c:pt idx="3">
                  <c:v>6.56</c:v>
                </c:pt>
                <c:pt idx="4">
                  <c:v>5.62</c:v>
                </c:pt>
                <c:pt idx="5">
                  <c:v>8.34</c:v>
                </c:pt>
                <c:pt idx="6">
                  <c:v>8.6199999999999992</c:v>
                </c:pt>
                <c:pt idx="7">
                  <c:v>6.66</c:v>
                </c:pt>
                <c:pt idx="8">
                  <c:v>6.24</c:v>
                </c:pt>
                <c:pt idx="9">
                  <c:v>5.85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PG+Oblivious</c:v>
                </c:pt>
              </c:strCache>
            </c:strRef>
          </c:tx>
          <c:spPr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28.36</c:v>
                </c:pt>
                <c:pt idx="1">
                  <c:v>17.95</c:v>
                </c:pt>
                <c:pt idx="2">
                  <c:v>10.79</c:v>
                </c:pt>
                <c:pt idx="3">
                  <c:v>6.64</c:v>
                </c:pt>
                <c:pt idx="4">
                  <c:v>5.44</c:v>
                </c:pt>
                <c:pt idx="5">
                  <c:v>12.77</c:v>
                </c:pt>
                <c:pt idx="6">
                  <c:v>3.27</c:v>
                </c:pt>
                <c:pt idx="7">
                  <c:v>9.3000000000000007</c:v>
                </c:pt>
                <c:pt idx="8">
                  <c:v>6.64</c:v>
                </c:pt>
                <c:pt idx="9">
                  <c:v>4.1100000000000003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PG+Coordinated</c:v>
                </c:pt>
              </c:strCache>
            </c:strRef>
          </c:tx>
          <c:spPr>
            <a:solidFill>
              <a:srgbClr val="0066FF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5.88</c:v>
                </c:pt>
                <c:pt idx="1">
                  <c:v>5</c:v>
                </c:pt>
                <c:pt idx="2">
                  <c:v>4.4800000000000004</c:v>
                </c:pt>
                <c:pt idx="3">
                  <c:v>3.8</c:v>
                </c:pt>
                <c:pt idx="4">
                  <c:v>3.54</c:v>
                </c:pt>
                <c:pt idx="5">
                  <c:v>5.51</c:v>
                </c:pt>
                <c:pt idx="6">
                  <c:v>3.51</c:v>
                </c:pt>
                <c:pt idx="7">
                  <c:v>5.09</c:v>
                </c:pt>
                <c:pt idx="8">
                  <c:v>4.71</c:v>
                </c:pt>
                <c:pt idx="9">
                  <c:v>3.1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PL+Hybrid</c:v>
                </c:pt>
              </c:strCache>
            </c:strRef>
          </c:tx>
          <c:spPr>
            <a:solidFill>
              <a:srgbClr val="7030A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5.39</c:v>
                </c:pt>
                <c:pt idx="1">
                  <c:v>4.63</c:v>
                </c:pt>
                <c:pt idx="2">
                  <c:v>4.07</c:v>
                </c:pt>
                <c:pt idx="3">
                  <c:v>3.65</c:v>
                </c:pt>
                <c:pt idx="4">
                  <c:v>3.33</c:v>
                </c:pt>
                <c:pt idx="5">
                  <c:v>5.56</c:v>
                </c:pt>
                <c:pt idx="6">
                  <c:v>7.8</c:v>
                </c:pt>
                <c:pt idx="7">
                  <c:v>7.26</c:v>
                </c:pt>
                <c:pt idx="8">
                  <c:v>7.69</c:v>
                </c:pt>
                <c:pt idx="9">
                  <c:v>5.21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PL+Ginger</c:v>
                </c:pt>
              </c:strCache>
            </c:strRef>
          </c:tx>
          <c:spPr>
            <a:solidFill>
              <a:schemeClr val="tx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  <c:pt idx="5">
                  <c:v>TW</c:v>
                </c:pt>
                <c:pt idx="6">
                  <c:v>UK</c:v>
                </c:pt>
                <c:pt idx="7">
                  <c:v>WK</c:v>
                </c:pt>
                <c:pt idx="8">
                  <c:v>LJ</c:v>
                </c:pt>
                <c:pt idx="9">
                  <c:v>GW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4.53</c:v>
                </c:pt>
                <c:pt idx="1">
                  <c:v>3.86</c:v>
                </c:pt>
                <c:pt idx="2">
                  <c:v>3.34</c:v>
                </c:pt>
                <c:pt idx="3">
                  <c:v>2.99</c:v>
                </c:pt>
                <c:pt idx="4">
                  <c:v>2.71</c:v>
                </c:pt>
                <c:pt idx="5">
                  <c:v>4.78</c:v>
                </c:pt>
                <c:pt idx="6">
                  <c:v>2.77</c:v>
                </c:pt>
                <c:pt idx="7">
                  <c:v>5.01</c:v>
                </c:pt>
                <c:pt idx="8">
                  <c:v>4.9400000000000004</c:v>
                </c:pt>
                <c:pt idx="9">
                  <c:v>2.61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298425728"/>
        <c:axId val="301999232"/>
      </c:barChart>
      <c:catAx>
        <c:axId val="298425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zh-CN"/>
          </a:p>
        </c:txPr>
        <c:crossAx val="301999232"/>
        <c:crosses val="autoZero"/>
        <c:auto val="1"/>
        <c:lblAlgn val="ctr"/>
        <c:lblOffset val="0"/>
        <c:noMultiLvlLbl val="0"/>
      </c:catAx>
      <c:valAx>
        <c:axId val="301999232"/>
        <c:scaling>
          <c:orientation val="minMax"/>
          <c:max val="16"/>
        </c:scaling>
        <c:delete val="0"/>
        <c:axPos val="l"/>
        <c:majorGridlines>
          <c:spPr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000"/>
                </a:pPr>
                <a:r>
                  <a:rPr lang="en-US" altLang="zh-CN" sz="2200" b="0" dirty="0" smtClean="0"/>
                  <a:t>Replication Factor </a:t>
                </a:r>
                <a:r>
                  <a:rPr lang="en-US" altLang="zh-CN" sz="2000" b="0" dirty="0" smtClean="0"/>
                  <a:t>(</a:t>
                </a:r>
                <a:r>
                  <a:rPr lang="el-GR" altLang="zh-CN" sz="2000" b="0" dirty="0" smtClean="0"/>
                  <a:t>λ</a:t>
                </a:r>
                <a:r>
                  <a:rPr lang="en-US" altLang="zh-CN" sz="2000" b="0" dirty="0" smtClean="0"/>
                  <a:t>)</a:t>
                </a:r>
                <a:endParaRPr lang="en-US" sz="2200" b="0" dirty="0"/>
              </a:p>
            </c:rich>
          </c:tx>
          <c:layout>
            <c:manualLayout>
              <c:xMode val="edge"/>
              <c:yMode val="edge"/>
              <c:x val="1.2886068214642818E-2"/>
              <c:y val="0.2312087151455420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Century Gothic" pitchFamily="34" charset="0"/>
              </a:defRPr>
            </a:pPr>
            <a:endParaRPr lang="zh-CN"/>
          </a:p>
        </c:txPr>
        <c:crossAx val="298425728"/>
        <c:crosses val="autoZero"/>
        <c:crossBetween val="between"/>
        <c:majorUnit val="2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6155376675318907"/>
          <c:y val="7.687279066389037E-2"/>
          <c:w val="0.22071171384997626"/>
          <c:h val="0.4333645714350821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28977771970364"/>
          <c:y val="0.13574109594434861"/>
          <c:w val="0.71127844837126453"/>
          <c:h val="0.654162324090509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Replication Factor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9"/>
            <c:spPr>
              <a:noFill/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Sheet1!$A$2:$A$5</c:f>
              <c:numCache>
                <c:formatCode>0_ </c:formatCode>
                <c:ptCount val="4"/>
                <c:pt idx="0">
                  <c:v>1000</c:v>
                </c:pt>
                <c:pt idx="1">
                  <c:v>10000</c:v>
                </c:pt>
                <c:pt idx="2">
                  <c:v>100000</c:v>
                </c:pt>
                <c:pt idx="3">
                  <c:v>1000000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8.4700000000000006</c:v>
                </c:pt>
                <c:pt idx="1">
                  <c:v>10.59</c:v>
                </c:pt>
                <c:pt idx="2">
                  <c:v>10.68</c:v>
                </c:pt>
                <c:pt idx="3">
                  <c:v>10.74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629248"/>
        <c:axId val="30664780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Execution Time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8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Sheet1!$A$2:$A$5</c:f>
              <c:numCache>
                <c:formatCode>0_ </c:formatCode>
                <c:ptCount val="4"/>
                <c:pt idx="0">
                  <c:v>1000</c:v>
                </c:pt>
                <c:pt idx="1">
                  <c:v>10000</c:v>
                </c:pt>
                <c:pt idx="2">
                  <c:v>100000</c:v>
                </c:pt>
                <c:pt idx="3">
                  <c:v>1000000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21.44</c:v>
                </c:pt>
                <c:pt idx="1">
                  <c:v>25.36</c:v>
                </c:pt>
                <c:pt idx="2">
                  <c:v>26.54</c:v>
                </c:pt>
                <c:pt idx="3">
                  <c:v>26.3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655232"/>
        <c:axId val="306649344"/>
      </c:lineChart>
      <c:catAx>
        <c:axId val="306629248"/>
        <c:scaling>
          <c:orientation val="minMax"/>
        </c:scaling>
        <c:delete val="0"/>
        <c:axPos val="b"/>
        <c:numFmt formatCode="0_ 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306647808"/>
        <c:crosses val="autoZero"/>
        <c:auto val="1"/>
        <c:lblAlgn val="ctr"/>
        <c:lblOffset val="0"/>
        <c:tickLblSkip val="1000"/>
        <c:noMultiLvlLbl val="0"/>
      </c:catAx>
      <c:valAx>
        <c:axId val="306647808"/>
        <c:scaling>
          <c:orientation val="minMax"/>
          <c:max val="12"/>
        </c:scaling>
        <c:delete val="0"/>
        <c:axPos val="l"/>
        <c:majorGridlines>
          <c:spPr>
            <a:ln w="6350">
              <a:noFill/>
              <a:prstDash val="dash"/>
            </a:ln>
          </c:spPr>
        </c:majorGridlines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400">
                <a:solidFill>
                  <a:schemeClr val="bg1"/>
                </a:solidFill>
                <a:latin typeface="Century Gothic" pitchFamily="34" charset="0"/>
              </a:defRPr>
            </a:pPr>
            <a:endParaRPr lang="zh-CN"/>
          </a:p>
        </c:txPr>
        <c:crossAx val="306629248"/>
        <c:crosses val="autoZero"/>
        <c:crossBetween val="midCat"/>
        <c:majorUnit val="2"/>
      </c:valAx>
      <c:valAx>
        <c:axId val="306649344"/>
        <c:scaling>
          <c:orientation val="minMax"/>
          <c:max val="50"/>
        </c:scaling>
        <c:delete val="0"/>
        <c:axPos val="r"/>
        <c:numFmt formatCode="General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zh-CN"/>
          </a:p>
        </c:txPr>
        <c:crossAx val="306655232"/>
        <c:crosses val="max"/>
        <c:crossBetween val="between"/>
        <c:majorUnit val="10"/>
      </c:valAx>
      <c:catAx>
        <c:axId val="306655232"/>
        <c:scaling>
          <c:orientation val="minMax"/>
        </c:scaling>
        <c:delete val="1"/>
        <c:axPos val="b"/>
        <c:numFmt formatCode="0_ " sourceLinked="1"/>
        <c:majorTickMark val="out"/>
        <c:minorTickMark val="none"/>
        <c:tickLblPos val="nextTo"/>
        <c:crossAx val="306649344"/>
        <c:crosses val="autoZero"/>
        <c:auto val="1"/>
        <c:lblAlgn val="ctr"/>
        <c:lblOffset val="100"/>
        <c:noMultiLvlLbl val="0"/>
      </c:cat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28977771970364"/>
          <c:y val="0.13574109594434861"/>
          <c:w val="0.71127844837126453"/>
          <c:h val="0.654162324090509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Replication Factor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tar"/>
            <c:size val="9"/>
            <c:spPr>
              <a:noFill/>
              <a:ln w="317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Sheet1!$A$2:$A$20</c:f>
              <c:numCache>
                <c:formatCode>0_ 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50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200</c:v>
                </c:pt>
                <c:pt idx="11">
                  <c:v>280</c:v>
                </c:pt>
                <c:pt idx="12">
                  <c:v>290</c:v>
                </c:pt>
                <c:pt idx="13">
                  <c:v>300</c:v>
                </c:pt>
                <c:pt idx="14">
                  <c:v>310</c:v>
                </c:pt>
                <c:pt idx="15">
                  <c:v>320</c:v>
                </c:pt>
                <c:pt idx="16">
                  <c:v>400</c:v>
                </c:pt>
                <c:pt idx="17">
                  <c:v>460</c:v>
                </c:pt>
                <c:pt idx="18">
                  <c:v>500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11.26</c:v>
                </c:pt>
                <c:pt idx="1">
                  <c:v>10.18</c:v>
                </c:pt>
                <c:pt idx="2">
                  <c:v>8.0299999999999994</c:v>
                </c:pt>
                <c:pt idx="3">
                  <c:v>6.75</c:v>
                </c:pt>
                <c:pt idx="4">
                  <c:v>6.05</c:v>
                </c:pt>
                <c:pt idx="5">
                  <c:v>5.65</c:v>
                </c:pt>
                <c:pt idx="6">
                  <c:v>5.6</c:v>
                </c:pt>
                <c:pt idx="7">
                  <c:v>5.56</c:v>
                </c:pt>
                <c:pt idx="8">
                  <c:v>5.54</c:v>
                </c:pt>
                <c:pt idx="9">
                  <c:v>5.53</c:v>
                </c:pt>
                <c:pt idx="10">
                  <c:v>5.7</c:v>
                </c:pt>
                <c:pt idx="11">
                  <c:v>5.96</c:v>
                </c:pt>
                <c:pt idx="12">
                  <c:v>6</c:v>
                </c:pt>
                <c:pt idx="13">
                  <c:v>6.04</c:v>
                </c:pt>
                <c:pt idx="14">
                  <c:v>6.08</c:v>
                </c:pt>
                <c:pt idx="15">
                  <c:v>6.13</c:v>
                </c:pt>
                <c:pt idx="16">
                  <c:v>6.5</c:v>
                </c:pt>
                <c:pt idx="17">
                  <c:v>6.7</c:v>
                </c:pt>
                <c:pt idx="18">
                  <c:v>6.91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355840"/>
        <c:axId val="3083577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Execution Time</c:v>
                </c:pt>
              </c:strCache>
            </c:strRef>
          </c:tx>
          <c:spPr>
            <a:ln w="317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8"/>
            <c:spPr>
              <a:solidFill>
                <a:schemeClr val="bg1"/>
              </a:solidFill>
              <a:ln w="317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Sheet1!$A$2:$A$20</c:f>
              <c:numCache>
                <c:formatCode>0_ 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50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  <c:pt idx="10">
                  <c:v>200</c:v>
                </c:pt>
                <c:pt idx="11">
                  <c:v>280</c:v>
                </c:pt>
                <c:pt idx="12">
                  <c:v>290</c:v>
                </c:pt>
                <c:pt idx="13">
                  <c:v>300</c:v>
                </c:pt>
                <c:pt idx="14">
                  <c:v>310</c:v>
                </c:pt>
                <c:pt idx="15">
                  <c:v>320</c:v>
                </c:pt>
                <c:pt idx="16">
                  <c:v>400</c:v>
                </c:pt>
                <c:pt idx="17">
                  <c:v>460</c:v>
                </c:pt>
                <c:pt idx="18">
                  <c:v>500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42.29</c:v>
                </c:pt>
                <c:pt idx="1">
                  <c:v>35.89</c:v>
                </c:pt>
                <c:pt idx="2">
                  <c:v>28.39</c:v>
                </c:pt>
                <c:pt idx="3">
                  <c:v>23.53</c:v>
                </c:pt>
                <c:pt idx="4">
                  <c:v>20.96</c:v>
                </c:pt>
                <c:pt idx="5">
                  <c:v>19.53</c:v>
                </c:pt>
                <c:pt idx="6">
                  <c:v>19.8</c:v>
                </c:pt>
                <c:pt idx="7">
                  <c:v>18.649999999999999</c:v>
                </c:pt>
                <c:pt idx="8">
                  <c:v>18.52</c:v>
                </c:pt>
                <c:pt idx="9">
                  <c:v>18.489999999999998</c:v>
                </c:pt>
                <c:pt idx="10">
                  <c:v>18.13</c:v>
                </c:pt>
                <c:pt idx="11">
                  <c:v>18.010000000000002</c:v>
                </c:pt>
                <c:pt idx="12">
                  <c:v>19.23</c:v>
                </c:pt>
                <c:pt idx="13">
                  <c:v>18.07</c:v>
                </c:pt>
                <c:pt idx="14">
                  <c:v>18.66</c:v>
                </c:pt>
                <c:pt idx="15">
                  <c:v>17.77</c:v>
                </c:pt>
                <c:pt idx="16">
                  <c:v>18.11</c:v>
                </c:pt>
                <c:pt idx="17">
                  <c:v>18.600000000000001</c:v>
                </c:pt>
                <c:pt idx="18">
                  <c:v>18.940000000000001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373760"/>
        <c:axId val="308372224"/>
      </c:lineChart>
      <c:dateAx>
        <c:axId val="308355840"/>
        <c:scaling>
          <c:orientation val="minMax"/>
        </c:scaling>
        <c:delete val="0"/>
        <c:axPos val="b"/>
        <c:numFmt formatCode="0_ " sourceLinked="0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308357760"/>
        <c:crosses val="autoZero"/>
        <c:auto val="0"/>
        <c:lblOffset val="0"/>
        <c:baseTimeUnit val="days"/>
        <c:majorUnit val="100"/>
        <c:majorTimeUnit val="days"/>
      </c:dateAx>
      <c:valAx>
        <c:axId val="308357760"/>
        <c:scaling>
          <c:orientation val="minMax"/>
          <c:max val="12"/>
        </c:scaling>
        <c:delete val="0"/>
        <c:axPos val="l"/>
        <c:majorGridlines>
          <c:spPr>
            <a:ln w="6350">
              <a:noFill/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altLang="zh-CN" sz="2200" b="0" dirty="0" smtClean="0"/>
                  <a:t>Replication Factor </a:t>
                </a:r>
                <a:r>
                  <a:rPr lang="en-US" altLang="zh-CN" sz="2000" b="0" i="0" u="none" strike="noStrike" baseline="0" dirty="0" smtClean="0">
                    <a:effectLst/>
                  </a:rPr>
                  <a:t>(</a:t>
                </a:r>
                <a:r>
                  <a:rPr lang="el-GR" altLang="zh-CN" sz="2000" b="0" i="0" u="none" strike="noStrike" baseline="0" dirty="0" smtClean="0">
                    <a:effectLst/>
                  </a:rPr>
                  <a:t>λ</a:t>
                </a:r>
                <a:r>
                  <a:rPr lang="en-US" altLang="zh-CN" sz="2000" b="0" i="0" u="none" strike="noStrike" baseline="0" dirty="0" smtClean="0">
                    <a:effectLst/>
                  </a:rPr>
                  <a:t>)</a:t>
                </a:r>
                <a:endParaRPr lang="en-US" altLang="en-US" sz="2200" b="0" dirty="0"/>
              </a:p>
            </c:rich>
          </c:tx>
          <c:layout>
            <c:manualLayout>
              <c:xMode val="edge"/>
              <c:yMode val="edge"/>
              <c:x val="1.0711904755478422E-2"/>
              <c:y val="0.1877158062807914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Century Gothic" pitchFamily="34" charset="0"/>
              </a:defRPr>
            </a:pPr>
            <a:endParaRPr lang="zh-CN"/>
          </a:p>
        </c:txPr>
        <c:crossAx val="308355840"/>
        <c:crosses val="autoZero"/>
        <c:crossBetween val="midCat"/>
        <c:majorUnit val="2"/>
      </c:valAx>
      <c:valAx>
        <c:axId val="308372224"/>
        <c:scaling>
          <c:orientation val="minMax"/>
          <c:max val="5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zh-CN"/>
          </a:p>
        </c:txPr>
        <c:crossAx val="308373760"/>
        <c:crosses val="max"/>
        <c:crossBetween val="between"/>
        <c:majorUnit val="10"/>
      </c:valAx>
      <c:catAx>
        <c:axId val="308373760"/>
        <c:scaling>
          <c:orientation val="minMax"/>
        </c:scaling>
        <c:delete val="1"/>
        <c:axPos val="b"/>
        <c:numFmt formatCode="0_ " sourceLinked="1"/>
        <c:majorTickMark val="out"/>
        <c:minorTickMark val="none"/>
        <c:tickLblPos val="nextTo"/>
        <c:crossAx val="308372224"/>
        <c:crosses val="autoZero"/>
        <c:auto val="1"/>
        <c:lblAlgn val="ctr"/>
        <c:lblOffset val="100"/>
        <c:noMultiLvlLbl val="0"/>
      </c:cat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060250747000996"/>
          <c:y val="0.21700438985231357"/>
          <c:w val="0.68227840970454623"/>
          <c:h val="0.1373719224628172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>
              <a:latin typeface="Century Gothic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C41AD6A-4BB0-440A-8DD1-608BFD4747CB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CB138C-6F80-4B6E-A014-C120560A53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8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9148D7-FB2B-4957-8C67-CD2B50AD8679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3C408C-91E2-4EF7-92A9-F4885029B1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C6D9-6B5C-45FD-8360-091FBE43F8F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We have implemented PowerLyra based on the latest GraphLab as a separate engine. It supports both sync and async execution, and can seamlessly run all existing algorithms in GraphLab.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To illustrate the efficiency and generality of PowerLyra, we further port the Random hybrid-cut to GraphX.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 code is open-sourced. Welcome to try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That’s all.</a:t>
            </a:r>
            <a:r>
              <a:rPr lang="en-US" altLang="zh-CN" baseline="0" dirty="0" smtClean="0"/>
              <a:t> Thank you for your attention, I’d like to take any questions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C408C-91E2-4EF7-92A9-F4885029B1B9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7264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 simplified model for low-degree vertices minimizes communication cost, but may limit its expressiveness to some graph algorithms that may require gathering or scattering data via both directions.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To seamlessly run all graph algorithms,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PowerLyra downgrades the model for low-degree vertex by adaptively adding minimal messages to handle different requirements of OTHER algorithms. The requirement can be transparently detected at runtime.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For example, Connected Components (CC) gathers none but scatters data via all edges.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It means that the mirror can be activated by neighbors long its out-edges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So that PowerLyra will adds one additional message in the Scatter phase from mirror to master for supporting CC.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//Compared to general GAS model, we still could avoid unnecessary communication cost.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9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5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7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03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0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5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1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0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BAEB-7FAF-4AAB-8862-686055D8E884}" type="datetimeFigureOut">
              <a:rPr lang="zh-CN" altLang="en-US" smtClean="0"/>
              <a:t>2015-04-22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A1D82-A967-4BC1-A576-AD1CE0B149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80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28" Type="http://schemas.openxmlformats.org/officeDocument/2006/relationships/image" Target="../media/image93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pads.se.sjtu.edu.cn/projects/powerlyra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28" Type="http://schemas.openxmlformats.org/officeDocument/2006/relationships/image" Target="../media/image93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ipads.se.sjtu.edu.cn/projects/polymer.html" TargetMode="External"/><Relationship Id="rId9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28" Type="http://schemas.openxmlformats.org/officeDocument/2006/relationships/image" Target="../media/image93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28" Type="http://schemas.openxmlformats.org/officeDocument/2006/relationships/image" Target="../media/image9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hyperlink" Target="http://www.chinainternetwatch.com/10735/weibo-q3-2014/" TargetMode="External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9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9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869160"/>
            <a:ext cx="9144000" cy="2075104"/>
            <a:chOff x="0" y="4782897"/>
            <a:chExt cx="9144000" cy="207510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33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82897"/>
              <a:ext cx="9144000" cy="207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92251" y="4782897"/>
              <a:ext cx="2160549" cy="5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04048" y="4782897"/>
              <a:ext cx="2160549" cy="590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144000" cy="1584176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ONG</a:t>
            </a:r>
            <a: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HEN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J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IAXIN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S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HI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Y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ANZHE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HEN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, H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AIBO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</a:t>
            </a:r>
            <a:r>
              <a:rPr lang="en-US" altLang="zh-TW" sz="20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HEN</a:t>
            </a:r>
            <a:endParaRPr lang="en-US" altLang="zh-TW" sz="300" dirty="0" smtClean="0">
              <a:solidFill>
                <a:schemeClr val="tx1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zh-TW" sz="800" dirty="0" smtClean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and Distributed Systems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Shanghai Jiao Tong University, China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48264" y="908720"/>
            <a:ext cx="1080000" cy="1080000"/>
            <a:chOff x="5292080" y="908720"/>
            <a:chExt cx="1080000" cy="1080000"/>
          </a:xfrm>
        </p:grpSpPr>
        <p:sp>
          <p:nvSpPr>
            <p:cNvPr id="14" name="Oval 13"/>
            <p:cNvSpPr/>
            <p:nvPr/>
          </p:nvSpPr>
          <p:spPr>
            <a:xfrm>
              <a:off x="5292080" y="908720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652080" y="1268720"/>
              <a:ext cx="360000" cy="3600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H</a:t>
              </a:r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17" name="Straight Connector 16"/>
            <p:cNvCxnSpPr>
              <a:stCxn id="16" idx="6"/>
              <a:endCxn id="14" idx="6"/>
            </p:cNvCxnSpPr>
            <p:nvPr/>
          </p:nvCxnSpPr>
          <p:spPr>
            <a:xfrm>
              <a:off x="6012080" y="1448720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>
              <a:stCxn id="16" idx="5"/>
              <a:endCxn id="14" idx="5"/>
            </p:cNvCxnSpPr>
            <p:nvPr/>
          </p:nvCxnSpPr>
          <p:spPr>
            <a:xfrm>
              <a:off x="5959359" y="1575999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>
              <a:stCxn id="16" idx="4"/>
              <a:endCxn id="14" idx="4"/>
            </p:cNvCxnSpPr>
            <p:nvPr/>
          </p:nvCxnSpPr>
          <p:spPr>
            <a:xfrm>
              <a:off x="5832080" y="1628720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>
              <a:stCxn id="16" idx="3"/>
              <a:endCxn id="14" idx="3"/>
            </p:cNvCxnSpPr>
            <p:nvPr/>
          </p:nvCxnSpPr>
          <p:spPr>
            <a:xfrm flipH="1">
              <a:off x="5450242" y="1575999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>
              <a:stCxn id="16" idx="7"/>
              <a:endCxn id="14" idx="7"/>
            </p:cNvCxnSpPr>
            <p:nvPr/>
          </p:nvCxnSpPr>
          <p:spPr>
            <a:xfrm flipV="1">
              <a:off x="5959359" y="1066882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>
              <a:stCxn id="16" idx="0"/>
              <a:endCxn id="14" idx="0"/>
            </p:cNvCxnSpPr>
            <p:nvPr/>
          </p:nvCxnSpPr>
          <p:spPr>
            <a:xfrm flipV="1">
              <a:off x="5832080" y="908720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>
              <a:stCxn id="16" idx="1"/>
              <a:endCxn id="14" idx="1"/>
            </p:cNvCxnSpPr>
            <p:nvPr/>
          </p:nvCxnSpPr>
          <p:spPr>
            <a:xfrm flipH="1" flipV="1">
              <a:off x="5450242" y="1066882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>
              <a:stCxn id="16" idx="2"/>
              <a:endCxn id="14" idx="2"/>
            </p:cNvCxnSpPr>
            <p:nvPr/>
          </p:nvCxnSpPr>
          <p:spPr>
            <a:xfrm flipH="1">
              <a:off x="5292080" y="1448720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472080" y="1088720"/>
              <a:ext cx="720000" cy="72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876256" y="6207695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66"/>
                </a:solidFill>
                <a:effectLst>
                  <a:glow rad="2540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EuroSys 2015</a:t>
            </a:r>
            <a:endParaRPr lang="zh-CN" altLang="en-US" sz="2400" dirty="0">
              <a:solidFill>
                <a:srgbClr val="FF0066"/>
              </a:solidFill>
              <a:effectLst>
                <a:glow rad="254000">
                  <a:schemeClr val="bg1">
                    <a:alpha val="9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48264" y="2723186"/>
            <a:ext cx="1080000" cy="921838"/>
            <a:chOff x="7236416" y="2651178"/>
            <a:chExt cx="1080000" cy="921838"/>
          </a:xfrm>
        </p:grpSpPr>
        <p:sp>
          <p:nvSpPr>
            <p:cNvPr id="27" name="Oval 26"/>
            <p:cNvSpPr/>
            <p:nvPr/>
          </p:nvSpPr>
          <p:spPr>
            <a:xfrm>
              <a:off x="7596416" y="3011178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L</a:t>
              </a:r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6"/>
            </p:cNvCxnSpPr>
            <p:nvPr/>
          </p:nvCxnSpPr>
          <p:spPr>
            <a:xfrm>
              <a:off x="7956416" y="3191178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>
              <a:stCxn id="27" idx="3"/>
            </p:cNvCxnSpPr>
            <p:nvPr/>
          </p:nvCxnSpPr>
          <p:spPr>
            <a:xfrm flipH="1">
              <a:off x="7394578" y="3318457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/>
            <p:cNvCxnSpPr>
              <a:stCxn id="27" idx="0"/>
            </p:cNvCxnSpPr>
            <p:nvPr/>
          </p:nvCxnSpPr>
          <p:spPr>
            <a:xfrm flipV="1">
              <a:off x="7776416" y="2651178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/>
            <p:cNvCxnSpPr>
              <a:stCxn id="27" idx="2"/>
            </p:cNvCxnSpPr>
            <p:nvPr/>
          </p:nvCxnSpPr>
          <p:spPr>
            <a:xfrm flipH="1">
              <a:off x="7236416" y="3191178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755576" y="1859340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prstClr val="black"/>
                </a:solidFill>
                <a:latin typeface="Century Gothic" pitchFamily="34" charset="0"/>
                <a:cs typeface="+mj-cs"/>
              </a:rPr>
              <a:t>Differentiate</a:t>
            </a:r>
            <a:r>
              <a:rPr lang="en-US" altLang="zh-CN" sz="3200" dirty="0" smtClean="0">
                <a:solidFill>
                  <a:prstClr val="black"/>
                </a:solidFill>
                <a:latin typeface="Century Gothic" pitchFamily="34" charset="0"/>
                <a:cs typeface="+mj-cs"/>
              </a:rPr>
              <a:t>d</a:t>
            </a:r>
            <a:r>
              <a:rPr lang="en-US" altLang="zh-TW" sz="3200" dirty="0" smtClean="0">
                <a:solidFill>
                  <a:prstClr val="black"/>
                </a:solidFill>
                <a:latin typeface="Century Gothic" pitchFamily="34" charset="0"/>
                <a:cs typeface="+mj-cs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Century Gothic" pitchFamily="34" charset="0"/>
                <a:cs typeface="+mj-cs"/>
              </a:rPr>
              <a:t>Graph Computation and Partitioning on Skewed Graphs</a:t>
            </a:r>
            <a:endParaRPr lang="zh-CN" altLang="en-US" dirty="0"/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124744"/>
            <a:ext cx="6420614" cy="756064"/>
          </a:xfrm>
          <a:effectLst/>
        </p:spPr>
        <p:txBody>
          <a:bodyPr>
            <a:noAutofit/>
          </a:bodyPr>
          <a:lstStyle/>
          <a:p>
            <a:pPr marL="177800" indent="-177800" algn="l">
              <a:lnSpc>
                <a:spcPct val="110000"/>
              </a:lnSpc>
            </a:pPr>
            <a:r>
              <a:rPr lang="en-US" altLang="zh-TW" dirty="0" smtClean="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PowerLyra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n-ea"/>
                <a:cs typeface="+mn-cs"/>
              </a:rPr>
              <a:t> </a:t>
            </a:r>
            <a:endParaRPr lang="en-US" altLang="zh-TW" dirty="0" smtClean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7308720" y="1986934"/>
            <a:ext cx="395255" cy="736252"/>
          </a:xfrm>
          <a:custGeom>
            <a:avLst/>
            <a:gdLst>
              <a:gd name="connsiteX0" fmla="*/ 180070 w 395255"/>
              <a:gd name="connsiteY0" fmla="*/ 0 h 596347"/>
              <a:gd name="connsiteX1" fmla="*/ 140313 w 395255"/>
              <a:gd name="connsiteY1" fmla="*/ 151074 h 596347"/>
              <a:gd name="connsiteX2" fmla="*/ 347047 w 395255"/>
              <a:gd name="connsiteY2" fmla="*/ 174928 h 596347"/>
              <a:gd name="connsiteX3" fmla="*/ 92606 w 395255"/>
              <a:gd name="connsiteY3" fmla="*/ 278295 h 596347"/>
              <a:gd name="connsiteX4" fmla="*/ 394755 w 395255"/>
              <a:gd name="connsiteY4" fmla="*/ 318052 h 596347"/>
              <a:gd name="connsiteX5" fmla="*/ 5141 w 395255"/>
              <a:gd name="connsiteY5" fmla="*/ 421419 h 596347"/>
              <a:gd name="connsiteX6" fmla="*/ 172119 w 395255"/>
              <a:gd name="connsiteY6" fmla="*/ 485029 h 596347"/>
              <a:gd name="connsiteX7" fmla="*/ 180070 w 395255"/>
              <a:gd name="connsiteY7" fmla="*/ 596347 h 59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55" h="596347">
                <a:moveTo>
                  <a:pt x="180070" y="0"/>
                </a:moveTo>
                <a:cubicBezTo>
                  <a:pt x="146277" y="60959"/>
                  <a:pt x="112484" y="121919"/>
                  <a:pt x="140313" y="151074"/>
                </a:cubicBezTo>
                <a:cubicBezTo>
                  <a:pt x="168142" y="180229"/>
                  <a:pt x="354998" y="153725"/>
                  <a:pt x="347047" y="174928"/>
                </a:cubicBezTo>
                <a:cubicBezTo>
                  <a:pt x="339096" y="196131"/>
                  <a:pt x="84655" y="254441"/>
                  <a:pt x="92606" y="278295"/>
                </a:cubicBezTo>
                <a:cubicBezTo>
                  <a:pt x="100557" y="302149"/>
                  <a:pt x="409333" y="294198"/>
                  <a:pt x="394755" y="318052"/>
                </a:cubicBezTo>
                <a:cubicBezTo>
                  <a:pt x="380178" y="341906"/>
                  <a:pt x="42247" y="393590"/>
                  <a:pt x="5141" y="421419"/>
                </a:cubicBezTo>
                <a:cubicBezTo>
                  <a:pt x="-31965" y="449249"/>
                  <a:pt x="142964" y="455874"/>
                  <a:pt x="172119" y="485029"/>
                </a:cubicBezTo>
                <a:cubicBezTo>
                  <a:pt x="201274" y="514184"/>
                  <a:pt x="190672" y="555265"/>
                  <a:pt x="180070" y="596347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4884">
            <a:off x="2999373" y="1429442"/>
            <a:ext cx="900000" cy="293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Challenge: L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OCALITY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vs. P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ARALLELISM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0655" y="3140968"/>
            <a:ext cx="151216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95250" indent="-95250"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OCALITY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7219" y="3140968"/>
            <a:ext cx="201622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95250" indent="-95250"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ARALLELISM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1638" y="3717032"/>
            <a:ext cx="247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make resource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locally</a:t>
            </a:r>
            <a:r>
              <a:rPr lang="en-US" altLang="zh-CN" sz="2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accessible to hidden </a:t>
            </a:r>
            <a:b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network latency</a:t>
            </a:r>
            <a:endParaRPr lang="zh-CN" altLang="en-US" sz="2000" dirty="0">
              <a:latin typeface="Century Gothic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90230" y="3717032"/>
            <a:ext cx="247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evenly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parallelize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 the workloads </a:t>
            </a:r>
            <a:b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to avoid </a:t>
            </a:r>
            <a:b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load imbalance</a:t>
            </a:r>
            <a:endParaRPr lang="en-US" altLang="zh-CN" sz="2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0152" y="1628800"/>
            <a:ext cx="2592288" cy="1287573"/>
            <a:chOff x="6156176" y="1628800"/>
            <a:chExt cx="2592288" cy="1287573"/>
          </a:xfrm>
        </p:grpSpPr>
        <p:grpSp>
          <p:nvGrpSpPr>
            <p:cNvPr id="4" name="Group 3"/>
            <p:cNvGrpSpPr/>
            <p:nvPr/>
          </p:nvGrpSpPr>
          <p:grpSpPr>
            <a:xfrm>
              <a:off x="6156176" y="1628800"/>
              <a:ext cx="2592288" cy="1224136"/>
              <a:chOff x="6228184" y="1988840"/>
              <a:chExt cx="2592288" cy="1224136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228184" y="2132976"/>
                <a:ext cx="1080000" cy="1080000"/>
                <a:chOff x="5292080" y="908720"/>
                <a:chExt cx="1080000" cy="10800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5292080" y="90872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652080" y="1268720"/>
                  <a:ext cx="360000" cy="360000"/>
                </a:xfrm>
                <a:prstGeom prst="ellipse">
                  <a:avLst/>
                </a:prstGeom>
                <a:solidFill>
                  <a:srgbClr val="FF0066"/>
                </a:solidFill>
                <a:ln w="381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22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H</a:t>
                  </a:r>
                  <a:endParaRPr lang="zh-CN" alt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4" idx="6"/>
                  <a:endCxn id="55" idx="6"/>
                </p:cNvCxnSpPr>
                <p:nvPr/>
              </p:nvCxnSpPr>
              <p:spPr>
                <a:xfrm>
                  <a:off x="6012080" y="1448720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Straight Connector 69"/>
                <p:cNvCxnSpPr>
                  <a:stCxn id="54" idx="5"/>
                  <a:endCxn id="55" idx="5"/>
                </p:cNvCxnSpPr>
                <p:nvPr/>
              </p:nvCxnSpPr>
              <p:spPr>
                <a:xfrm>
                  <a:off x="5959359" y="1575999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3" name="Straight Connector 72"/>
                <p:cNvCxnSpPr>
                  <a:stCxn id="54" idx="4"/>
                  <a:endCxn id="55" idx="4"/>
                </p:cNvCxnSpPr>
                <p:nvPr/>
              </p:nvCxnSpPr>
              <p:spPr>
                <a:xfrm>
                  <a:off x="5832080" y="1628720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6" name="Straight Connector 75"/>
                <p:cNvCxnSpPr>
                  <a:stCxn id="54" idx="3"/>
                  <a:endCxn id="55" idx="3"/>
                </p:cNvCxnSpPr>
                <p:nvPr/>
              </p:nvCxnSpPr>
              <p:spPr>
                <a:xfrm flipH="1">
                  <a:off x="5450242" y="1575999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Straight Connector 78"/>
                <p:cNvCxnSpPr>
                  <a:stCxn id="54" idx="7"/>
                  <a:endCxn id="55" idx="7"/>
                </p:cNvCxnSpPr>
                <p:nvPr/>
              </p:nvCxnSpPr>
              <p:spPr>
                <a:xfrm flipV="1">
                  <a:off x="5959359" y="1066882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Straight Connector 81"/>
                <p:cNvCxnSpPr>
                  <a:stCxn id="54" idx="0"/>
                  <a:endCxn id="55" idx="0"/>
                </p:cNvCxnSpPr>
                <p:nvPr/>
              </p:nvCxnSpPr>
              <p:spPr>
                <a:xfrm flipV="1">
                  <a:off x="5832080" y="908720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Straight Connector 84"/>
                <p:cNvCxnSpPr>
                  <a:stCxn id="54" idx="1"/>
                  <a:endCxn id="55" idx="1"/>
                </p:cNvCxnSpPr>
                <p:nvPr/>
              </p:nvCxnSpPr>
              <p:spPr>
                <a:xfrm flipH="1" flipV="1">
                  <a:off x="5450242" y="1066882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" name="Straight Connector 87"/>
                <p:cNvCxnSpPr>
                  <a:stCxn id="54" idx="2"/>
                  <a:endCxn id="55" idx="2"/>
                </p:cNvCxnSpPr>
                <p:nvPr/>
              </p:nvCxnSpPr>
              <p:spPr>
                <a:xfrm flipH="1">
                  <a:off x="5292080" y="1448720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>
                  <a:off x="5472080" y="1088720"/>
                  <a:ext cx="720000" cy="72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7308472" y="1988840"/>
                <a:ext cx="1512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High</a:t>
                </a:r>
                <a:r>
                  <a:rPr lang="en-US" altLang="zh-CN" sz="1600" dirty="0" smtClean="0">
                    <a:latin typeface="Century Gothic" pitchFamily="34" charset="0"/>
                  </a:rPr>
                  <a:t>-degree vertex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pic>
          <p:nvPicPr>
            <p:cNvPr id="37" name="Picture 6" descr="Z:\Research\@projects\LYRA\y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77455" l="0" r="100000">
                          <a14:foregroundMark x1="44712" y1="61091" x2="99038" y2="76364"/>
                          <a14:foregroundMark x1="21154" y1="62182" x2="4327" y2="77455"/>
                          <a14:foregroundMark x1="60577" y1="67273" x2="51442" y2="77455"/>
                          <a14:foregroundMark x1="48558" y1="75273" x2="21635" y2="77455"/>
                          <a14:foregroundMark x1="66346" y1="727" x2="79808" y2="8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21"/>
            <a:stretch/>
          </p:blipFill>
          <p:spPr bwMode="auto">
            <a:xfrm>
              <a:off x="7379219" y="2058377"/>
              <a:ext cx="563032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379219" y="2694774"/>
              <a:ext cx="1080000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altLang="zh-CN" sz="1600" dirty="0" smtClean="0">
                  <a:solidFill>
                    <a:prstClr val="black"/>
                  </a:solidFill>
                  <a:latin typeface="Eras Medium ITC" pitchFamily="34" charset="0"/>
                </a:rPr>
                <a:t>77,971,093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663" y="1628800"/>
            <a:ext cx="2315161" cy="1287573"/>
            <a:chOff x="395536" y="1628800"/>
            <a:chExt cx="2315161" cy="1287573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628800"/>
              <a:ext cx="2315161" cy="1065974"/>
              <a:chOff x="539552" y="1988840"/>
              <a:chExt cx="2315161" cy="106597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774713" y="2132976"/>
                <a:ext cx="1080000" cy="921838"/>
                <a:chOff x="7236416" y="1052856"/>
                <a:chExt cx="1080000" cy="921838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596416" y="1412856"/>
                  <a:ext cx="360000" cy="360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22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L</a:t>
                  </a:r>
                  <a:endParaRPr lang="zh-CN" alt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cxnSp>
              <p:nvCxnSpPr>
                <p:cNvPr id="95" name="Straight Connector 94"/>
                <p:cNvCxnSpPr>
                  <a:stCxn id="94" idx="6"/>
                </p:cNvCxnSpPr>
                <p:nvPr/>
              </p:nvCxnSpPr>
              <p:spPr>
                <a:xfrm>
                  <a:off x="7956416" y="1592856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8" name="Straight Connector 97"/>
                <p:cNvCxnSpPr>
                  <a:stCxn id="94" idx="3"/>
                </p:cNvCxnSpPr>
                <p:nvPr/>
              </p:nvCxnSpPr>
              <p:spPr>
                <a:xfrm flipH="1">
                  <a:off x="7394578" y="1720135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0" name="Straight Connector 99"/>
                <p:cNvCxnSpPr>
                  <a:stCxn id="94" idx="0"/>
                </p:cNvCxnSpPr>
                <p:nvPr/>
              </p:nvCxnSpPr>
              <p:spPr>
                <a:xfrm flipV="1">
                  <a:off x="7776416" y="1052856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2" name="Straight Connector 101"/>
                <p:cNvCxnSpPr>
                  <a:stCxn id="94" idx="2"/>
                </p:cNvCxnSpPr>
                <p:nvPr/>
              </p:nvCxnSpPr>
              <p:spPr>
                <a:xfrm flipH="1">
                  <a:off x="7236416" y="1592856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6" name="Rectangle 105"/>
              <p:cNvSpPr/>
              <p:nvPr/>
            </p:nvSpPr>
            <p:spPr>
              <a:xfrm>
                <a:off x="539552" y="1988840"/>
                <a:ext cx="1476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Low</a:t>
                </a:r>
                <a:r>
                  <a:rPr lang="en-US" altLang="zh-CN" sz="1600" dirty="0" smtClean="0">
                    <a:latin typeface="Century Gothic" pitchFamily="34" charset="0"/>
                  </a:rPr>
                  <a:t>-degree vertex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71455" y="2694774"/>
              <a:ext cx="688177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altLang="zh-CN" sz="1600" dirty="0" smtClean="0">
                  <a:solidFill>
                    <a:prstClr val="black"/>
                  </a:solidFill>
                  <a:latin typeface="Eras Medium ITC" pitchFamily="34" charset="0"/>
                </a:rPr>
                <a:t>397</a:t>
              </a:r>
            </a:p>
          </p:txBody>
        </p:sp>
        <p:pic>
          <p:nvPicPr>
            <p:cNvPr id="40" name="Picture 7" descr="Z:\Research\B.photos\Rong\rong-sma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934" l="3684" r="96316">
                          <a14:foregroundMark x1="5263" y1="66529" x2="6842" y2="95868"/>
                          <a14:foregroundMark x1="62644" y1="84305" x2="56322" y2="96861"/>
                          <a14:foregroundMark x1="7471" y1="70852" x2="56322" y2="95964"/>
                          <a14:backgroundMark x1="64737" y1="79339" x2="70000" y2="82231"/>
                          <a14:backgroundMark x1="78161" y1="86099" x2="78161" y2="89238"/>
                          <a14:backgroundMark x1="62644" y1="70852" x2="62644" y2="73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0"/>
            <a:stretch/>
          </p:blipFill>
          <p:spPr bwMode="auto">
            <a:xfrm>
              <a:off x="571455" y="2058377"/>
              <a:ext cx="482353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" descr="Z:\Research\0.IPADS\slides\1.ds\graph-parallel\powerlyra\fi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51474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3200039" y="4486620"/>
            <a:ext cx="2668105" cy="45454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177800" indent="-177800" algn="ctr">
              <a:lnSpc>
                <a:spcPct val="110000"/>
              </a:lnSpc>
              <a:spcBef>
                <a:spcPct val="0"/>
              </a:spcBef>
            </a:pPr>
            <a:r>
              <a:rPr lang="en-US" altLang="zh-CN" sz="2400" dirty="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skewed graphs</a:t>
            </a:r>
            <a:endParaRPr lang="zh-CN" altLang="en-US" sz="2400" dirty="0">
              <a:effectLst>
                <a:glow rad="254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39098" y="1484784"/>
            <a:ext cx="2480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100-million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  <a:t> users  w/ </a:t>
            </a:r>
            <a:r>
              <a:rPr lang="en-US" altLang="zh-CN" dirty="0" smtClean="0">
                <a:latin typeface="Century Gothic" pitchFamily="34" charset="0"/>
              </a:rPr>
              <a:t>100 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  <a:t>followers</a:t>
            </a:r>
            <a:endParaRPr lang="en-US" altLang="zh-CN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63888" y="2419147"/>
            <a:ext cx="241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  <a:t>    </a:t>
            </a:r>
            <a:r>
              <a:rPr lang="en-US" altLang="zh-CN" dirty="0" smtClean="0">
                <a:latin typeface="Century Gothic" pitchFamily="34" charset="0"/>
              </a:rPr>
              <a:t>100 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  <a:t>users w/ </a:t>
            </a:r>
            <a:b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100-million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  <a:t> followers</a:t>
            </a:r>
            <a:endParaRPr lang="en-US" altLang="zh-CN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20465797">
            <a:off x="3502633" y="2010863"/>
            <a:ext cx="1980000" cy="396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177800" indent="-177800" algn="ctr">
              <a:lnSpc>
                <a:spcPct val="110000"/>
              </a:lnSpc>
              <a:spcBef>
                <a:spcPct val="0"/>
              </a:spcBef>
            </a:pPr>
            <a:r>
              <a:rPr lang="en-US" altLang="zh-CN" sz="2800" dirty="0" smtClean="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Dilemma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419872" y="3429000"/>
            <a:ext cx="2232000" cy="432000"/>
            <a:chOff x="3474126" y="4725144"/>
            <a:chExt cx="2232000" cy="432000"/>
          </a:xfrm>
        </p:grpSpPr>
        <p:sp>
          <p:nvSpPr>
            <p:cNvPr id="43" name="Left-Right Arrow 42"/>
            <p:cNvSpPr/>
            <p:nvPr/>
          </p:nvSpPr>
          <p:spPr>
            <a:xfrm>
              <a:off x="3474126" y="4761144"/>
              <a:ext cx="2232000" cy="360000"/>
            </a:xfrm>
            <a:prstGeom prst="leftRightArrow">
              <a:avLst>
                <a:gd name="adj1" fmla="val 54388"/>
                <a:gd name="adj2" fmla="val 60970"/>
              </a:avLst>
            </a:prstGeom>
            <a:solidFill>
              <a:schemeClr val="bg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24000" y="4725144"/>
              <a:ext cx="1296000" cy="432000"/>
            </a:xfrm>
            <a:prstGeom prst="rect">
              <a:avLst/>
            </a:prstGeom>
            <a:solidFill>
              <a:schemeClr val="bg1"/>
            </a:solidFill>
            <a:effectLst>
              <a:softEdge rad="31750"/>
            </a:effectLst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66"/>
                  </a:solidFill>
                  <a:latin typeface="Century Gothic" pitchFamily="34" charset="0"/>
                </a:rPr>
                <a:t>Conflict</a:t>
              </a:r>
              <a:endParaRPr lang="zh-CN" altLang="en-US" sz="24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521086" y="5514875"/>
            <a:ext cx="644146" cy="433388"/>
            <a:chOff x="1521086" y="5428291"/>
            <a:chExt cx="644146" cy="433388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86" y="5428291"/>
              <a:ext cx="566738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732" y="5495760"/>
              <a:ext cx="3175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4" name="Group 113"/>
          <p:cNvGrpSpPr/>
          <p:nvPr/>
        </p:nvGrpSpPr>
        <p:grpSpPr>
          <a:xfrm>
            <a:off x="6672536" y="5441850"/>
            <a:ext cx="1139824" cy="579438"/>
            <a:chOff x="6672536" y="5355266"/>
            <a:chExt cx="1139824" cy="579438"/>
          </a:xfrm>
        </p:grpSpPr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536" y="5355266"/>
              <a:ext cx="9445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598" y="5416385"/>
              <a:ext cx="5127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Existing Efforts: One Size Fits All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7"/>
            <a:ext cx="8304418" cy="3386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Pregel</a:t>
            </a:r>
            <a:r>
              <a:rPr lang="en-US" altLang="zh-CN" baseline="30000" dirty="0" smtClean="0">
                <a:solidFill>
                  <a:schemeClr val="tx1"/>
                </a:solidFill>
                <a:latin typeface="Century Gothic" pitchFamily="34" charset="0"/>
              </a:rPr>
              <a:t>[SIGMOD’08]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 and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GraphLab</a:t>
            </a:r>
            <a:r>
              <a:rPr lang="en-US" altLang="zh-CN" baseline="30000" dirty="0" smtClean="0">
                <a:solidFill>
                  <a:schemeClr val="tx1"/>
                </a:solidFill>
                <a:latin typeface="Century Gothic" pitchFamily="34" charset="0"/>
              </a:rPr>
              <a:t>[VLDB’12]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Focus on exploiting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L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OCALITY</a:t>
            </a:r>
            <a:endParaRPr lang="en-US" altLang="zh-CN" sz="2400" dirty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u="sng" dirty="0" smtClean="0">
                <a:solidFill>
                  <a:schemeClr val="tx1"/>
                </a:solidFill>
                <a:latin typeface="Century Gothic" pitchFamily="34" charset="0"/>
              </a:rPr>
              <a:t>Partitioning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use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edge-cut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to evenly assign vertices along with all edges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u="sng" dirty="0" smtClean="0">
                <a:solidFill>
                  <a:schemeClr val="tx1"/>
                </a:solidFill>
                <a:latin typeface="Century Gothic" pitchFamily="34" charset="0"/>
              </a:rPr>
              <a:t>Computation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aggregate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all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resources (i.e., </a:t>
            </a:r>
            <a:r>
              <a:rPr lang="en-US" altLang="zh-CN" sz="2400" dirty="0" err="1" smtClean="0">
                <a:solidFill>
                  <a:schemeClr val="tx1"/>
                </a:solidFill>
                <a:latin typeface="Century Gothic" pitchFamily="34" charset="0"/>
              </a:rPr>
              <a:t>msgs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or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replicas) of a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vertex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on local machine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88024" y="4437148"/>
            <a:ext cx="3888392" cy="1728156"/>
            <a:chOff x="4968104" y="4437148"/>
            <a:chExt cx="3888392" cy="1728156"/>
          </a:xfrm>
        </p:grpSpPr>
        <p:sp>
          <p:nvSpPr>
            <p:cNvPr id="96" name="Oval 95"/>
            <p:cNvSpPr/>
            <p:nvPr/>
          </p:nvSpPr>
          <p:spPr>
            <a:xfrm>
              <a:off x="4968104" y="5031729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dirty="0" smtClean="0">
                  <a:solidFill>
                    <a:schemeClr val="tx1"/>
                  </a:solidFill>
                  <a:latin typeface="Century Gothic" pitchFamily="34" charset="0"/>
                </a:rPr>
                <a:t>A</a:t>
              </a:r>
              <a:endParaRPr lang="zh-CN" altLang="en-US" sz="2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6264248" y="5015606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dirty="0" smtClean="0">
                  <a:solidFill>
                    <a:schemeClr val="tx1"/>
                  </a:solidFill>
                  <a:latin typeface="Century Gothic" pitchFamily="34" charset="0"/>
                </a:rPr>
                <a:t>B</a:t>
              </a:r>
              <a:endParaRPr lang="zh-CN" altLang="en-US" sz="2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5760192" y="4617288"/>
              <a:ext cx="1" cy="12600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5275343" y="4895651"/>
              <a:ext cx="180000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5275343" y="5322885"/>
              <a:ext cx="180000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6120192" y="4895651"/>
              <a:ext cx="180000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6120192" y="5322885"/>
              <a:ext cx="180000" cy="180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reeform 102"/>
            <p:cNvSpPr/>
            <p:nvPr/>
          </p:nvSpPr>
          <p:spPr>
            <a:xfrm>
              <a:off x="5438793" y="4774099"/>
              <a:ext cx="690113" cy="138080"/>
            </a:xfrm>
            <a:custGeom>
              <a:avLst/>
              <a:gdLst>
                <a:gd name="connsiteX0" fmla="*/ 0 w 690113"/>
                <a:gd name="connsiteY0" fmla="*/ 138080 h 138080"/>
                <a:gd name="connsiteX1" fmla="*/ 319177 w 690113"/>
                <a:gd name="connsiteY1" fmla="*/ 57 h 138080"/>
                <a:gd name="connsiteX2" fmla="*/ 690113 w 690113"/>
                <a:gd name="connsiteY2" fmla="*/ 120827 h 13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13" h="138080">
                  <a:moveTo>
                    <a:pt x="0" y="138080"/>
                  </a:moveTo>
                  <a:cubicBezTo>
                    <a:pt x="102079" y="70506"/>
                    <a:pt x="204158" y="2932"/>
                    <a:pt x="319177" y="57"/>
                  </a:cubicBezTo>
                  <a:cubicBezTo>
                    <a:pt x="434196" y="-2818"/>
                    <a:pt x="598098" y="103574"/>
                    <a:pt x="690113" y="120827"/>
                  </a:cubicBezTo>
                </a:path>
              </a:pathLst>
            </a:cu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447419" y="5498775"/>
              <a:ext cx="690114" cy="120770"/>
            </a:xfrm>
            <a:custGeom>
              <a:avLst/>
              <a:gdLst>
                <a:gd name="connsiteX0" fmla="*/ 690114 w 690114"/>
                <a:gd name="connsiteY0" fmla="*/ 0 h 120770"/>
                <a:gd name="connsiteX1" fmla="*/ 310551 w 690114"/>
                <a:gd name="connsiteY1" fmla="*/ 120770 h 120770"/>
                <a:gd name="connsiteX2" fmla="*/ 0 w 690114"/>
                <a:gd name="connsiteY2" fmla="*/ 0 h 1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0114" h="120770">
                  <a:moveTo>
                    <a:pt x="690114" y="0"/>
                  </a:moveTo>
                  <a:cubicBezTo>
                    <a:pt x="557842" y="60385"/>
                    <a:pt x="425570" y="120770"/>
                    <a:pt x="310551" y="120770"/>
                  </a:cubicBezTo>
                  <a:cubicBezTo>
                    <a:pt x="195532" y="120770"/>
                    <a:pt x="0" y="0"/>
                    <a:pt x="0" y="0"/>
                  </a:cubicBezTo>
                </a:path>
              </a:pathLst>
            </a:cu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56336" y="4689296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dirty="0" smtClean="0">
                  <a:solidFill>
                    <a:schemeClr val="tx1"/>
                  </a:solidFill>
                  <a:latin typeface="Century Gothic" pitchFamily="34" charset="0"/>
                </a:rPr>
                <a:t>A</a:t>
              </a:r>
              <a:endParaRPr lang="zh-CN" altLang="en-US" sz="2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064408" y="4689296"/>
              <a:ext cx="360000" cy="36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Century Gothic" pitchFamily="34" charset="0"/>
                </a:rPr>
                <a:t>A</a:t>
              </a:r>
              <a:endParaRPr lang="zh-CN" altLang="en-US" sz="2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7740411" y="4617288"/>
              <a:ext cx="1" cy="12600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8064408" y="5337368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dirty="0" smtClean="0">
                  <a:solidFill>
                    <a:schemeClr val="tx1"/>
                  </a:solidFill>
                  <a:latin typeface="Century Gothic" pitchFamily="34" charset="0"/>
                </a:rPr>
                <a:t>B</a:t>
              </a:r>
              <a:endParaRPr lang="zh-CN" altLang="en-US" sz="2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09" name="Curved Connector 108"/>
            <p:cNvCxnSpPr>
              <a:stCxn id="132" idx="2"/>
              <a:endCxn id="105" idx="2"/>
            </p:cNvCxnSpPr>
            <p:nvPr/>
          </p:nvCxnSpPr>
          <p:spPr>
            <a:xfrm rot="10800000">
              <a:off x="7056336" y="4869296"/>
              <a:ext cx="12700" cy="648072"/>
            </a:xfrm>
            <a:prstGeom prst="curvedConnector3">
              <a:avLst>
                <a:gd name="adj1" fmla="val 1047764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5" idx="6"/>
              <a:endCxn id="132" idx="6"/>
            </p:cNvCxnSpPr>
            <p:nvPr/>
          </p:nvCxnSpPr>
          <p:spPr>
            <a:xfrm>
              <a:off x="7416336" y="4869296"/>
              <a:ext cx="12700" cy="648072"/>
            </a:xfrm>
            <a:prstGeom prst="curvedConnector3">
              <a:avLst>
                <a:gd name="adj1" fmla="val 940299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06" idx="6"/>
              <a:endCxn id="108" idx="6"/>
            </p:cNvCxnSpPr>
            <p:nvPr/>
          </p:nvCxnSpPr>
          <p:spPr>
            <a:xfrm>
              <a:off x="8424408" y="4869296"/>
              <a:ext cx="12700" cy="648072"/>
            </a:xfrm>
            <a:prstGeom prst="curvedConnector3">
              <a:avLst>
                <a:gd name="adj1" fmla="val 105000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08" idx="2"/>
              <a:endCxn id="106" idx="2"/>
            </p:cNvCxnSpPr>
            <p:nvPr/>
          </p:nvCxnSpPr>
          <p:spPr>
            <a:xfrm rot="10800000">
              <a:off x="8064408" y="4869296"/>
              <a:ext cx="12700" cy="648072"/>
            </a:xfrm>
            <a:prstGeom prst="curvedConnector3">
              <a:avLst>
                <a:gd name="adj1" fmla="val 105000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524400" y="4761156"/>
              <a:ext cx="468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7524400" y="4851156"/>
              <a:ext cx="468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stealth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7524440" y="5535521"/>
              <a:ext cx="468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524400" y="5625400"/>
              <a:ext cx="468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stealth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5040072" y="5769304"/>
              <a:ext cx="540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err="1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msg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300352" y="5913284"/>
              <a:ext cx="126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replica </a:t>
              </a:r>
              <a:b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</a:b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(i.e., mirror)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328104" y="5589272"/>
              <a:ext cx="216000" cy="144000"/>
              <a:chOff x="6851104" y="4437112"/>
              <a:chExt cx="914400" cy="562333"/>
            </a:xfrm>
            <a:solidFill>
              <a:schemeClr val="bg1"/>
            </a:solidFill>
          </p:grpSpPr>
          <p:sp>
            <p:nvSpPr>
              <p:cNvPr id="120" name="Rounded Rectangle 119"/>
              <p:cNvSpPr/>
              <p:nvPr/>
            </p:nvSpPr>
            <p:spPr>
              <a:xfrm>
                <a:off x="6851104" y="4437112"/>
                <a:ext cx="914400" cy="562333"/>
              </a:xfrm>
              <a:prstGeom prst="roundRect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 flipV="1">
                <a:off x="6851104" y="4437112"/>
                <a:ext cx="914400" cy="458363"/>
              </a:xfrm>
              <a:prstGeom prst="triangle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6120216" y="4725176"/>
              <a:ext cx="216000" cy="144000"/>
              <a:chOff x="6851104" y="4437112"/>
              <a:chExt cx="914400" cy="562333"/>
            </a:xfrm>
            <a:solidFill>
              <a:schemeClr val="bg1"/>
            </a:solidFill>
          </p:grpSpPr>
          <p:sp>
            <p:nvSpPr>
              <p:cNvPr id="123" name="Rounded Rectangle 122"/>
              <p:cNvSpPr/>
              <p:nvPr/>
            </p:nvSpPr>
            <p:spPr>
              <a:xfrm>
                <a:off x="6851104" y="4437112"/>
                <a:ext cx="914400" cy="562333"/>
              </a:xfrm>
              <a:prstGeom prst="roundRect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 flipV="1">
                <a:off x="6851104" y="4437112"/>
                <a:ext cx="914400" cy="458363"/>
              </a:xfrm>
              <a:prstGeom prst="triangle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5" name="Rectangle 124"/>
            <p:cNvSpPr/>
            <p:nvPr/>
          </p:nvSpPr>
          <p:spPr>
            <a:xfrm>
              <a:off x="7956496" y="5805280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488344" y="4473140"/>
              <a:ext cx="216000" cy="144000"/>
              <a:chOff x="6851104" y="4437112"/>
              <a:chExt cx="914400" cy="562333"/>
            </a:xfrm>
            <a:solidFill>
              <a:schemeClr val="bg1"/>
            </a:solidFill>
          </p:grpSpPr>
          <p:sp>
            <p:nvSpPr>
              <p:cNvPr id="127" name="Rounded Rectangle 126"/>
              <p:cNvSpPr/>
              <p:nvPr/>
            </p:nvSpPr>
            <p:spPr>
              <a:xfrm>
                <a:off x="6851104" y="4437112"/>
                <a:ext cx="914400" cy="562333"/>
              </a:xfrm>
              <a:prstGeom prst="roundRect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 flipV="1">
                <a:off x="6851104" y="4437112"/>
                <a:ext cx="914400" cy="458363"/>
              </a:xfrm>
              <a:prstGeom prst="triangle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7776376" y="4437148"/>
              <a:ext cx="288000" cy="252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x2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5256096" y="5121196"/>
              <a:ext cx="180000" cy="180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344328" y="4725172"/>
              <a:ext cx="180000" cy="180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7056336" y="5337368"/>
              <a:ext cx="360000" cy="36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dirty="0" smtClean="0">
                  <a:solidFill>
                    <a:schemeClr val="bg1"/>
                  </a:solidFill>
                  <a:latin typeface="Century Gothic" pitchFamily="34" charset="0"/>
                </a:rPr>
                <a:t>B</a:t>
              </a:r>
              <a:endParaRPr lang="zh-CN" altLang="en-US" sz="2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1560" y="4437149"/>
            <a:ext cx="3258628" cy="1638628"/>
            <a:chOff x="665300" y="4437149"/>
            <a:chExt cx="3258628" cy="1638628"/>
          </a:xfrm>
        </p:grpSpPr>
        <p:grpSp>
          <p:nvGrpSpPr>
            <p:cNvPr id="6" name="Group 5"/>
            <p:cNvGrpSpPr/>
            <p:nvPr/>
          </p:nvGrpSpPr>
          <p:grpSpPr>
            <a:xfrm>
              <a:off x="827840" y="5031633"/>
              <a:ext cx="1152000" cy="576000"/>
              <a:chOff x="827840" y="5031633"/>
              <a:chExt cx="1152000" cy="57600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827840" y="5031633"/>
                <a:ext cx="1152000" cy="576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entury Gothic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71552" y="5139633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475832" y="5139633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b="1" dirty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195864" y="4491601"/>
              <a:ext cx="1728064" cy="1584176"/>
              <a:chOff x="2195864" y="4491601"/>
              <a:chExt cx="1728064" cy="158417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555640" y="4779633"/>
                <a:ext cx="1080000" cy="108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771928" y="5031633"/>
                <a:ext cx="1152000" cy="576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entury Gothic" pitchFamily="3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915640" y="5139633"/>
                <a:ext cx="360000" cy="360000"/>
              </a:xfrm>
              <a:prstGeom prst="ellipse">
                <a:avLst/>
              </a:prstGeom>
              <a:solidFill>
                <a:srgbClr val="FF0066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H</a:t>
                </a:r>
                <a:endParaRPr lang="zh-CN" altLang="en-US" sz="2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66" name="Straight Connector 65"/>
              <p:cNvCxnSpPr>
                <a:stCxn id="65" idx="4"/>
                <a:endCxn id="60" idx="4"/>
              </p:cNvCxnSpPr>
              <p:nvPr/>
            </p:nvCxnSpPr>
            <p:spPr>
              <a:xfrm>
                <a:off x="3095640" y="5499633"/>
                <a:ext cx="0" cy="360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Straight Connector 66"/>
              <p:cNvCxnSpPr>
                <a:stCxn id="65" idx="3"/>
                <a:endCxn id="60" idx="3"/>
              </p:cNvCxnSpPr>
              <p:nvPr/>
            </p:nvCxnSpPr>
            <p:spPr>
              <a:xfrm flipH="1">
                <a:off x="2713802" y="5446912"/>
                <a:ext cx="254559" cy="2545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67"/>
              <p:cNvCxnSpPr>
                <a:stCxn id="65" idx="0"/>
                <a:endCxn id="60" idx="0"/>
              </p:cNvCxnSpPr>
              <p:nvPr/>
            </p:nvCxnSpPr>
            <p:spPr>
              <a:xfrm flipV="1">
                <a:off x="3095640" y="4779633"/>
                <a:ext cx="0" cy="360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68"/>
              <p:cNvCxnSpPr>
                <a:stCxn id="65" idx="1"/>
                <a:endCxn id="60" idx="1"/>
              </p:cNvCxnSpPr>
              <p:nvPr/>
            </p:nvCxnSpPr>
            <p:spPr>
              <a:xfrm flipH="1" flipV="1">
                <a:off x="2713802" y="4937795"/>
                <a:ext cx="254559" cy="2545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69"/>
              <p:cNvCxnSpPr>
                <a:stCxn id="65" idx="2"/>
                <a:endCxn id="60" idx="2"/>
              </p:cNvCxnSpPr>
              <p:nvPr/>
            </p:nvCxnSpPr>
            <p:spPr>
              <a:xfrm flipH="1">
                <a:off x="2555640" y="5319633"/>
                <a:ext cx="360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Straight Connector 70"/>
              <p:cNvCxnSpPr>
                <a:stCxn id="65" idx="7"/>
                <a:endCxn id="60" idx="7"/>
              </p:cNvCxnSpPr>
              <p:nvPr/>
            </p:nvCxnSpPr>
            <p:spPr>
              <a:xfrm flipV="1">
                <a:off x="3222919" y="4937795"/>
                <a:ext cx="254559" cy="2545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2" name="Straight Connector 71"/>
              <p:cNvCxnSpPr>
                <a:stCxn id="65" idx="5"/>
                <a:endCxn id="60" idx="5"/>
              </p:cNvCxnSpPr>
              <p:nvPr/>
            </p:nvCxnSpPr>
            <p:spPr>
              <a:xfrm>
                <a:off x="3222919" y="5446912"/>
                <a:ext cx="254559" cy="2545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Straight Connector 72"/>
              <p:cNvCxnSpPr>
                <a:stCxn id="65" idx="6"/>
                <a:endCxn id="74" idx="2"/>
              </p:cNvCxnSpPr>
              <p:nvPr/>
            </p:nvCxnSpPr>
            <p:spPr>
              <a:xfrm>
                <a:off x="3275640" y="5319633"/>
                <a:ext cx="144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headEnd type="stealth" w="med" len="med"/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3420040" y="5139633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b="1" dirty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200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987952" y="4491601"/>
                <a:ext cx="216000" cy="144000"/>
                <a:chOff x="6851104" y="4437112"/>
                <a:chExt cx="914400" cy="562333"/>
              </a:xfrm>
              <a:solidFill>
                <a:schemeClr val="bg1"/>
              </a:solidFill>
            </p:grpSpPr>
            <p:sp>
              <p:nvSpPr>
                <p:cNvPr id="76" name="Rounded Rectangle 75"/>
                <p:cNvSpPr/>
                <p:nvPr/>
              </p:nvSpPr>
              <p:spPr>
                <a:xfrm>
                  <a:off x="6851104" y="4437112"/>
                  <a:ext cx="914400" cy="562333"/>
                </a:xfrm>
                <a:prstGeom prst="roundRect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 flipV="1">
                  <a:off x="6851104" y="4437112"/>
                  <a:ext cx="914400" cy="458363"/>
                </a:xfrm>
                <a:prstGeom prst="triangle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339880" y="4779649"/>
                <a:ext cx="216000" cy="144000"/>
                <a:chOff x="6851104" y="4437112"/>
                <a:chExt cx="914400" cy="562333"/>
              </a:xfrm>
              <a:solidFill>
                <a:schemeClr val="bg1"/>
              </a:solidFill>
            </p:grpSpPr>
            <p:sp>
              <p:nvSpPr>
                <p:cNvPr id="79" name="Rounded Rectangle 78"/>
                <p:cNvSpPr/>
                <p:nvPr/>
              </p:nvSpPr>
              <p:spPr>
                <a:xfrm>
                  <a:off x="6851104" y="4437112"/>
                  <a:ext cx="914400" cy="562333"/>
                </a:xfrm>
                <a:prstGeom prst="roundRect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 flipV="1">
                  <a:off x="6851104" y="4437112"/>
                  <a:ext cx="914400" cy="458363"/>
                </a:xfrm>
                <a:prstGeom prst="triangle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195864" y="5211697"/>
                <a:ext cx="216000" cy="144000"/>
                <a:chOff x="6851104" y="4437112"/>
                <a:chExt cx="914400" cy="562333"/>
              </a:xfrm>
              <a:solidFill>
                <a:schemeClr val="bg1"/>
              </a:solidFill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6851104" y="4437112"/>
                  <a:ext cx="914400" cy="562333"/>
                </a:xfrm>
                <a:prstGeom prst="roundRect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Isosceles Triangle 82"/>
                <p:cNvSpPr/>
                <p:nvPr/>
              </p:nvSpPr>
              <p:spPr>
                <a:xfrm flipV="1">
                  <a:off x="6851104" y="4437112"/>
                  <a:ext cx="914400" cy="458363"/>
                </a:xfrm>
                <a:prstGeom prst="triangle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339880" y="5643745"/>
                <a:ext cx="216000" cy="144000"/>
                <a:chOff x="6851104" y="4437112"/>
                <a:chExt cx="914400" cy="562333"/>
              </a:xfrm>
              <a:solidFill>
                <a:schemeClr val="bg1"/>
              </a:solidFill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6851104" y="4437112"/>
                  <a:ext cx="914400" cy="562333"/>
                </a:xfrm>
                <a:prstGeom prst="roundRect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 flipV="1">
                  <a:off x="6851104" y="4437112"/>
                  <a:ext cx="914400" cy="458363"/>
                </a:xfrm>
                <a:prstGeom prst="triangle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71928" y="5931777"/>
                <a:ext cx="216000" cy="144000"/>
                <a:chOff x="6851104" y="4437112"/>
                <a:chExt cx="914400" cy="562333"/>
              </a:xfrm>
              <a:solidFill>
                <a:schemeClr val="bg1"/>
              </a:solidFill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851104" y="4437112"/>
                  <a:ext cx="914400" cy="562333"/>
                </a:xfrm>
                <a:prstGeom prst="roundRect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6851104" y="4437112"/>
                  <a:ext cx="914400" cy="458363"/>
                </a:xfrm>
                <a:prstGeom prst="triangle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3636048" y="5715753"/>
                <a:ext cx="216000" cy="144000"/>
                <a:chOff x="6851104" y="4437112"/>
                <a:chExt cx="914400" cy="562333"/>
              </a:xfrm>
              <a:solidFill>
                <a:schemeClr val="bg1"/>
              </a:solidFill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851104" y="4437112"/>
                  <a:ext cx="914400" cy="562333"/>
                </a:xfrm>
                <a:prstGeom prst="roundRect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Isosceles Triangle 91"/>
                <p:cNvSpPr/>
                <p:nvPr/>
              </p:nvSpPr>
              <p:spPr>
                <a:xfrm flipV="1">
                  <a:off x="6851104" y="4437112"/>
                  <a:ext cx="914400" cy="458363"/>
                </a:xfrm>
                <a:prstGeom prst="triangle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3636048" y="4779649"/>
                <a:ext cx="216000" cy="144000"/>
                <a:chOff x="6851104" y="4437112"/>
                <a:chExt cx="914400" cy="562333"/>
              </a:xfrm>
              <a:solidFill>
                <a:schemeClr val="bg1"/>
              </a:solidFill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851104" y="4437112"/>
                  <a:ext cx="914400" cy="562333"/>
                </a:xfrm>
                <a:prstGeom prst="roundRect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Isosceles Triangle 94"/>
                <p:cNvSpPr/>
                <p:nvPr/>
              </p:nvSpPr>
              <p:spPr>
                <a:xfrm flipV="1">
                  <a:off x="6851104" y="4437112"/>
                  <a:ext cx="914400" cy="458363"/>
                </a:xfrm>
                <a:prstGeom prst="triangle">
                  <a:avLst/>
                </a:prstGeom>
                <a:grpFill/>
                <a:ln w="19050"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33" name="Rectangle 132"/>
            <p:cNvSpPr/>
            <p:nvPr/>
          </p:nvSpPr>
          <p:spPr>
            <a:xfrm>
              <a:off x="665300" y="4437149"/>
              <a:ext cx="1386420" cy="28802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000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Edge-cut</a:t>
              </a:r>
              <a:endParaRPr lang="zh-CN" altLang="en-US" sz="2000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68344" y="332656"/>
            <a:ext cx="1067048" cy="864096"/>
            <a:chOff x="7668344" y="404664"/>
            <a:chExt cx="1067048" cy="864096"/>
          </a:xfrm>
        </p:grpSpPr>
        <p:pic>
          <p:nvPicPr>
            <p:cNvPr id="1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198" y="465413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620688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970310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892" y="692696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764704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305" y="669702"/>
              <a:ext cx="512762" cy="457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836" y="404664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868" y="898302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 rot="19057368">
            <a:off x="6866152" y="1372307"/>
            <a:ext cx="644146" cy="433388"/>
            <a:chOff x="1521086" y="5428291"/>
            <a:chExt cx="644146" cy="433388"/>
          </a:xfrm>
        </p:grpSpPr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86" y="5428291"/>
              <a:ext cx="566738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732" y="5495760"/>
              <a:ext cx="3175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Existing Efforts: One Size Fits All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7"/>
            <a:ext cx="8448234" cy="3386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PowerGraph </a:t>
            </a:r>
            <a:r>
              <a:rPr lang="en-US" altLang="zh-CN" baseline="30000" dirty="0" smtClean="0">
                <a:solidFill>
                  <a:schemeClr val="tx1"/>
                </a:solidFill>
                <a:latin typeface="Century Gothic" pitchFamily="34" charset="0"/>
              </a:rPr>
              <a:t>[OSDI’12]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 and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GraphX</a:t>
            </a:r>
            <a:r>
              <a:rPr lang="en-US" altLang="zh-CN" baseline="30000" dirty="0" smtClean="0">
                <a:solidFill>
                  <a:schemeClr val="tx1"/>
                </a:solidFill>
                <a:latin typeface="Century Gothic" pitchFamily="34" charset="0"/>
              </a:rPr>
              <a:t>[OSDI’14]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Focus on exploiting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P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ARALLELISM</a:t>
            </a:r>
            <a:endParaRPr lang="en-US" altLang="zh-CN" sz="2400" dirty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u="sng" dirty="0" smtClean="0">
                <a:solidFill>
                  <a:schemeClr val="tx1"/>
                </a:solidFill>
                <a:latin typeface="Century Gothic" pitchFamily="34" charset="0"/>
              </a:rPr>
              <a:t>Partitioning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use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vertex-cut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to evenly assign edges with replicated vertices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u="sng" dirty="0" smtClean="0">
                <a:solidFill>
                  <a:schemeClr val="tx1"/>
                </a:solidFill>
                <a:latin typeface="Century Gothic" pitchFamily="34" charset="0"/>
              </a:rPr>
              <a:t>Computation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decompose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the workload of a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vertex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into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multiple machines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59632" y="4437120"/>
            <a:ext cx="3096576" cy="1512139"/>
            <a:chOff x="1475656" y="4365112"/>
            <a:chExt cx="3096576" cy="1512139"/>
          </a:xfrm>
        </p:grpSpPr>
        <p:sp>
          <p:nvSpPr>
            <p:cNvPr id="133" name="Rectangle 132"/>
            <p:cNvSpPr/>
            <p:nvPr/>
          </p:nvSpPr>
          <p:spPr>
            <a:xfrm>
              <a:off x="2339752" y="4365112"/>
              <a:ext cx="1386420" cy="28802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000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Vertex-cut</a:t>
              </a:r>
              <a:endParaRPr lang="zh-CN" altLang="en-US" sz="2000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1475656" y="4797251"/>
              <a:ext cx="1080000" cy="1080000"/>
              <a:chOff x="5363824" y="4581128"/>
              <a:chExt cx="1080000" cy="108000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5363824" y="4581128"/>
                <a:ext cx="1080000" cy="108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363824" y="4581128"/>
                <a:ext cx="540000" cy="10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3492232" y="4797251"/>
              <a:ext cx="1080000" cy="1080000"/>
              <a:chOff x="7380400" y="4581128"/>
              <a:chExt cx="1080000" cy="10800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7380400" y="4581128"/>
                <a:ext cx="1080000" cy="108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920400" y="4581128"/>
                <a:ext cx="540000" cy="10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2" name="Rounded Rectangle 151"/>
            <p:cNvSpPr/>
            <p:nvPr/>
          </p:nvSpPr>
          <p:spPr>
            <a:xfrm>
              <a:off x="1691944" y="5049251"/>
              <a:ext cx="1152000" cy="57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3204240" y="5049251"/>
              <a:ext cx="1152000" cy="576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347952" y="5157251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 smtClean="0">
                  <a:solidFill>
                    <a:schemeClr val="tx1"/>
                  </a:solidFill>
                  <a:latin typeface="Century Gothic" pitchFamily="34" charset="0"/>
                </a:rPr>
                <a:t>L</a:t>
              </a:r>
              <a:endParaRPr lang="zh-CN" altLang="en-US" sz="2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3852232" y="5157251"/>
              <a:ext cx="360000" cy="360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Century Gothic" pitchFamily="34" charset="0"/>
                </a:rPr>
                <a:t>H</a:t>
              </a:r>
              <a:endParaRPr lang="zh-CN" altLang="en-US" sz="2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835656" y="5157251"/>
              <a:ext cx="360000" cy="3600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 smtClean="0">
                  <a:solidFill>
                    <a:schemeClr val="tx1"/>
                  </a:solidFill>
                  <a:latin typeface="Century Gothic" pitchFamily="34" charset="0"/>
                </a:rPr>
                <a:t>H</a:t>
              </a:r>
              <a:endParaRPr lang="zh-CN" altLang="en-US" sz="2200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59" name="Straight Connector 158"/>
            <p:cNvCxnSpPr>
              <a:stCxn id="157" idx="5"/>
              <a:endCxn id="145" idx="5"/>
            </p:cNvCxnSpPr>
            <p:nvPr/>
          </p:nvCxnSpPr>
          <p:spPr>
            <a:xfrm>
              <a:off x="2142935" y="5464530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Straight Connector 160"/>
            <p:cNvCxnSpPr>
              <a:stCxn id="157" idx="0"/>
              <a:endCxn id="145" idx="0"/>
            </p:cNvCxnSpPr>
            <p:nvPr/>
          </p:nvCxnSpPr>
          <p:spPr>
            <a:xfrm flipV="1">
              <a:off x="2015656" y="4797251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Straight Connector 161"/>
            <p:cNvCxnSpPr>
              <a:stCxn id="157" idx="7"/>
              <a:endCxn id="145" idx="7"/>
            </p:cNvCxnSpPr>
            <p:nvPr/>
          </p:nvCxnSpPr>
          <p:spPr>
            <a:xfrm flipV="1">
              <a:off x="2142935" y="4955413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Straight Connector 162"/>
            <p:cNvCxnSpPr>
              <a:stCxn id="157" idx="6"/>
              <a:endCxn id="164" idx="2"/>
            </p:cNvCxnSpPr>
            <p:nvPr/>
          </p:nvCxnSpPr>
          <p:spPr>
            <a:xfrm>
              <a:off x="2195656" y="5337251"/>
              <a:ext cx="144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2340056" y="5157251"/>
              <a:ext cx="360000" cy="3600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Century Gothic" pitchFamily="34" charset="0"/>
                </a:rPr>
                <a:t>L</a:t>
              </a:r>
              <a:endParaRPr lang="zh-CN" altLang="en-US" sz="22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cxnSp>
          <p:nvCxnSpPr>
            <p:cNvPr id="165" name="Straight Connector 164"/>
            <p:cNvCxnSpPr>
              <a:stCxn id="156" idx="4"/>
              <a:endCxn id="148" idx="4"/>
            </p:cNvCxnSpPr>
            <p:nvPr/>
          </p:nvCxnSpPr>
          <p:spPr>
            <a:xfrm>
              <a:off x="4032232" y="5517251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Straight Connector 165"/>
            <p:cNvCxnSpPr>
              <a:stCxn id="156" idx="3"/>
              <a:endCxn id="148" idx="3"/>
            </p:cNvCxnSpPr>
            <p:nvPr/>
          </p:nvCxnSpPr>
          <p:spPr>
            <a:xfrm flipH="1">
              <a:off x="3650394" y="5464530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7" name="Straight Connector 166"/>
            <p:cNvCxnSpPr>
              <a:stCxn id="156" idx="1"/>
              <a:endCxn id="148" idx="1"/>
            </p:cNvCxnSpPr>
            <p:nvPr/>
          </p:nvCxnSpPr>
          <p:spPr>
            <a:xfrm flipH="1" flipV="1">
              <a:off x="3650394" y="4955413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Straight Connector 167"/>
            <p:cNvCxnSpPr>
              <a:stCxn id="156" idx="2"/>
              <a:endCxn id="155" idx="6"/>
            </p:cNvCxnSpPr>
            <p:nvPr/>
          </p:nvCxnSpPr>
          <p:spPr>
            <a:xfrm flipH="1">
              <a:off x="3707952" y="5337251"/>
              <a:ext cx="1442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292080" y="4329128"/>
            <a:ext cx="2808312" cy="1836176"/>
            <a:chOff x="5364088" y="4257120"/>
            <a:chExt cx="2808312" cy="1836176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6768143" y="4509120"/>
              <a:ext cx="1" cy="133200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V="1">
              <a:off x="6300192" y="5589240"/>
              <a:ext cx="936000" cy="0"/>
            </a:xfrm>
            <a:prstGeom prst="straightConnector1">
              <a:avLst/>
            </a:prstGeom>
            <a:ln w="57150">
              <a:solidFill>
                <a:srgbClr val="FF0066"/>
              </a:solidFill>
              <a:prstDash val="sysDot"/>
              <a:headEnd type="stealth" w="med" len="med"/>
              <a:tailEnd type="stealth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5364088" y="5841276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5832040" y="4725292"/>
              <a:ext cx="360000" cy="1008072"/>
              <a:chOff x="5796136" y="4941316"/>
              <a:chExt cx="360000" cy="1008072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796136" y="4941316"/>
                <a:ext cx="360000" cy="360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A</a:t>
                </a:r>
                <a:endParaRPr lang="zh-CN" altLang="en-US" sz="22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796136" y="5589388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B</a:t>
                </a:r>
                <a:endParaRPr lang="zh-CN" altLang="en-US" sz="22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75" name="Straight Arrow Connector 174"/>
              <p:cNvCxnSpPr>
                <a:stCxn id="173" idx="4"/>
                <a:endCxn id="174" idx="0"/>
              </p:cNvCxnSpPr>
              <p:nvPr/>
            </p:nvCxnSpPr>
            <p:spPr>
              <a:xfrm>
                <a:off x="5976136" y="5301316"/>
                <a:ext cx="0" cy="2880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7326001" y="4725292"/>
              <a:ext cx="360000" cy="1008072"/>
              <a:chOff x="7020312" y="4941316"/>
              <a:chExt cx="360000" cy="1008072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7020312" y="4941316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A</a:t>
                </a:r>
                <a:endParaRPr lang="zh-CN" altLang="en-US" sz="22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7020312" y="5589388"/>
                <a:ext cx="360000" cy="360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2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B</a:t>
                </a:r>
                <a:endParaRPr lang="zh-CN" altLang="en-US" sz="22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79" name="Straight Arrow Connector 178"/>
              <p:cNvCxnSpPr>
                <a:stCxn id="178" idx="0"/>
                <a:endCxn id="177" idx="4"/>
              </p:cNvCxnSpPr>
              <p:nvPr/>
            </p:nvCxnSpPr>
            <p:spPr>
              <a:xfrm flipV="1">
                <a:off x="7200312" y="5301316"/>
                <a:ext cx="0" cy="2880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Rectangle 179"/>
            <p:cNvSpPr/>
            <p:nvPr/>
          </p:nvSpPr>
          <p:spPr>
            <a:xfrm>
              <a:off x="7272400" y="5841276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6624160" y="4293112"/>
              <a:ext cx="216000" cy="144000"/>
              <a:chOff x="6851104" y="4437112"/>
              <a:chExt cx="914400" cy="562333"/>
            </a:xfrm>
            <a:solidFill>
              <a:schemeClr val="bg1"/>
            </a:solidFill>
          </p:grpSpPr>
          <p:sp>
            <p:nvSpPr>
              <p:cNvPr id="183" name="Rounded Rectangle 182"/>
              <p:cNvSpPr/>
              <p:nvPr/>
            </p:nvSpPr>
            <p:spPr>
              <a:xfrm>
                <a:off x="6851104" y="4437112"/>
                <a:ext cx="914400" cy="562333"/>
              </a:xfrm>
              <a:prstGeom prst="roundRect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Isosceles Triangle 183"/>
              <p:cNvSpPr/>
              <p:nvPr/>
            </p:nvSpPr>
            <p:spPr>
              <a:xfrm flipV="1">
                <a:off x="6851104" y="4437112"/>
                <a:ext cx="914400" cy="458363"/>
              </a:xfrm>
              <a:prstGeom prst="triangle">
                <a:avLst/>
              </a:prstGeom>
              <a:grpFill/>
              <a:ln w="19050"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5" name="Rectangle 184"/>
            <p:cNvSpPr/>
            <p:nvPr/>
          </p:nvSpPr>
          <p:spPr>
            <a:xfrm>
              <a:off x="6912192" y="4257120"/>
              <a:ext cx="288000" cy="252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  <a:cs typeface="Arial"/>
                </a:rPr>
                <a:t>x5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7164288" y="4797176"/>
              <a:ext cx="216000" cy="216000"/>
              <a:chOff x="5418104" y="4725144"/>
              <a:chExt cx="180000" cy="180000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5418104" y="4725144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418104" y="4725144"/>
                <a:ext cx="90000" cy="180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6156000" y="4797176"/>
              <a:ext cx="216000" cy="216000"/>
              <a:chOff x="7317340" y="4586187"/>
              <a:chExt cx="180000" cy="180000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7317340" y="4586187"/>
                <a:ext cx="180000" cy="180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407340" y="4586187"/>
                <a:ext cx="90000" cy="180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92" name="Straight Arrow Connector 191"/>
            <p:cNvCxnSpPr/>
            <p:nvPr/>
          </p:nvCxnSpPr>
          <p:spPr>
            <a:xfrm flipV="1">
              <a:off x="6300192" y="4905292"/>
              <a:ext cx="93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Freeform 192"/>
            <p:cNvSpPr/>
            <p:nvPr/>
          </p:nvSpPr>
          <p:spPr>
            <a:xfrm>
              <a:off x="6300192" y="4545144"/>
              <a:ext cx="936000" cy="180000"/>
            </a:xfrm>
            <a:custGeom>
              <a:avLst/>
              <a:gdLst>
                <a:gd name="connsiteX0" fmla="*/ 0 w 447675"/>
                <a:gd name="connsiteY0" fmla="*/ 114334 h 114334"/>
                <a:gd name="connsiteX1" fmla="*/ 209550 w 447675"/>
                <a:gd name="connsiteY1" fmla="*/ 34 h 114334"/>
                <a:gd name="connsiteX2" fmla="*/ 447675 w 447675"/>
                <a:gd name="connsiteY2" fmla="*/ 104809 h 11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5" h="114334">
                  <a:moveTo>
                    <a:pt x="0" y="114334"/>
                  </a:moveTo>
                  <a:cubicBezTo>
                    <a:pt x="67469" y="57977"/>
                    <a:pt x="134938" y="1621"/>
                    <a:pt x="209550" y="34"/>
                  </a:cubicBezTo>
                  <a:cubicBezTo>
                    <a:pt x="284162" y="-1553"/>
                    <a:pt x="365918" y="51628"/>
                    <a:pt x="447675" y="104809"/>
                  </a:cubicBezTo>
                </a:path>
              </a:pathLst>
            </a:custGeom>
            <a:ln w="28575">
              <a:solidFill>
                <a:srgbClr val="FF0066"/>
              </a:solidFill>
              <a:prstDash val="sysDot"/>
              <a:headEnd type="none" w="med" len="med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6300192" y="4725144"/>
              <a:ext cx="936000" cy="114334"/>
            </a:xfrm>
            <a:custGeom>
              <a:avLst/>
              <a:gdLst>
                <a:gd name="connsiteX0" fmla="*/ 685800 w 685800"/>
                <a:gd name="connsiteY0" fmla="*/ 104809 h 114334"/>
                <a:gd name="connsiteX1" fmla="*/ 361950 w 685800"/>
                <a:gd name="connsiteY1" fmla="*/ 34 h 114334"/>
                <a:gd name="connsiteX2" fmla="*/ 0 w 685800"/>
                <a:gd name="connsiteY2" fmla="*/ 114334 h 11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114334">
                  <a:moveTo>
                    <a:pt x="685800" y="104809"/>
                  </a:moveTo>
                  <a:cubicBezTo>
                    <a:pt x="581025" y="51627"/>
                    <a:pt x="476250" y="-1554"/>
                    <a:pt x="361950" y="34"/>
                  </a:cubicBezTo>
                  <a:cubicBezTo>
                    <a:pt x="247650" y="1621"/>
                    <a:pt x="123825" y="57977"/>
                    <a:pt x="0" y="114334"/>
                  </a:cubicBezTo>
                </a:path>
              </a:pathLst>
            </a:custGeom>
            <a:ln w="28575">
              <a:solidFill>
                <a:srgbClr val="FF0066"/>
              </a:solidFill>
              <a:prstDash val="sysDot"/>
              <a:headEnd type="none" w="med" len="med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300192" y="4984626"/>
              <a:ext cx="936000" cy="104813"/>
            </a:xfrm>
            <a:custGeom>
              <a:avLst/>
              <a:gdLst>
                <a:gd name="connsiteX0" fmla="*/ 0 w 704850"/>
                <a:gd name="connsiteY0" fmla="*/ 0 h 104813"/>
                <a:gd name="connsiteX1" fmla="*/ 352425 w 704850"/>
                <a:gd name="connsiteY1" fmla="*/ 104775 h 104813"/>
                <a:gd name="connsiteX2" fmla="*/ 704850 w 704850"/>
                <a:gd name="connsiteY2" fmla="*/ 9525 h 10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850" h="104813">
                  <a:moveTo>
                    <a:pt x="0" y="0"/>
                  </a:moveTo>
                  <a:cubicBezTo>
                    <a:pt x="117475" y="51594"/>
                    <a:pt x="234950" y="103188"/>
                    <a:pt x="352425" y="104775"/>
                  </a:cubicBezTo>
                  <a:cubicBezTo>
                    <a:pt x="469900" y="106363"/>
                    <a:pt x="587375" y="57944"/>
                    <a:pt x="704850" y="9525"/>
                  </a:cubicBezTo>
                </a:path>
              </a:pathLst>
            </a:custGeom>
            <a:ln w="28575">
              <a:solidFill>
                <a:srgbClr val="FF0066"/>
              </a:solidFill>
              <a:prstDash val="sysDot"/>
              <a:headEnd type="none" w="med" len="med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300192" y="5085184"/>
              <a:ext cx="936000" cy="180975"/>
            </a:xfrm>
            <a:custGeom>
              <a:avLst/>
              <a:gdLst>
                <a:gd name="connsiteX0" fmla="*/ 695325 w 695325"/>
                <a:gd name="connsiteY0" fmla="*/ 0 h 180975"/>
                <a:gd name="connsiteX1" fmla="*/ 342900 w 695325"/>
                <a:gd name="connsiteY1" fmla="*/ 180975 h 180975"/>
                <a:gd name="connsiteX2" fmla="*/ 0 w 695325"/>
                <a:gd name="connsiteY2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5325" h="180975">
                  <a:moveTo>
                    <a:pt x="695325" y="0"/>
                  </a:moveTo>
                  <a:cubicBezTo>
                    <a:pt x="577056" y="90487"/>
                    <a:pt x="458787" y="180975"/>
                    <a:pt x="342900" y="180975"/>
                  </a:cubicBezTo>
                  <a:cubicBezTo>
                    <a:pt x="227013" y="180975"/>
                    <a:pt x="113506" y="90487"/>
                    <a:pt x="0" y="0"/>
                  </a:cubicBezTo>
                </a:path>
              </a:pathLst>
            </a:custGeom>
            <a:ln w="28575">
              <a:solidFill>
                <a:srgbClr val="FF0066"/>
              </a:solidFill>
              <a:prstDash val="sysDot"/>
              <a:headEnd type="none" w="med" len="med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668344" y="332656"/>
            <a:ext cx="1067048" cy="864096"/>
            <a:chOff x="7668344" y="404664"/>
            <a:chExt cx="1067048" cy="864096"/>
          </a:xfrm>
        </p:grpSpPr>
        <p:pic>
          <p:nvPicPr>
            <p:cNvPr id="2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198" y="465413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620688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970310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892" y="692696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764704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305" y="669702"/>
              <a:ext cx="512762" cy="457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836" y="404664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868" y="898302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 rot="19441479">
            <a:off x="7043091" y="1393715"/>
            <a:ext cx="1139824" cy="579438"/>
            <a:chOff x="6672536" y="5355266"/>
            <a:chExt cx="1139824" cy="579438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536" y="5355266"/>
              <a:ext cx="9445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598" y="5416385"/>
              <a:ext cx="5127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内容占位符 2"/>
          <p:cNvSpPr txBox="1">
            <a:spLocks/>
          </p:cNvSpPr>
          <p:nvPr/>
        </p:nvSpPr>
        <p:spPr>
          <a:xfrm>
            <a:off x="372038" y="1361357"/>
            <a:ext cx="8520442" cy="4275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  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differentiated graph computation and partitioning on skewed graphs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Hybrid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computation and partitioning strategies</a:t>
            </a:r>
          </a:p>
          <a:p>
            <a:pPr marL="1071563" lvl="2" indent="-441325">
              <a:buFont typeface="Calibri" pitchFamily="34" charset="0"/>
              <a:buChar char="→"/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Embrace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locality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(low-degree vertex) and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parallelism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high-degree vertex)</a:t>
            </a:r>
            <a:endParaRPr lang="en-US" altLang="zh-CN" sz="22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An optimization to improve locality and reduce interference in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communication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Outperform PowerGraph (up to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5.53X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) and other systems for ingress and runtime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58019" y="5681507"/>
            <a:ext cx="240626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marL="95250" indent="-95250"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ARALLELISM</a:t>
            </a:r>
            <a:endParaRPr lang="en-US" altLang="zh-C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79712" y="5681507"/>
            <a:ext cx="1994066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marL="95250" indent="-95250" algn="ctr"/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OCALITY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Contributions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 rot="20935859">
            <a:off x="7521499" y="5344188"/>
            <a:ext cx="1254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66"/>
                </a:solidFill>
                <a:latin typeface="Papyrus" pitchFamily="66" charset="0"/>
              </a:rPr>
              <a:t>One Size fits All</a:t>
            </a:r>
            <a:endParaRPr lang="zh-CN" altLang="en-US" sz="1600" b="1" dirty="0">
              <a:solidFill>
                <a:srgbClr val="FF0066"/>
              </a:solidFill>
            </a:endParaRPr>
          </a:p>
        </p:txBody>
      </p:sp>
      <p:pic>
        <p:nvPicPr>
          <p:cNvPr id="11266" name="Picture 2" descr="Z:\Research\0.IPADS\slides\1.ds\graph-parallel\powerlyra\28-trash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80" y="594928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8328904" y="5644396"/>
            <a:ext cx="288000" cy="327547"/>
          </a:xfrm>
          <a:custGeom>
            <a:avLst/>
            <a:gdLst>
              <a:gd name="connsiteX0" fmla="*/ 0 w 369865"/>
              <a:gd name="connsiteY0" fmla="*/ 0 h 327547"/>
              <a:gd name="connsiteX1" fmla="*/ 341194 w 369865"/>
              <a:gd name="connsiteY1" fmla="*/ 109182 h 327547"/>
              <a:gd name="connsiteX2" fmla="*/ 327546 w 369865"/>
              <a:gd name="connsiteY2" fmla="*/ 327547 h 3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865" h="327547">
                <a:moveTo>
                  <a:pt x="0" y="0"/>
                </a:moveTo>
                <a:cubicBezTo>
                  <a:pt x="143301" y="27295"/>
                  <a:pt x="286603" y="54591"/>
                  <a:pt x="341194" y="109182"/>
                </a:cubicBezTo>
                <a:cubicBezTo>
                  <a:pt x="395785" y="163773"/>
                  <a:pt x="361665" y="245660"/>
                  <a:pt x="327546" y="327547"/>
                </a:cubicBezTo>
              </a:path>
            </a:pathLst>
          </a:custGeom>
          <a:noFill/>
          <a:ln w="12700"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131840" y="5546136"/>
            <a:ext cx="3096344" cy="907200"/>
            <a:chOff x="3131840" y="5157192"/>
            <a:chExt cx="3096344" cy="907200"/>
          </a:xfrm>
        </p:grpSpPr>
        <p:grpSp>
          <p:nvGrpSpPr>
            <p:cNvPr id="23" name="Group 22"/>
            <p:cNvGrpSpPr/>
            <p:nvPr/>
          </p:nvGrpSpPr>
          <p:grpSpPr>
            <a:xfrm>
              <a:off x="3131840" y="5157192"/>
              <a:ext cx="3096344" cy="907200"/>
              <a:chOff x="3059832" y="5301208"/>
              <a:chExt cx="3096344" cy="907200"/>
            </a:xfrm>
          </p:grpSpPr>
          <p:pic>
            <p:nvPicPr>
              <p:cNvPr id="1127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2976" y="5303958"/>
                <a:ext cx="2743200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3059832" y="5301208"/>
                <a:ext cx="2657375" cy="907200"/>
                <a:chOff x="3714800" y="5296629"/>
                <a:chExt cx="2657375" cy="907200"/>
              </a:xfrm>
            </p:grpSpPr>
            <p:sp>
              <p:nvSpPr>
                <p:cNvPr id="29" name="Right Triangle 28"/>
                <p:cNvSpPr/>
                <p:nvPr/>
              </p:nvSpPr>
              <p:spPr>
                <a:xfrm>
                  <a:off x="3852175" y="5296629"/>
                  <a:ext cx="2520000" cy="907200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26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08" t="52" r="-26640"/>
                <a:stretch/>
              </p:blipFill>
              <p:spPr bwMode="auto">
                <a:xfrm>
                  <a:off x="3714800" y="5296629"/>
                  <a:ext cx="2520255" cy="907200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3" name="Freeform 32"/>
            <p:cNvSpPr/>
            <p:nvPr/>
          </p:nvSpPr>
          <p:spPr>
            <a:xfrm>
              <a:off x="3880237" y="5415139"/>
              <a:ext cx="906448" cy="288000"/>
            </a:xfrm>
            <a:custGeom>
              <a:avLst/>
              <a:gdLst>
                <a:gd name="connsiteX0" fmla="*/ 0 w 906448"/>
                <a:gd name="connsiteY0" fmla="*/ 7651 h 302549"/>
                <a:gd name="connsiteX1" fmla="*/ 119269 w 906448"/>
                <a:gd name="connsiteY1" fmla="*/ 7651 h 302549"/>
                <a:gd name="connsiteX2" fmla="*/ 159026 w 906448"/>
                <a:gd name="connsiteY2" fmla="*/ 87164 h 302549"/>
                <a:gd name="connsiteX3" fmla="*/ 270344 w 906448"/>
                <a:gd name="connsiteY3" fmla="*/ 47407 h 302549"/>
                <a:gd name="connsiteX4" fmla="*/ 302149 w 906448"/>
                <a:gd name="connsiteY4" fmla="*/ 126920 h 302549"/>
                <a:gd name="connsiteX5" fmla="*/ 389613 w 906448"/>
                <a:gd name="connsiteY5" fmla="*/ 103066 h 302549"/>
                <a:gd name="connsiteX6" fmla="*/ 445273 w 906448"/>
                <a:gd name="connsiteY6" fmla="*/ 190531 h 302549"/>
                <a:gd name="connsiteX7" fmla="*/ 540688 w 906448"/>
                <a:gd name="connsiteY7" fmla="*/ 150774 h 302549"/>
                <a:gd name="connsiteX8" fmla="*/ 580445 w 906448"/>
                <a:gd name="connsiteY8" fmla="*/ 238238 h 302549"/>
                <a:gd name="connsiteX9" fmla="*/ 659958 w 906448"/>
                <a:gd name="connsiteY9" fmla="*/ 198482 h 302549"/>
                <a:gd name="connsiteX10" fmla="*/ 683812 w 906448"/>
                <a:gd name="connsiteY10" fmla="*/ 301849 h 302549"/>
                <a:gd name="connsiteX11" fmla="*/ 755373 w 906448"/>
                <a:gd name="connsiteY11" fmla="*/ 246190 h 302549"/>
                <a:gd name="connsiteX12" fmla="*/ 811033 w 906448"/>
                <a:gd name="connsiteY12" fmla="*/ 293898 h 302549"/>
                <a:gd name="connsiteX13" fmla="*/ 906448 w 906448"/>
                <a:gd name="connsiteY13" fmla="*/ 28594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6448" h="302549">
                  <a:moveTo>
                    <a:pt x="0" y="7651"/>
                  </a:moveTo>
                  <a:cubicBezTo>
                    <a:pt x="46382" y="1025"/>
                    <a:pt x="92765" y="-5601"/>
                    <a:pt x="119269" y="7651"/>
                  </a:cubicBezTo>
                  <a:cubicBezTo>
                    <a:pt x="145773" y="20903"/>
                    <a:pt x="133847" y="80538"/>
                    <a:pt x="159026" y="87164"/>
                  </a:cubicBezTo>
                  <a:cubicBezTo>
                    <a:pt x="184205" y="93790"/>
                    <a:pt x="246490" y="40781"/>
                    <a:pt x="270344" y="47407"/>
                  </a:cubicBezTo>
                  <a:cubicBezTo>
                    <a:pt x="294198" y="54033"/>
                    <a:pt x="282271" y="117644"/>
                    <a:pt x="302149" y="126920"/>
                  </a:cubicBezTo>
                  <a:cubicBezTo>
                    <a:pt x="322027" y="136197"/>
                    <a:pt x="365759" y="92464"/>
                    <a:pt x="389613" y="103066"/>
                  </a:cubicBezTo>
                  <a:cubicBezTo>
                    <a:pt x="413467" y="113668"/>
                    <a:pt x="420094" y="182580"/>
                    <a:pt x="445273" y="190531"/>
                  </a:cubicBezTo>
                  <a:cubicBezTo>
                    <a:pt x="470452" y="198482"/>
                    <a:pt x="518159" y="142823"/>
                    <a:pt x="540688" y="150774"/>
                  </a:cubicBezTo>
                  <a:cubicBezTo>
                    <a:pt x="563217" y="158725"/>
                    <a:pt x="560567" y="230287"/>
                    <a:pt x="580445" y="238238"/>
                  </a:cubicBezTo>
                  <a:cubicBezTo>
                    <a:pt x="600323" y="246189"/>
                    <a:pt x="642730" y="187880"/>
                    <a:pt x="659958" y="198482"/>
                  </a:cubicBezTo>
                  <a:cubicBezTo>
                    <a:pt x="677186" y="209084"/>
                    <a:pt x="667910" y="293898"/>
                    <a:pt x="683812" y="301849"/>
                  </a:cubicBezTo>
                  <a:cubicBezTo>
                    <a:pt x="699714" y="309800"/>
                    <a:pt x="734170" y="247515"/>
                    <a:pt x="755373" y="246190"/>
                  </a:cubicBezTo>
                  <a:cubicBezTo>
                    <a:pt x="776576" y="244865"/>
                    <a:pt x="785854" y="287272"/>
                    <a:pt x="811033" y="293898"/>
                  </a:cubicBezTo>
                  <a:cubicBezTo>
                    <a:pt x="836212" y="300524"/>
                    <a:pt x="871330" y="293235"/>
                    <a:pt x="906448" y="285946"/>
                  </a:cubicBezTo>
                </a:path>
              </a:pathLst>
            </a:custGeom>
            <a:noFill/>
            <a:ln w="127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7235" y="5376121"/>
            <a:ext cx="1067048" cy="864096"/>
            <a:chOff x="7668344" y="404664"/>
            <a:chExt cx="1067048" cy="864096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7198" y="465413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620688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970310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892" y="692696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764704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305" y="669702"/>
              <a:ext cx="512762" cy="457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836" y="404664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868" y="898302"/>
              <a:ext cx="317500" cy="2984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5813">
            <a:off x="1859801" y="5607018"/>
            <a:ext cx="1296000" cy="4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标题 4"/>
          <p:cNvSpPr txBox="1">
            <a:spLocks/>
          </p:cNvSpPr>
          <p:nvPr/>
        </p:nvSpPr>
        <p:spPr>
          <a:xfrm>
            <a:off x="487415" y="1268760"/>
            <a:ext cx="2572417" cy="6810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TW" sz="3200" dirty="0" smtClean="0"/>
              <a:t>PowerLyra</a:t>
            </a:r>
            <a:endParaRPr lang="zh-TW" altLang="en-US" sz="3200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4" y="1515616"/>
            <a:ext cx="3852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Partitioning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Computation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Optimization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Partitioning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7"/>
            <a:ext cx="8448234" cy="316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Hybrid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-cut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ifferentiate graph partitioning for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low-degree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and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high-degree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vertices</a:t>
            </a:r>
          </a:p>
          <a:p>
            <a:pPr marL="630238" lvl="2"/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Low-cut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(inspired by </a:t>
            </a:r>
            <a:r>
              <a:rPr lang="en-US" altLang="zh-CN" sz="2200" i="1" dirty="0" smtClean="0">
                <a:solidFill>
                  <a:srgbClr val="FF0066"/>
                </a:solidFill>
                <a:latin typeface="Century Gothic" pitchFamily="34" charset="0"/>
              </a:rPr>
              <a:t>edge-cut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reduce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mirrors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and exploit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locality for low-degree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vertices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High-cut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(inspired by </a:t>
            </a:r>
            <a:r>
              <a:rPr lang="en-US" altLang="zh-CN" sz="2200" i="1" dirty="0" smtClean="0">
                <a:solidFill>
                  <a:srgbClr val="FF0066"/>
                </a:solidFill>
                <a:latin typeface="Century Gothic" pitchFamily="34" charset="0"/>
              </a:rPr>
              <a:t>vertex-cut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 provide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balance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and restrict the impact of high-degree vertices</a:t>
            </a: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Efficiently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combine low-cut and high-cut</a:t>
            </a:r>
            <a:endParaRPr lang="en-US" altLang="zh-CN" sz="2400" dirty="0" smtClean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8176" y="4957094"/>
            <a:ext cx="1368000" cy="1260000"/>
            <a:chOff x="4788176" y="4957094"/>
            <a:chExt cx="1368000" cy="1260000"/>
          </a:xfrm>
        </p:grpSpPr>
        <p:sp>
          <p:nvSpPr>
            <p:cNvPr id="45" name="Rounded Rectangle 44"/>
            <p:cNvSpPr/>
            <p:nvPr/>
          </p:nvSpPr>
          <p:spPr>
            <a:xfrm>
              <a:off x="4788176" y="4957094"/>
              <a:ext cx="1368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932064" y="5050375"/>
              <a:ext cx="360000" cy="360000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sz="2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610424" y="505037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6" idx="2"/>
              <a:endCxn id="15" idx="6"/>
            </p:cNvCxnSpPr>
            <p:nvPr/>
          </p:nvCxnSpPr>
          <p:spPr>
            <a:xfrm flipH="1">
              <a:off x="5292064" y="5230375"/>
              <a:ext cx="3183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610424" y="5716386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9" name="Straight Arrow Connector 18"/>
            <p:cNvCxnSpPr>
              <a:stCxn id="16" idx="4"/>
              <a:endCxn id="18" idx="0"/>
            </p:cNvCxnSpPr>
            <p:nvPr/>
          </p:nvCxnSpPr>
          <p:spPr>
            <a:xfrm>
              <a:off x="5790424" y="5410375"/>
              <a:ext cx="0" cy="3060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1"/>
              <a:endCxn id="15" idx="5"/>
            </p:cNvCxnSpPr>
            <p:nvPr/>
          </p:nvCxnSpPr>
          <p:spPr>
            <a:xfrm flipH="1" flipV="1">
              <a:off x="5239343" y="5357654"/>
              <a:ext cx="423802" cy="4114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932040" y="5785222"/>
              <a:ext cx="252000" cy="324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2000" dirty="0">
                  <a:solidFill>
                    <a:srgbClr val="0000FF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latin typeface="Century Gothic" pitchFamily="34" charset="0"/>
                  <a:cs typeface="Arial"/>
                </a:rPr>
                <a:t>2</a:t>
              </a:r>
              <a:endParaRPr lang="zh-CN" altLang="en-US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44208" y="4957094"/>
            <a:ext cx="1800000" cy="1260000"/>
            <a:chOff x="6444208" y="4957094"/>
            <a:chExt cx="1800000" cy="1260000"/>
          </a:xfrm>
        </p:grpSpPr>
        <p:sp>
          <p:nvSpPr>
            <p:cNvPr id="46" name="Rounded Rectangle 45"/>
            <p:cNvSpPr/>
            <p:nvPr/>
          </p:nvSpPr>
          <p:spPr>
            <a:xfrm>
              <a:off x="6444208" y="4957094"/>
              <a:ext cx="180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154064" y="5716386"/>
              <a:ext cx="360000" cy="360000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sz="2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733412" y="5554431"/>
              <a:ext cx="360000" cy="36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sz="2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581324" y="5337176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154064" y="505037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26" name="Straight Arrow Connector 25"/>
            <p:cNvCxnSpPr>
              <a:stCxn id="24" idx="5"/>
              <a:endCxn id="22" idx="2"/>
            </p:cNvCxnSpPr>
            <p:nvPr/>
          </p:nvCxnSpPr>
          <p:spPr>
            <a:xfrm>
              <a:off x="6888603" y="5644455"/>
              <a:ext cx="265461" cy="2519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0"/>
              <a:endCxn id="25" idx="4"/>
            </p:cNvCxnSpPr>
            <p:nvPr/>
          </p:nvCxnSpPr>
          <p:spPr>
            <a:xfrm flipV="1">
              <a:off x="7334064" y="5410375"/>
              <a:ext cx="0" cy="3060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3" idx="0"/>
              <a:endCxn id="25" idx="6"/>
            </p:cNvCxnSpPr>
            <p:nvPr/>
          </p:nvCxnSpPr>
          <p:spPr>
            <a:xfrm rot="16200000" flipV="1">
              <a:off x="7551710" y="5192729"/>
              <a:ext cx="324056" cy="39934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6552096" y="5785222"/>
              <a:ext cx="252000" cy="324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2000" dirty="0">
                  <a:solidFill>
                    <a:srgbClr val="0000FF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latin typeface="Century Gothic" pitchFamily="34" charset="0"/>
                  <a:cs typeface="Arial"/>
                </a:rPr>
                <a:t>3</a:t>
              </a:r>
              <a:endParaRPr lang="zh-CN" altLang="en-US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313511" y="4525070"/>
            <a:ext cx="129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High-master</a:t>
            </a:r>
            <a:endParaRPr lang="zh-CN" altLang="en-US" sz="16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17117" y="6273352"/>
            <a:ext cx="129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Low-master</a:t>
            </a:r>
            <a:endParaRPr lang="zh-CN" altLang="en-US" sz="16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52120" y="4437112"/>
            <a:ext cx="129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High-mirror</a:t>
            </a:r>
            <a:endParaRPr lang="zh-CN" altLang="en-US" sz="16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40096" y="6309320"/>
            <a:ext cx="129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Low-mirror</a:t>
            </a:r>
            <a:endParaRPr lang="zh-CN" altLang="en-US" sz="16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897687" y="6037214"/>
            <a:ext cx="314273" cy="423080"/>
          </a:xfrm>
          <a:custGeom>
            <a:avLst/>
            <a:gdLst>
              <a:gd name="connsiteX0" fmla="*/ 503264 w 503264"/>
              <a:gd name="connsiteY0" fmla="*/ 423080 h 423080"/>
              <a:gd name="connsiteX1" fmla="*/ 25593 w 503264"/>
              <a:gd name="connsiteY1" fmla="*/ 341194 h 423080"/>
              <a:gd name="connsiteX2" fmla="*/ 107479 w 503264"/>
              <a:gd name="connsiteY2" fmla="*/ 0 h 4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264" h="423080">
                <a:moveTo>
                  <a:pt x="503264" y="423080"/>
                </a:moveTo>
                <a:cubicBezTo>
                  <a:pt x="297410" y="417393"/>
                  <a:pt x="91557" y="411707"/>
                  <a:pt x="25593" y="341194"/>
                </a:cubicBezTo>
                <a:cubicBezTo>
                  <a:pt x="-40371" y="270681"/>
                  <a:pt x="33554" y="135340"/>
                  <a:pt x="107479" y="0"/>
                </a:cubicBezTo>
              </a:path>
            </a:pathLst>
          </a:custGeom>
          <a:ln w="3175">
            <a:solidFill>
              <a:srgbClr val="0000FF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Freeform 65"/>
          <p:cNvSpPr/>
          <p:nvPr/>
        </p:nvSpPr>
        <p:spPr>
          <a:xfrm>
            <a:off x="5724128" y="6030818"/>
            <a:ext cx="396000" cy="432000"/>
          </a:xfrm>
          <a:custGeom>
            <a:avLst/>
            <a:gdLst>
              <a:gd name="connsiteX0" fmla="*/ 464211 w 464211"/>
              <a:gd name="connsiteY0" fmla="*/ 395786 h 414195"/>
              <a:gd name="connsiteX1" fmla="*/ 27482 w 464211"/>
              <a:gd name="connsiteY1" fmla="*/ 368490 h 414195"/>
              <a:gd name="connsiteX2" fmla="*/ 82073 w 464211"/>
              <a:gd name="connsiteY2" fmla="*/ 0 h 41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11" h="414195">
                <a:moveTo>
                  <a:pt x="464211" y="395786"/>
                </a:moveTo>
                <a:cubicBezTo>
                  <a:pt x="277691" y="415120"/>
                  <a:pt x="91172" y="434454"/>
                  <a:pt x="27482" y="368490"/>
                </a:cubicBezTo>
                <a:cubicBezTo>
                  <a:pt x="-36208" y="302526"/>
                  <a:pt x="22932" y="151263"/>
                  <a:pt x="82073" y="0"/>
                </a:cubicBezTo>
              </a:path>
            </a:pathLst>
          </a:custGeom>
          <a:ln w="3175">
            <a:solidFill>
              <a:srgbClr val="0000FF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reeform 67"/>
          <p:cNvSpPr/>
          <p:nvPr/>
        </p:nvSpPr>
        <p:spPr>
          <a:xfrm>
            <a:off x="3581966" y="4654591"/>
            <a:ext cx="436729" cy="411007"/>
          </a:xfrm>
          <a:custGeom>
            <a:avLst/>
            <a:gdLst>
              <a:gd name="connsiteX0" fmla="*/ 0 w 436729"/>
              <a:gd name="connsiteY0" fmla="*/ 56165 h 411007"/>
              <a:gd name="connsiteX1" fmla="*/ 218364 w 436729"/>
              <a:gd name="connsiteY1" fmla="*/ 28869 h 411007"/>
              <a:gd name="connsiteX2" fmla="*/ 436729 w 436729"/>
              <a:gd name="connsiteY2" fmla="*/ 411007 h 4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729" h="411007">
                <a:moveTo>
                  <a:pt x="0" y="56165"/>
                </a:moveTo>
                <a:cubicBezTo>
                  <a:pt x="72788" y="12947"/>
                  <a:pt x="145576" y="-30271"/>
                  <a:pt x="218364" y="28869"/>
                </a:cubicBezTo>
                <a:cubicBezTo>
                  <a:pt x="291152" y="88009"/>
                  <a:pt x="363940" y="249508"/>
                  <a:pt x="436729" y="411007"/>
                </a:cubicBezTo>
              </a:path>
            </a:pathLst>
          </a:custGeom>
          <a:ln w="3175">
            <a:solidFill>
              <a:srgbClr val="0000FF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Freeform 68"/>
          <p:cNvSpPr/>
          <p:nvPr/>
        </p:nvSpPr>
        <p:spPr>
          <a:xfrm>
            <a:off x="5220072" y="4599113"/>
            <a:ext cx="468000" cy="501998"/>
          </a:xfrm>
          <a:custGeom>
            <a:avLst/>
            <a:gdLst>
              <a:gd name="connsiteX0" fmla="*/ 382138 w 382138"/>
              <a:gd name="connsiteY0" fmla="*/ 0 h 368489"/>
              <a:gd name="connsiteX1" fmla="*/ 136478 w 382138"/>
              <a:gd name="connsiteY1" fmla="*/ 136477 h 368489"/>
              <a:gd name="connsiteX2" fmla="*/ 0 w 382138"/>
              <a:gd name="connsiteY2" fmla="*/ 368489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138" h="368489">
                <a:moveTo>
                  <a:pt x="382138" y="0"/>
                </a:moveTo>
                <a:cubicBezTo>
                  <a:pt x="291153" y="37531"/>
                  <a:pt x="200168" y="75062"/>
                  <a:pt x="136478" y="136477"/>
                </a:cubicBezTo>
                <a:cubicBezTo>
                  <a:pt x="72788" y="197892"/>
                  <a:pt x="29570" y="329820"/>
                  <a:pt x="0" y="368489"/>
                </a:cubicBezTo>
              </a:path>
            </a:pathLst>
          </a:custGeom>
          <a:ln w="3175">
            <a:solidFill>
              <a:srgbClr val="0000FF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033751" y="4957094"/>
            <a:ext cx="1440000" cy="1260000"/>
            <a:chOff x="3033751" y="4957094"/>
            <a:chExt cx="1440000" cy="1260000"/>
          </a:xfrm>
        </p:grpSpPr>
        <p:sp>
          <p:nvSpPr>
            <p:cNvPr id="3" name="Rounded Rectangle 2"/>
            <p:cNvSpPr/>
            <p:nvPr/>
          </p:nvSpPr>
          <p:spPr>
            <a:xfrm>
              <a:off x="3033751" y="4957094"/>
              <a:ext cx="1440000" cy="126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ury Gothic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33727" y="5050375"/>
              <a:ext cx="360000" cy="360000"/>
            </a:xfrm>
            <a:prstGeom prst="ellipse">
              <a:avLst/>
            </a:prstGeom>
            <a:solidFill>
              <a:srgbClr val="FF0066"/>
            </a:solidFill>
            <a:ln w="444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68945" y="5050375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528945" y="5194391"/>
              <a:ext cx="4047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501639" y="5338407"/>
              <a:ext cx="43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12" idx="2"/>
              <a:endCxn id="8" idx="4"/>
            </p:cNvCxnSpPr>
            <p:nvPr/>
          </p:nvCxnSpPr>
          <p:spPr>
            <a:xfrm rot="10800000">
              <a:off x="3348945" y="5410376"/>
              <a:ext cx="584782" cy="486011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3170122" y="5787244"/>
              <a:ext cx="252000" cy="324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2000" dirty="0">
                  <a:solidFill>
                    <a:srgbClr val="0000FF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latin typeface="Century Gothic" pitchFamily="34" charset="0"/>
                  <a:cs typeface="Arial"/>
                </a:rPr>
                <a:t>1</a:t>
              </a:r>
              <a:endParaRPr lang="zh-CN" altLang="en-US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33727" y="5716386"/>
              <a:ext cx="360000" cy="360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sz="2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67560" y="4828454"/>
            <a:ext cx="1800200" cy="1377444"/>
            <a:chOff x="611560" y="1340768"/>
            <a:chExt cx="1800200" cy="1377444"/>
          </a:xfrm>
        </p:grpSpPr>
        <p:sp>
          <p:nvSpPr>
            <p:cNvPr id="89" name="Oval 88"/>
            <p:cNvSpPr/>
            <p:nvPr/>
          </p:nvSpPr>
          <p:spPr>
            <a:xfrm>
              <a:off x="1619704" y="1888007"/>
              <a:ext cx="288000" cy="288000"/>
            </a:xfrm>
            <a:prstGeom prst="ellipse">
              <a:avLst/>
            </a:prstGeom>
            <a:solidFill>
              <a:srgbClr val="FF0066"/>
            </a:solidFill>
            <a:ln w="444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403680" y="1960047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94" idx="2"/>
              <a:endCxn id="89" idx="6"/>
            </p:cNvCxnSpPr>
            <p:nvPr/>
          </p:nvCxnSpPr>
          <p:spPr>
            <a:xfrm flipH="1">
              <a:off x="1907704" y="2032007"/>
              <a:ext cx="216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7" idx="1"/>
              <a:endCxn id="89" idx="5"/>
            </p:cNvCxnSpPr>
            <p:nvPr/>
          </p:nvCxnSpPr>
          <p:spPr>
            <a:xfrm flipH="1" flipV="1">
              <a:off x="1865527" y="2133830"/>
              <a:ext cx="300410" cy="3004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6" idx="0"/>
              <a:endCxn id="89" idx="4"/>
            </p:cNvCxnSpPr>
            <p:nvPr/>
          </p:nvCxnSpPr>
          <p:spPr>
            <a:xfrm flipV="1">
              <a:off x="1763704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212376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11568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1619704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123760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619704" y="138401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99" name="Straight Arrow Connector 98"/>
            <p:cNvCxnSpPr>
              <a:stCxn id="89" idx="0"/>
              <a:endCxn id="98" idx="4"/>
            </p:cNvCxnSpPr>
            <p:nvPr/>
          </p:nvCxnSpPr>
          <p:spPr>
            <a:xfrm flipV="1">
              <a:off x="1763704" y="1672015"/>
              <a:ext cx="0" cy="215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urved Connector 99"/>
            <p:cNvCxnSpPr>
              <a:stCxn id="94" idx="0"/>
              <a:endCxn id="98" idx="6"/>
            </p:cNvCxnSpPr>
            <p:nvPr/>
          </p:nvCxnSpPr>
          <p:spPr>
            <a:xfrm rot="16200000" flipV="1">
              <a:off x="1907736" y="1527983"/>
              <a:ext cx="359992" cy="360056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4" idx="4"/>
              <a:endCxn id="97" idx="0"/>
            </p:cNvCxnSpPr>
            <p:nvPr/>
          </p:nvCxnSpPr>
          <p:spPr>
            <a:xfrm>
              <a:off x="2267760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101"/>
            <p:cNvCxnSpPr>
              <a:stCxn id="96" idx="2"/>
              <a:endCxn id="95" idx="4"/>
            </p:cNvCxnSpPr>
            <p:nvPr/>
          </p:nvCxnSpPr>
          <p:spPr>
            <a:xfrm rot="10800000">
              <a:off x="1259680" y="2176007"/>
              <a:ext cx="360024" cy="36008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1403680" y="2104063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646281" y="1340768"/>
              <a:ext cx="896897" cy="324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Sample Graph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11560" y="234888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entury Gothic" pitchFamily="34" charset="0"/>
                </a:rPr>
                <a:t>θ=3</a:t>
              </a:r>
              <a:endParaRPr lang="zh-CN" altLang="en-US" dirty="0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899736" y="6345360"/>
            <a:ext cx="129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User-defined </a:t>
            </a:r>
            <a:r>
              <a:rPr lang="en-US" altLang="zh-CN" sz="1600" dirty="0">
                <a:solidFill>
                  <a:srgbClr val="0000FF"/>
                </a:solidFill>
                <a:latin typeface="Century Gothic" pitchFamily="34" charset="0"/>
                <a:cs typeface="Arial"/>
              </a:rPr>
              <a:t>t</a:t>
            </a:r>
            <a:r>
              <a:rPr lang="en-US" altLang="zh-CN" sz="16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hreshold</a:t>
            </a:r>
            <a:endParaRPr lang="zh-CN" altLang="en-US" sz="16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13311" y="6093296"/>
            <a:ext cx="314273" cy="351718"/>
          </a:xfrm>
          <a:custGeom>
            <a:avLst/>
            <a:gdLst>
              <a:gd name="connsiteX0" fmla="*/ 503264 w 503264"/>
              <a:gd name="connsiteY0" fmla="*/ 423080 h 423080"/>
              <a:gd name="connsiteX1" fmla="*/ 25593 w 503264"/>
              <a:gd name="connsiteY1" fmla="*/ 341194 h 423080"/>
              <a:gd name="connsiteX2" fmla="*/ 107479 w 503264"/>
              <a:gd name="connsiteY2" fmla="*/ 0 h 4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264" h="423080">
                <a:moveTo>
                  <a:pt x="503264" y="423080"/>
                </a:moveTo>
                <a:cubicBezTo>
                  <a:pt x="297410" y="417393"/>
                  <a:pt x="91557" y="411707"/>
                  <a:pt x="25593" y="341194"/>
                </a:cubicBezTo>
                <a:cubicBezTo>
                  <a:pt x="-40371" y="270681"/>
                  <a:pt x="33554" y="135340"/>
                  <a:pt x="107479" y="0"/>
                </a:cubicBezTo>
              </a:path>
            </a:pathLst>
          </a:custGeom>
          <a:ln w="3175">
            <a:solidFill>
              <a:srgbClr val="0000FF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5" grpId="0" animBg="1"/>
      <p:bldP spid="66" grpId="0" animBg="1"/>
      <p:bldP spid="68" grpId="0" animBg="1"/>
      <p:bldP spid="69" grpId="0" animBg="1"/>
      <p:bldP spid="106" grpId="0"/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7"/>
            <a:ext cx="8448434" cy="5235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2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Low-cut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evenly assign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low-degree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vertices along with edges in only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one direction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(e.g.,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in-edges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) to machines by hashing the (e.g.,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target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) vertex</a:t>
            </a:r>
          </a:p>
          <a:p>
            <a:pPr marL="268288" lvl="2" indent="0">
              <a:buNone/>
            </a:pPr>
            <a:endParaRPr lang="en-US" altLang="zh-CN" sz="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Unidirectional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access locality</a:t>
            </a: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No duplicated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edges</a:t>
            </a: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Efficiency at ingress</a:t>
            </a: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Load balance (E &amp; V)</a:t>
            </a: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Ready-made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heuristics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905463" y="3976239"/>
            <a:ext cx="288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5689439" y="4048279"/>
            <a:ext cx="216024" cy="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6" idx="2"/>
            <a:endCxn id="121" idx="6"/>
          </p:cNvCxnSpPr>
          <p:nvPr/>
        </p:nvCxnSpPr>
        <p:spPr>
          <a:xfrm flipH="1">
            <a:off x="6193463" y="4120239"/>
            <a:ext cx="216056" cy="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29" idx="1"/>
            <a:endCxn id="121" idx="5"/>
          </p:cNvCxnSpPr>
          <p:nvPr/>
        </p:nvCxnSpPr>
        <p:spPr>
          <a:xfrm flipH="1" flipV="1">
            <a:off x="6151286" y="4222062"/>
            <a:ext cx="300410" cy="30044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8" idx="0"/>
            <a:endCxn id="121" idx="4"/>
          </p:cNvCxnSpPr>
          <p:nvPr/>
        </p:nvCxnSpPr>
        <p:spPr>
          <a:xfrm flipV="1">
            <a:off x="6049463" y="4264239"/>
            <a:ext cx="0" cy="216088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401439" y="3472247"/>
            <a:ext cx="1296080" cy="1296080"/>
            <a:chOff x="5401439" y="3472247"/>
            <a:chExt cx="1296080" cy="1296080"/>
          </a:xfrm>
        </p:grpSpPr>
        <p:sp>
          <p:nvSpPr>
            <p:cNvPr id="126" name="Oval 125"/>
            <p:cNvSpPr/>
            <p:nvPr/>
          </p:nvSpPr>
          <p:spPr>
            <a:xfrm>
              <a:off x="6409519" y="397623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5401439" y="3976239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5905463" y="448032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409519" y="448032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5905463" y="347224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31" name="Straight Arrow Connector 130"/>
            <p:cNvCxnSpPr>
              <a:stCxn id="121" idx="0"/>
              <a:endCxn id="130" idx="4"/>
            </p:cNvCxnSpPr>
            <p:nvPr/>
          </p:nvCxnSpPr>
          <p:spPr>
            <a:xfrm flipV="1">
              <a:off x="6049463" y="3760247"/>
              <a:ext cx="0" cy="215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urved Connector 131"/>
            <p:cNvCxnSpPr>
              <a:stCxn id="126" idx="0"/>
              <a:endCxn id="130" idx="6"/>
            </p:cNvCxnSpPr>
            <p:nvPr/>
          </p:nvCxnSpPr>
          <p:spPr>
            <a:xfrm rot="16200000" flipV="1">
              <a:off x="6193495" y="3616215"/>
              <a:ext cx="359992" cy="360056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6" idx="4"/>
              <a:endCxn id="129" idx="0"/>
            </p:cNvCxnSpPr>
            <p:nvPr/>
          </p:nvCxnSpPr>
          <p:spPr>
            <a:xfrm>
              <a:off x="6553519" y="4264239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urved Connector 133"/>
            <p:cNvCxnSpPr>
              <a:stCxn id="128" idx="2"/>
              <a:endCxn id="127" idx="4"/>
            </p:cNvCxnSpPr>
            <p:nvPr/>
          </p:nvCxnSpPr>
          <p:spPr>
            <a:xfrm rot="10800000">
              <a:off x="5545439" y="4264239"/>
              <a:ext cx="360024" cy="36008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H="1">
              <a:off x="5689439" y="4192295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Hybrid-cut (Low)</a:t>
            </a:r>
            <a:endParaRPr lang="zh-TW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876456" y="5193336"/>
            <a:ext cx="180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292384" y="5193336"/>
            <a:ext cx="1368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236456" y="3753176"/>
            <a:ext cx="144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71650" y="3846457"/>
            <a:ext cx="764782" cy="846012"/>
            <a:chOff x="7371650" y="3846457"/>
            <a:chExt cx="764782" cy="846012"/>
          </a:xfrm>
        </p:grpSpPr>
        <p:sp>
          <p:nvSpPr>
            <p:cNvPr id="80" name="Oval 79"/>
            <p:cNvSpPr/>
            <p:nvPr/>
          </p:nvSpPr>
          <p:spPr>
            <a:xfrm>
              <a:off x="7371650" y="3846457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H="1">
              <a:off x="7704344" y="4134489"/>
              <a:ext cx="43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endCxn id="80" idx="4"/>
            </p:cNvCxnSpPr>
            <p:nvPr/>
          </p:nvCxnSpPr>
          <p:spPr>
            <a:xfrm rot="10800000">
              <a:off x="7551650" y="4206458"/>
              <a:ext cx="584782" cy="486011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Oval 84"/>
          <p:cNvSpPr/>
          <p:nvPr/>
        </p:nvSpPr>
        <p:spPr>
          <a:xfrm>
            <a:off x="6114632" y="528661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4632" y="5646617"/>
            <a:ext cx="360000" cy="666011"/>
            <a:chOff x="6114632" y="5646617"/>
            <a:chExt cx="360000" cy="666011"/>
          </a:xfrm>
        </p:grpSpPr>
        <p:sp>
          <p:nvSpPr>
            <p:cNvPr id="87" name="Oval 86"/>
            <p:cNvSpPr/>
            <p:nvPr/>
          </p:nvSpPr>
          <p:spPr>
            <a:xfrm>
              <a:off x="6114632" y="59526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88" name="Straight Arrow Connector 87"/>
            <p:cNvCxnSpPr>
              <a:stCxn id="85" idx="4"/>
              <a:endCxn id="87" idx="0"/>
            </p:cNvCxnSpPr>
            <p:nvPr/>
          </p:nvCxnSpPr>
          <p:spPr>
            <a:xfrm>
              <a:off x="6294632" y="5646617"/>
              <a:ext cx="0" cy="3060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Oval 91"/>
          <p:cNvSpPr/>
          <p:nvPr/>
        </p:nvSpPr>
        <p:spPr>
          <a:xfrm>
            <a:off x="7013572" y="559141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86312" y="5286617"/>
            <a:ext cx="759348" cy="666011"/>
            <a:chOff x="7586312" y="5286617"/>
            <a:chExt cx="759348" cy="666011"/>
          </a:xfrm>
        </p:grpSpPr>
        <p:sp>
          <p:nvSpPr>
            <p:cNvPr id="93" name="Oval 92"/>
            <p:cNvSpPr/>
            <p:nvPr/>
          </p:nvSpPr>
          <p:spPr>
            <a:xfrm>
              <a:off x="7586312" y="5286617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95" name="Straight Arrow Connector 94"/>
            <p:cNvCxnSpPr>
              <a:endCxn id="93" idx="4"/>
            </p:cNvCxnSpPr>
            <p:nvPr/>
          </p:nvCxnSpPr>
          <p:spPr>
            <a:xfrm flipV="1">
              <a:off x="7766312" y="5646617"/>
              <a:ext cx="0" cy="3060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/>
            <p:cNvCxnSpPr>
              <a:endCxn id="93" idx="6"/>
            </p:cNvCxnSpPr>
            <p:nvPr/>
          </p:nvCxnSpPr>
          <p:spPr>
            <a:xfrm rot="16200000" flipV="1">
              <a:off x="7983958" y="5428971"/>
              <a:ext cx="324056" cy="39934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/>
          <p:nvPr/>
        </p:nvSpPr>
        <p:spPr>
          <a:xfrm>
            <a:off x="5508408" y="6021464"/>
            <a:ext cx="252000" cy="32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2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984296" y="6021464"/>
            <a:ext cx="252000" cy="32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3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344336" y="4583326"/>
            <a:ext cx="252000" cy="32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1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8136432" y="3846457"/>
            <a:ext cx="360000" cy="360000"/>
          </a:xfrm>
          <a:prstGeom prst="ellipse">
            <a:avLst/>
          </a:pr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586312" y="5952628"/>
            <a:ext cx="360000" cy="360000"/>
          </a:xfrm>
          <a:prstGeom prst="ellipse">
            <a:avLst/>
          </a:pr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8172440" y="5805264"/>
            <a:ext cx="360000" cy="360000"/>
          </a:xfrm>
          <a:prstGeom prst="ellipse">
            <a:avLst/>
          </a:pr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8028384" y="4509160"/>
            <a:ext cx="360000" cy="360000"/>
          </a:xfrm>
          <a:prstGeom prst="ellipse">
            <a:avLst/>
          </a:pr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9512" y="5157192"/>
            <a:ext cx="493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2" indent="-804863"/>
            <a:r>
              <a:rPr lang="en-US" altLang="zh-CN" sz="2400" u="sng" dirty="0" smtClean="0">
                <a:solidFill>
                  <a:srgbClr val="7030A0"/>
                </a:solidFill>
                <a:latin typeface="Century Gothic" pitchFamily="34" charset="0"/>
                <a:sym typeface="Wingdings" pitchFamily="2" charset="2"/>
              </a:rPr>
              <a:t>N</a:t>
            </a:r>
            <a:r>
              <a:rPr lang="en-US" altLang="zh-CN" sz="2000" u="sng" dirty="0" smtClean="0">
                <a:solidFill>
                  <a:srgbClr val="7030A0"/>
                </a:solidFill>
                <a:latin typeface="Century Gothic" pitchFamily="34" charset="0"/>
                <a:sym typeface="Wingdings" pitchFamily="2" charset="2"/>
              </a:rPr>
              <a:t>OTE</a:t>
            </a:r>
            <a:r>
              <a:rPr lang="en-US" altLang="zh-CN" sz="2000" dirty="0" smtClean="0">
                <a:latin typeface="Century Gothic" pitchFamily="34" charset="0"/>
                <a:sym typeface="Wingdings" pitchFamily="2" charset="2"/>
              </a:rPr>
              <a:t>: </a:t>
            </a:r>
            <a:r>
              <a:rPr lang="en-US" altLang="zh-CN" sz="2000" i="1" dirty="0" smtClean="0">
                <a:latin typeface="Century Gothic" pitchFamily="34" charset="0"/>
                <a:sym typeface="Wingdings" pitchFamily="2" charset="2"/>
              </a:rPr>
              <a:t>A new heuristic, called 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sym typeface="Wingdings" pitchFamily="2" charset="2"/>
              </a:rPr>
              <a:t>Ginger</a:t>
            </a:r>
            <a:r>
              <a:rPr lang="en-US" altLang="zh-CN" sz="2000" i="1" dirty="0" smtClean="0">
                <a:latin typeface="Century Gothic" pitchFamily="34" charset="0"/>
                <a:sym typeface="Wingdings" pitchFamily="2" charset="2"/>
              </a:rPr>
              <a:t>, is provided to further optimize Random hybrid-cut. </a:t>
            </a:r>
            <a:r>
              <a:rPr lang="en-US" altLang="zh-CN" sz="2000" i="1" dirty="0" smtClean="0">
                <a:solidFill>
                  <a:srgbClr val="7030A0"/>
                </a:solidFill>
                <a:latin typeface="Century Gothic" pitchFamily="34" charset="0"/>
                <a:sym typeface="Wingdings" pitchFamily="2" charset="2"/>
              </a:rPr>
              <a:t>(</a:t>
            </a:r>
            <a:r>
              <a:rPr lang="en-US" altLang="zh-CN" sz="2000" i="1" u="sng" dirty="0" smtClean="0">
                <a:solidFill>
                  <a:srgbClr val="7030A0"/>
                </a:solidFill>
                <a:latin typeface="Century Gothic" pitchFamily="34" charset="0"/>
                <a:sym typeface="Wingdings" pitchFamily="2" charset="2"/>
              </a:rPr>
              <a:t>see paper</a:t>
            </a:r>
            <a:r>
              <a:rPr lang="en-US" altLang="zh-CN" sz="2000" i="1" dirty="0" smtClean="0">
                <a:solidFill>
                  <a:srgbClr val="7030A0"/>
                </a:solidFill>
                <a:latin typeface="Century Gothic" pitchFamily="34" charset="0"/>
                <a:sym typeface="Wingdings" pitchFamily="2" charset="2"/>
              </a:rPr>
              <a:t>)  </a:t>
            </a:r>
            <a:endParaRPr lang="en-US" altLang="zh-CN" sz="2000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32240" y="3213024"/>
            <a:ext cx="1944216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hash(X) = X % 3</a:t>
            </a:r>
            <a:endParaRPr lang="zh-CN" altLang="en-US" sz="20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76056" y="4581176"/>
            <a:ext cx="617648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l-GR" altLang="zh-CN" sz="20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θ=3</a:t>
            </a:r>
            <a:endParaRPr lang="el-GR" altLang="zh-CN" sz="20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22986 0.00348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3212 -0.20255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10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2118 -0.16297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9" y="-81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3212 -0.22477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112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1901 -0.26689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92" grpId="0" animBg="1"/>
      <p:bldP spid="92" grpId="1" animBg="1"/>
      <p:bldP spid="139" grpId="0" animBg="1"/>
      <p:bldP spid="141" grpId="0" animBg="1"/>
      <p:bldP spid="142" grpId="0" animBg="1"/>
      <p:bldP spid="143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7"/>
            <a:ext cx="8520442" cy="5235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2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High-cut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: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distribute one-direction edges (e.g.,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in-edges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) of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high-degree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vertices to machines by hashing opposite (e.g., </a:t>
            </a:r>
            <a:r>
              <a:rPr lang="en-US" altLang="zh-CN" sz="2400" i="1" dirty="0">
                <a:solidFill>
                  <a:srgbClr val="FF0066"/>
                </a:solidFill>
                <a:latin typeface="Century Gothic" pitchFamily="34" charset="0"/>
              </a:rPr>
              <a:t>s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ource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) vertex</a:t>
            </a:r>
          </a:p>
          <a:p>
            <a:pPr marL="268288" lvl="2" indent="0">
              <a:buNone/>
            </a:pPr>
            <a:endParaRPr lang="en-US" altLang="zh-CN" sz="8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Avoid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adding any mirrors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for low-degree vertices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(i.e., an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upper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bound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of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increased mirrors for assigning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a new high-degree vertex)</a:t>
            </a:r>
            <a:endParaRPr lang="en-US" altLang="zh-CN" sz="2200" dirty="0">
              <a:solidFill>
                <a:schemeClr val="tx1"/>
              </a:solidFill>
              <a:latin typeface="Century Gothic" pitchFamily="34" charset="0"/>
            </a:endParaRP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No duplicated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edges</a:t>
            </a: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Efficiency at ingress</a:t>
            </a:r>
          </a:p>
          <a:p>
            <a:pPr marL="725488" lvl="2" indent="-457200">
              <a:buFont typeface="+mj-lt"/>
              <a:buAutoNum type="arabicPeriod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Load balance (E &amp; V)</a:t>
            </a:r>
          </a:p>
        </p:txBody>
      </p:sp>
      <p:sp>
        <p:nvSpPr>
          <p:cNvPr id="83" name="Oval 82"/>
          <p:cNvSpPr/>
          <p:nvPr/>
        </p:nvSpPr>
        <p:spPr>
          <a:xfrm>
            <a:off x="5905463" y="3472247"/>
            <a:ext cx="288000" cy="28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6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4" name="Straight Arrow Connector 83"/>
          <p:cNvCxnSpPr>
            <a:stCxn id="74" idx="0"/>
            <a:endCxn id="83" idx="4"/>
          </p:cNvCxnSpPr>
          <p:nvPr/>
        </p:nvCxnSpPr>
        <p:spPr>
          <a:xfrm flipV="1">
            <a:off x="6049463" y="3760247"/>
            <a:ext cx="0" cy="21599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79" idx="0"/>
            <a:endCxn id="83" idx="6"/>
          </p:cNvCxnSpPr>
          <p:nvPr/>
        </p:nvCxnSpPr>
        <p:spPr>
          <a:xfrm rot="16200000" flipV="1">
            <a:off x="6193495" y="3616215"/>
            <a:ext cx="359992" cy="360056"/>
          </a:xfrm>
          <a:prstGeom prst="curvedConnector2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9" idx="4"/>
            <a:endCxn id="82" idx="0"/>
          </p:cNvCxnSpPr>
          <p:nvPr/>
        </p:nvCxnSpPr>
        <p:spPr>
          <a:xfrm>
            <a:off x="6553519" y="4264239"/>
            <a:ext cx="0" cy="216088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81" idx="2"/>
            <a:endCxn id="80" idx="4"/>
          </p:cNvCxnSpPr>
          <p:nvPr/>
        </p:nvCxnSpPr>
        <p:spPr>
          <a:xfrm rot="10800000">
            <a:off x="5545439" y="4264239"/>
            <a:ext cx="360024" cy="360088"/>
          </a:xfrm>
          <a:prstGeom prst="curvedConnector2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689439" y="4192295"/>
            <a:ext cx="216024" cy="0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headEnd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401439" y="3976239"/>
            <a:ext cx="1296080" cy="792088"/>
            <a:chOff x="5401439" y="3976239"/>
            <a:chExt cx="1296080" cy="792088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689439" y="4048279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9" idx="2"/>
              <a:endCxn id="74" idx="6"/>
            </p:cNvCxnSpPr>
            <p:nvPr/>
          </p:nvCxnSpPr>
          <p:spPr>
            <a:xfrm flipH="1">
              <a:off x="6193463" y="4120239"/>
              <a:ext cx="216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82" idx="1"/>
              <a:endCxn id="74" idx="5"/>
            </p:cNvCxnSpPr>
            <p:nvPr/>
          </p:nvCxnSpPr>
          <p:spPr>
            <a:xfrm flipH="1" flipV="1">
              <a:off x="6151286" y="4222062"/>
              <a:ext cx="300410" cy="3004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1" idx="0"/>
              <a:endCxn id="74" idx="4"/>
            </p:cNvCxnSpPr>
            <p:nvPr/>
          </p:nvCxnSpPr>
          <p:spPr>
            <a:xfrm flipV="1">
              <a:off x="6049463" y="4264239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409519" y="3976239"/>
              <a:ext cx="288000" cy="28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401439" y="3976239"/>
              <a:ext cx="288000" cy="28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5905463" y="4480327"/>
              <a:ext cx="288000" cy="28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409519" y="4480327"/>
              <a:ext cx="288000" cy="28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905463" y="3976239"/>
              <a:ext cx="288000" cy="288000"/>
            </a:xfrm>
            <a:prstGeom prst="ellipse">
              <a:avLst/>
            </a:prstGeom>
            <a:solidFill>
              <a:srgbClr val="FF0066"/>
            </a:solidFill>
            <a:ln w="444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Hybrid-cut (High)</a:t>
            </a:r>
            <a:endParaRPr lang="zh-TW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76456" y="5193336"/>
            <a:ext cx="180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92384" y="5193336"/>
            <a:ext cx="1368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36456" y="3753176"/>
            <a:ext cx="1440000" cy="126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36272" y="5286617"/>
            <a:ext cx="1038360" cy="1026011"/>
            <a:chOff x="5436272" y="5286617"/>
            <a:chExt cx="1038360" cy="1026011"/>
          </a:xfrm>
        </p:grpSpPr>
        <p:sp>
          <p:nvSpPr>
            <p:cNvPr id="15" name="Oval 14"/>
            <p:cNvSpPr/>
            <p:nvPr/>
          </p:nvSpPr>
          <p:spPr>
            <a:xfrm>
              <a:off x="6114632" y="5286617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14632" y="59526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436272" y="5286617"/>
              <a:ext cx="731081" cy="718732"/>
              <a:chOff x="5436272" y="5286617"/>
              <a:chExt cx="731081" cy="71873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36272" y="5286617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600" dirty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sz="2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5796136" y="5466617"/>
                <a:ext cx="360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7" idx="1"/>
                <a:endCxn id="14" idx="5"/>
              </p:cNvCxnSpPr>
              <p:nvPr/>
            </p:nvCxnSpPr>
            <p:spPr>
              <a:xfrm flipH="1" flipV="1">
                <a:off x="5743551" y="5593896"/>
                <a:ext cx="423802" cy="4114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7452320" y="5373216"/>
            <a:ext cx="493992" cy="1008112"/>
            <a:chOff x="7452320" y="5373216"/>
            <a:chExt cx="493992" cy="1008112"/>
          </a:xfrm>
        </p:grpSpPr>
        <p:sp>
          <p:nvSpPr>
            <p:cNvPr id="20" name="Oval 19"/>
            <p:cNvSpPr/>
            <p:nvPr/>
          </p:nvSpPr>
          <p:spPr>
            <a:xfrm>
              <a:off x="7586312" y="5373216"/>
              <a:ext cx="360000" cy="360000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600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sz="2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52320" y="6021328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24" name="Straight Arrow Connector 23"/>
            <p:cNvCxnSpPr>
              <a:endCxn id="20" idx="4"/>
            </p:cNvCxnSpPr>
            <p:nvPr/>
          </p:nvCxnSpPr>
          <p:spPr>
            <a:xfrm flipV="1">
              <a:off x="7766312" y="5733216"/>
              <a:ext cx="0" cy="3994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5508408" y="6021464"/>
            <a:ext cx="252000" cy="32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2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984296" y="6021464"/>
            <a:ext cx="252000" cy="32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3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44336" y="4583326"/>
            <a:ext cx="252000" cy="32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1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32240" y="3213024"/>
            <a:ext cx="1944216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hash(X) = X % 3</a:t>
            </a:r>
            <a:endParaRPr lang="zh-CN" altLang="en-US" sz="20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76056" y="4581176"/>
            <a:ext cx="617648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el-GR" altLang="zh-CN" sz="2000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θ=3</a:t>
            </a:r>
            <a:endParaRPr lang="el-GR" altLang="zh-CN" sz="2000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371650" y="3846457"/>
            <a:ext cx="1124782" cy="360000"/>
            <a:chOff x="7371650" y="3846457"/>
            <a:chExt cx="1124782" cy="360000"/>
          </a:xfrm>
        </p:grpSpPr>
        <p:sp>
          <p:nvSpPr>
            <p:cNvPr id="9" name="Oval 8"/>
            <p:cNvSpPr/>
            <p:nvPr/>
          </p:nvSpPr>
          <p:spPr>
            <a:xfrm>
              <a:off x="7371650" y="3846457"/>
              <a:ext cx="360000" cy="36000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31650" y="3846457"/>
              <a:ext cx="764782" cy="360000"/>
              <a:chOff x="7731650" y="3846457"/>
              <a:chExt cx="764782" cy="360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136432" y="3846457"/>
                <a:ext cx="360000" cy="360000"/>
              </a:xfrm>
              <a:prstGeom prst="ellipse">
                <a:avLst/>
              </a:prstGeom>
              <a:solidFill>
                <a:srgbClr val="FF0066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600" dirty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sz="2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7731650" y="3990473"/>
                <a:ext cx="40478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88529E-7 L 0.03784 -0.20883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104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8705E-6 L -0.23386 0.0074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3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71138E-6 L -0.18454 -0.2097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Constructing Hybrid-cut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419872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6147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16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5148064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2, 5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6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08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TextBox 226"/>
          <p:cNvSpPr txBox="1"/>
          <p:nvPr/>
        </p:nvSpPr>
        <p:spPr>
          <a:xfrm>
            <a:off x="6876256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4, 1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5, 1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8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0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2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/>
          <p:cNvSpPr/>
          <p:nvPr/>
        </p:nvSpPr>
        <p:spPr>
          <a:xfrm>
            <a:off x="49680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2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pic>
        <p:nvPicPr>
          <p:cNvPr id="237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2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Rectangle 238"/>
          <p:cNvSpPr/>
          <p:nvPr/>
        </p:nvSpPr>
        <p:spPr>
          <a:xfrm>
            <a:off x="3275856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1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7682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3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29" name="Freeform 228"/>
          <p:cNvSpPr/>
          <p:nvPr/>
        </p:nvSpPr>
        <p:spPr>
          <a:xfrm>
            <a:off x="3835020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2" name="Freeform 271"/>
          <p:cNvSpPr/>
          <p:nvPr/>
        </p:nvSpPr>
        <p:spPr>
          <a:xfrm>
            <a:off x="5580111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Freeform 272"/>
          <p:cNvSpPr/>
          <p:nvPr/>
        </p:nvSpPr>
        <p:spPr>
          <a:xfrm>
            <a:off x="7291228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Rectangle 304"/>
          <p:cNvSpPr/>
          <p:nvPr/>
        </p:nvSpPr>
        <p:spPr>
          <a:xfrm>
            <a:off x="7884488" y="2060848"/>
            <a:ext cx="57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Load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294" name="Group 293"/>
          <p:cNvGrpSpPr/>
          <p:nvPr/>
        </p:nvGrpSpPr>
        <p:grpSpPr>
          <a:xfrm>
            <a:off x="611560" y="1340768"/>
            <a:ext cx="1800200" cy="1377444"/>
            <a:chOff x="611560" y="1340768"/>
            <a:chExt cx="1800200" cy="1377444"/>
          </a:xfrm>
        </p:grpSpPr>
        <p:sp>
          <p:nvSpPr>
            <p:cNvPr id="55" name="Oval 54"/>
            <p:cNvSpPr/>
            <p:nvPr/>
          </p:nvSpPr>
          <p:spPr>
            <a:xfrm>
              <a:off x="1619704" y="1888007"/>
              <a:ext cx="288000" cy="288000"/>
            </a:xfrm>
            <a:prstGeom prst="ellipse">
              <a:avLst/>
            </a:prstGeom>
            <a:solidFill>
              <a:srgbClr val="FF0066"/>
            </a:solidFill>
            <a:ln w="444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403680" y="1960047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60" idx="2"/>
              <a:endCxn id="55" idx="6"/>
            </p:cNvCxnSpPr>
            <p:nvPr/>
          </p:nvCxnSpPr>
          <p:spPr>
            <a:xfrm flipH="1">
              <a:off x="1907704" y="2032007"/>
              <a:ext cx="216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63" idx="1"/>
              <a:endCxn id="55" idx="5"/>
            </p:cNvCxnSpPr>
            <p:nvPr/>
          </p:nvCxnSpPr>
          <p:spPr>
            <a:xfrm flipH="1" flipV="1">
              <a:off x="1865527" y="2133830"/>
              <a:ext cx="300410" cy="3004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62" idx="0"/>
              <a:endCxn id="55" idx="4"/>
            </p:cNvCxnSpPr>
            <p:nvPr/>
          </p:nvCxnSpPr>
          <p:spPr>
            <a:xfrm flipV="1">
              <a:off x="1763704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12376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11568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619704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123760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619704" y="138401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65" name="Straight Arrow Connector 64"/>
            <p:cNvCxnSpPr>
              <a:stCxn id="55" idx="0"/>
              <a:endCxn id="64" idx="4"/>
            </p:cNvCxnSpPr>
            <p:nvPr/>
          </p:nvCxnSpPr>
          <p:spPr>
            <a:xfrm flipV="1">
              <a:off x="1763704" y="1672015"/>
              <a:ext cx="0" cy="215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>
              <a:stCxn id="60" idx="0"/>
              <a:endCxn id="64" idx="6"/>
            </p:cNvCxnSpPr>
            <p:nvPr/>
          </p:nvCxnSpPr>
          <p:spPr>
            <a:xfrm rot="16200000" flipV="1">
              <a:off x="1907736" y="1527983"/>
              <a:ext cx="359992" cy="360056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0" idx="4"/>
              <a:endCxn id="63" idx="0"/>
            </p:cNvCxnSpPr>
            <p:nvPr/>
          </p:nvCxnSpPr>
          <p:spPr>
            <a:xfrm>
              <a:off x="2267760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2" idx="2"/>
              <a:endCxn id="61" idx="4"/>
            </p:cNvCxnSpPr>
            <p:nvPr/>
          </p:nvCxnSpPr>
          <p:spPr>
            <a:xfrm rot="10800000">
              <a:off x="1259680" y="2176007"/>
              <a:ext cx="360024" cy="36008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1403680" y="2104063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646281" y="1340768"/>
              <a:ext cx="896897" cy="324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Sample Graph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11560" y="234888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entury Gothic" pitchFamily="34" charset="0"/>
                </a:rPr>
                <a:t>θ=3</a:t>
              </a:r>
              <a:endParaRPr lang="zh-CN" altLang="en-US" dirty="0"/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179512" y="2924944"/>
            <a:ext cx="316851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latin typeface="Century Gothic" pitchFamily="34" charset="0"/>
              </a:rPr>
              <a:t>Load files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in parallel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44208" y="620688"/>
            <a:ext cx="2232248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>
                <a:latin typeface="Century Gothic" pitchFamily="34" charset="0"/>
                <a:cs typeface="Arial"/>
              </a:rPr>
              <a:t>f</a:t>
            </a:r>
            <a:r>
              <a:rPr lang="en-US" altLang="zh-CN" dirty="0" smtClean="0">
                <a:latin typeface="Century Gothic" pitchFamily="34" charset="0"/>
                <a:cs typeface="Arial"/>
              </a:rPr>
              <a:t>ormat: edge-list</a:t>
            </a:r>
            <a:endParaRPr lang="zh-CN" altLang="en-US" dirty="0">
              <a:latin typeface="Century Gothic" pitchFamily="34" charset="0"/>
              <a:cs typeface="Arial"/>
            </a:endParaRPr>
          </a:p>
        </p:txBody>
      </p:sp>
      <p:cxnSp>
        <p:nvCxnSpPr>
          <p:cNvPr id="4" name="Straight Arrow Connector 3"/>
          <p:cNvCxnSpPr>
            <a:endCxn id="227" idx="0"/>
          </p:cNvCxnSpPr>
          <p:nvPr/>
        </p:nvCxnSpPr>
        <p:spPr>
          <a:xfrm>
            <a:off x="6984312" y="996851"/>
            <a:ext cx="161944" cy="34384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72" grpId="0" animBg="1"/>
      <p:bldP spid="273" grpId="0" animBg="1"/>
      <p:bldP spid="305" grpId="0"/>
      <p:bldP spid="3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 215"/>
          <p:cNvSpPr/>
          <p:nvPr/>
        </p:nvSpPr>
        <p:spPr>
          <a:xfrm>
            <a:off x="6804408" y="3284984"/>
            <a:ext cx="1440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5148224" y="3284984"/>
            <a:ext cx="1224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3348024" y="3284984"/>
            <a:ext cx="1332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Constructing Hybrid-cut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68104" y="3428879"/>
            <a:ext cx="288000" cy="288000"/>
          </a:xfrm>
          <a:prstGeom prst="ellipse">
            <a:avLst/>
          </a:prstGeom>
          <a:solidFill>
            <a:srgbClr val="FF0066"/>
          </a:solidFill>
          <a:ln w="444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841864" y="3500919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71" idx="6"/>
          </p:cNvCxnSpPr>
          <p:nvPr/>
        </p:nvCxnSpPr>
        <p:spPr>
          <a:xfrm flipH="1">
            <a:off x="4356104" y="3572879"/>
            <a:ext cx="216056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71" idx="5"/>
          </p:cNvCxnSpPr>
          <p:nvPr/>
        </p:nvCxnSpPr>
        <p:spPr>
          <a:xfrm flipH="1" flipV="1">
            <a:off x="4313927" y="3674702"/>
            <a:ext cx="2160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1" idx="4"/>
          </p:cNvCxnSpPr>
          <p:nvPr/>
        </p:nvCxnSpPr>
        <p:spPr>
          <a:xfrm flipV="1">
            <a:off x="4212104" y="3716879"/>
            <a:ext cx="0" cy="2160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481824" y="3428879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84" name="Curved Connector 83"/>
          <p:cNvCxnSpPr/>
          <p:nvPr/>
        </p:nvCxnSpPr>
        <p:spPr>
          <a:xfrm rot="10800000">
            <a:off x="3625824" y="3716928"/>
            <a:ext cx="360024" cy="25200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3769856" y="3644935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868336" y="3428879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372074" y="364498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98" name="Straight Arrow Connector 97"/>
          <p:cNvCxnSpPr>
            <a:endCxn id="94" idx="0"/>
          </p:cNvCxnSpPr>
          <p:nvPr/>
        </p:nvCxnSpPr>
        <p:spPr>
          <a:xfrm>
            <a:off x="5516074" y="3428896"/>
            <a:ext cx="0" cy="2160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027387" y="3644920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452503" y="3428943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6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11" name="Straight Arrow Connector 110"/>
          <p:cNvCxnSpPr>
            <a:endCxn id="110" idx="4"/>
          </p:cNvCxnSpPr>
          <p:nvPr/>
        </p:nvCxnSpPr>
        <p:spPr>
          <a:xfrm flipV="1">
            <a:off x="7596503" y="3716943"/>
            <a:ext cx="0" cy="21599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/>
          <p:nvPr/>
        </p:nvCxnSpPr>
        <p:spPr>
          <a:xfrm rot="16200000" flipV="1">
            <a:off x="7740503" y="3572913"/>
            <a:ext cx="288000" cy="28800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419872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6147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16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5148064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2, 5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6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08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TextBox 226"/>
          <p:cNvSpPr txBox="1"/>
          <p:nvPr/>
        </p:nvSpPr>
        <p:spPr>
          <a:xfrm>
            <a:off x="6876256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4, 1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5, 1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8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0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2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/>
          <p:cNvSpPr/>
          <p:nvPr/>
        </p:nvSpPr>
        <p:spPr>
          <a:xfrm>
            <a:off x="49680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2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pic>
        <p:nvPicPr>
          <p:cNvPr id="237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2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Rectangle 238"/>
          <p:cNvSpPr/>
          <p:nvPr/>
        </p:nvSpPr>
        <p:spPr>
          <a:xfrm>
            <a:off x="3275856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1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7682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3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29" name="Freeform 228"/>
          <p:cNvSpPr/>
          <p:nvPr/>
        </p:nvSpPr>
        <p:spPr>
          <a:xfrm>
            <a:off x="3835020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3527840" y="2780856"/>
            <a:ext cx="48618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527840" y="2780856"/>
            <a:ext cx="399656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3527840" y="2780856"/>
            <a:ext cx="223238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6984312" y="2780856"/>
            <a:ext cx="540096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H="1">
            <a:off x="4014024" y="2780856"/>
            <a:ext cx="29702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5760224" y="2780856"/>
            <a:ext cx="12240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4014024" y="2780856"/>
            <a:ext cx="1242096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5256120" y="2780856"/>
            <a:ext cx="50410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256120" y="2780856"/>
            <a:ext cx="22682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Freeform 271"/>
          <p:cNvSpPr/>
          <p:nvPr/>
        </p:nvSpPr>
        <p:spPr>
          <a:xfrm>
            <a:off x="5580111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Freeform 272"/>
          <p:cNvSpPr/>
          <p:nvPr/>
        </p:nvSpPr>
        <p:spPr>
          <a:xfrm>
            <a:off x="7291228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Rectangle 303"/>
          <p:cNvSpPr/>
          <p:nvPr/>
        </p:nvSpPr>
        <p:spPr>
          <a:xfrm>
            <a:off x="7452320" y="2780928"/>
            <a:ext cx="1008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Dispatch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7884488" y="2060848"/>
            <a:ext cx="57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Load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11560" y="1340768"/>
            <a:ext cx="1800200" cy="1377444"/>
            <a:chOff x="611560" y="1340768"/>
            <a:chExt cx="1800200" cy="1377444"/>
          </a:xfrm>
        </p:grpSpPr>
        <p:sp>
          <p:nvSpPr>
            <p:cNvPr id="115" name="Oval 114"/>
            <p:cNvSpPr/>
            <p:nvPr/>
          </p:nvSpPr>
          <p:spPr>
            <a:xfrm>
              <a:off x="1619704" y="1888007"/>
              <a:ext cx="288000" cy="288000"/>
            </a:xfrm>
            <a:prstGeom prst="ellipse">
              <a:avLst/>
            </a:prstGeom>
            <a:solidFill>
              <a:srgbClr val="FF0066"/>
            </a:solidFill>
            <a:ln w="444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1403680" y="1960047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0" idx="2"/>
              <a:endCxn id="115" idx="6"/>
            </p:cNvCxnSpPr>
            <p:nvPr/>
          </p:nvCxnSpPr>
          <p:spPr>
            <a:xfrm flipH="1">
              <a:off x="1907704" y="2032007"/>
              <a:ext cx="216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3" idx="1"/>
              <a:endCxn id="115" idx="5"/>
            </p:cNvCxnSpPr>
            <p:nvPr/>
          </p:nvCxnSpPr>
          <p:spPr>
            <a:xfrm flipH="1" flipV="1">
              <a:off x="1865527" y="2133830"/>
              <a:ext cx="300410" cy="3004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22" idx="0"/>
              <a:endCxn id="115" idx="4"/>
            </p:cNvCxnSpPr>
            <p:nvPr/>
          </p:nvCxnSpPr>
          <p:spPr>
            <a:xfrm flipV="1">
              <a:off x="1763704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212376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11568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619704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2123760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619704" y="138401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25" name="Straight Arrow Connector 124"/>
            <p:cNvCxnSpPr>
              <a:stCxn id="115" idx="0"/>
              <a:endCxn id="124" idx="4"/>
            </p:cNvCxnSpPr>
            <p:nvPr/>
          </p:nvCxnSpPr>
          <p:spPr>
            <a:xfrm flipV="1">
              <a:off x="1763704" y="1672015"/>
              <a:ext cx="0" cy="215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/>
            <p:cNvCxnSpPr>
              <a:stCxn id="120" idx="0"/>
              <a:endCxn id="124" idx="6"/>
            </p:cNvCxnSpPr>
            <p:nvPr/>
          </p:nvCxnSpPr>
          <p:spPr>
            <a:xfrm rot="16200000" flipV="1">
              <a:off x="1907736" y="1527983"/>
              <a:ext cx="359992" cy="360056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0" idx="4"/>
              <a:endCxn id="123" idx="0"/>
            </p:cNvCxnSpPr>
            <p:nvPr/>
          </p:nvCxnSpPr>
          <p:spPr>
            <a:xfrm>
              <a:off x="2267760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/>
            <p:cNvCxnSpPr>
              <a:stCxn id="122" idx="2"/>
              <a:endCxn id="121" idx="4"/>
            </p:cNvCxnSpPr>
            <p:nvPr/>
          </p:nvCxnSpPr>
          <p:spPr>
            <a:xfrm rot="10800000">
              <a:off x="1259680" y="2176007"/>
              <a:ext cx="360024" cy="36008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1403680" y="2104063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646281" y="1340768"/>
              <a:ext cx="896897" cy="324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Sample Graph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11560" y="234888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entury Gothic" pitchFamily="34" charset="0"/>
                </a:rPr>
                <a:t>θ=3</a:t>
              </a:r>
              <a:endParaRPr lang="zh-CN" altLang="en-US" dirty="0"/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179512" y="2924944"/>
            <a:ext cx="316851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latin typeface="Century Gothic" pitchFamily="34" charset="0"/>
              </a:rPr>
              <a:t>Load files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in parallel</a:t>
            </a:r>
          </a:p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latin typeface="Century Gothic" pitchFamily="34" charset="0"/>
              </a:rPr>
              <a:t>Dispatch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000" dirty="0" smtClean="0">
                <a:latin typeface="Century Gothic" pitchFamily="34" charset="0"/>
              </a:rPr>
              <a:t>all edges (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Low-cut</a:t>
            </a:r>
            <a:r>
              <a:rPr lang="en-US" altLang="zh-CN" sz="2000" dirty="0" smtClean="0">
                <a:latin typeface="Century Gothic" pitchFamily="34" charset="0"/>
              </a:rPr>
              <a:t>)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count</a:t>
            </a:r>
            <a:r>
              <a:rPr lang="en-US" altLang="zh-CN" sz="2000" dirty="0" smtClean="0">
                <a:latin typeface="Century Gothic" pitchFamily="34" charset="0"/>
              </a:rPr>
              <a:t> in-degree of vertices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444208" y="620688"/>
            <a:ext cx="2232248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>
                <a:latin typeface="Century Gothic" pitchFamily="34" charset="0"/>
                <a:cs typeface="Arial"/>
              </a:rPr>
              <a:t>f</a:t>
            </a:r>
            <a:r>
              <a:rPr lang="en-US" altLang="zh-CN" dirty="0" smtClean="0">
                <a:latin typeface="Century Gothic" pitchFamily="34" charset="0"/>
                <a:cs typeface="Arial"/>
              </a:rPr>
              <a:t>ormat: edge-list</a:t>
            </a:r>
            <a:endParaRPr lang="zh-CN" altLang="en-US" dirty="0">
              <a:latin typeface="Century Gothic" pitchFamily="34" charset="0"/>
              <a:cs typeface="Arial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984312" y="996851"/>
            <a:ext cx="161944" cy="34384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8904" r="61504" b="6858"/>
          <a:stretch/>
        </p:blipFill>
        <p:spPr bwMode="auto">
          <a:xfrm>
            <a:off x="5436096" y="1792527"/>
            <a:ext cx="2160240" cy="2068521"/>
          </a:xfrm>
          <a:prstGeom prst="roundRect">
            <a:avLst>
              <a:gd name="adj" fmla="val 26673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Z:\Research\0.IPADS\slides\1.ds\graph-parallel\powerlyra\social-network-link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5" t="8095" r="20476" b="17729"/>
          <a:stretch/>
        </p:blipFill>
        <p:spPr bwMode="auto">
          <a:xfrm>
            <a:off x="5180777" y="4092769"/>
            <a:ext cx="2703591" cy="2144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Graphs are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Everywhere</a:t>
            </a:r>
            <a:r>
              <a:rPr lang="en-US" altLang="zh-TW" sz="3200" baseline="30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TW" altLang="en-US" sz="3600" baseline="300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72038" y="1361357"/>
            <a:ext cx="8520442" cy="473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Traffic network graphs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Monitor/react to road incidents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Analyze Internet security</a:t>
            </a:r>
            <a:endParaRPr lang="en-US" altLang="zh-CN" sz="2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Biological networks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Predict disease outbreaks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Model drug-protein interactions</a:t>
            </a: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Social networks</a:t>
            </a:r>
            <a:endParaRPr lang="en-US" altLang="zh-CN" dirty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Recommend people/products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Track information flow</a:t>
            </a:r>
            <a:endParaRPr lang="en-US" altLang="zh-CN" dirty="0">
              <a:solidFill>
                <a:schemeClr val="tx1"/>
              </a:solidFill>
              <a:latin typeface="Century Gothic" pitchFamily="34" charset="0"/>
            </a:endParaRPr>
          </a:p>
          <a:p>
            <a:pPr marL="268288" lvl="2" indent="0">
              <a:buNone/>
            </a:pP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505599"/>
            <a:ext cx="772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From PPoPP’15 </a:t>
            </a:r>
            <a:r>
              <a:rPr lang="en-US" altLang="zh-CN" sz="1400" dirty="0">
                <a:latin typeface="Century Gothic" pitchFamily="34" charset="0"/>
              </a:rPr>
              <a:t>Keynote: </a:t>
            </a:r>
            <a:r>
              <a:rPr lang="en-US" altLang="zh-CN" sz="1400" i="1" dirty="0">
                <a:latin typeface="Century Gothic" pitchFamily="34" charset="0"/>
              </a:rPr>
              <a:t>Computing in a Persistent (Memory) World</a:t>
            </a:r>
            <a:r>
              <a:rPr lang="en-US" altLang="zh-CN" sz="1400" dirty="0">
                <a:latin typeface="Century Gothic" pitchFamily="34" charset="0"/>
              </a:rPr>
              <a:t>, </a:t>
            </a:r>
            <a:r>
              <a:rPr lang="en-US" altLang="zh-CN" sz="1400" dirty="0" smtClean="0">
                <a:latin typeface="Century Gothic" pitchFamily="34" charset="0"/>
              </a:rPr>
              <a:t>P. </a:t>
            </a:r>
            <a:r>
              <a:rPr lang="en-US" altLang="zh-CN" sz="1400" dirty="0" err="1">
                <a:latin typeface="Century Gothic" pitchFamily="34" charset="0"/>
              </a:rPr>
              <a:t>Faraboschi</a:t>
            </a:r>
            <a:r>
              <a:rPr lang="en-US" altLang="zh-CN" sz="1400" dirty="0">
                <a:latin typeface="Century Gothic" pitchFamily="34" charset="0"/>
              </a:rPr>
              <a:t> </a:t>
            </a:r>
            <a:endParaRPr lang="zh-CN" altLang="en-US" sz="1400" dirty="0"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3" b="95946" l="1653" r="94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887" r="4592" b="7045"/>
          <a:stretch/>
        </p:blipFill>
        <p:spPr bwMode="auto">
          <a:xfrm>
            <a:off x="7490584" y="1700808"/>
            <a:ext cx="1617920" cy="1470665"/>
          </a:xfrm>
          <a:prstGeom prst="roundRect">
            <a:avLst>
              <a:gd name="adj" fmla="val 1238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1674"/>
            <a:ext cx="3134938" cy="128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Z:\Research\0.IPADS\slides\1.ds\graph-parallel\powerlyra\Body-DNA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78" y="3068960"/>
            <a:ext cx="1208810" cy="12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Z:\Research\0.IPADS\slides\1.ds\graph-parallel\powerlyra\social-medi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08" y="4581128"/>
            <a:ext cx="1820246" cy="16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 215"/>
          <p:cNvSpPr/>
          <p:nvPr/>
        </p:nvSpPr>
        <p:spPr>
          <a:xfrm>
            <a:off x="6804408" y="3284984"/>
            <a:ext cx="1440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5148224" y="3284984"/>
            <a:ext cx="1224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3348024" y="3284984"/>
            <a:ext cx="1332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Constructing Hybrid-cut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68104" y="3428879"/>
            <a:ext cx="288000" cy="288000"/>
          </a:xfrm>
          <a:prstGeom prst="ellipse">
            <a:avLst/>
          </a:prstGeom>
          <a:solidFill>
            <a:srgbClr val="FF0066"/>
          </a:solidFill>
          <a:ln w="444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841864" y="3500919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71" idx="6"/>
          </p:cNvCxnSpPr>
          <p:nvPr/>
        </p:nvCxnSpPr>
        <p:spPr>
          <a:xfrm flipH="1">
            <a:off x="4356104" y="3572879"/>
            <a:ext cx="216056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71" idx="5"/>
          </p:cNvCxnSpPr>
          <p:nvPr/>
        </p:nvCxnSpPr>
        <p:spPr>
          <a:xfrm flipH="1" flipV="1">
            <a:off x="4313927" y="3674702"/>
            <a:ext cx="2160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1" idx="4"/>
          </p:cNvCxnSpPr>
          <p:nvPr/>
        </p:nvCxnSpPr>
        <p:spPr>
          <a:xfrm flipV="1">
            <a:off x="4212104" y="3716879"/>
            <a:ext cx="0" cy="2160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481824" y="3428879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84" name="Curved Connector 83"/>
          <p:cNvCxnSpPr/>
          <p:nvPr/>
        </p:nvCxnSpPr>
        <p:spPr>
          <a:xfrm rot="10800000">
            <a:off x="3625824" y="3716928"/>
            <a:ext cx="360024" cy="25200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3769856" y="3644935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868336" y="3428879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372074" y="364498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98" name="Straight Arrow Connector 97"/>
          <p:cNvCxnSpPr>
            <a:endCxn id="94" idx="0"/>
          </p:cNvCxnSpPr>
          <p:nvPr/>
        </p:nvCxnSpPr>
        <p:spPr>
          <a:xfrm>
            <a:off x="5516074" y="3428896"/>
            <a:ext cx="0" cy="2160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027387" y="3644920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452503" y="3428943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6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11" name="Straight Arrow Connector 110"/>
          <p:cNvCxnSpPr>
            <a:endCxn id="110" idx="4"/>
          </p:cNvCxnSpPr>
          <p:nvPr/>
        </p:nvCxnSpPr>
        <p:spPr>
          <a:xfrm flipV="1">
            <a:off x="7596503" y="3716943"/>
            <a:ext cx="0" cy="21599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/>
          <p:nvPr/>
        </p:nvCxnSpPr>
        <p:spPr>
          <a:xfrm rot="16200000" flipV="1">
            <a:off x="7740503" y="3572913"/>
            <a:ext cx="288000" cy="28800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068136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3816104" y="4689264"/>
            <a:ext cx="25200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3564080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508264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48" name="Straight Arrow Connector 147"/>
          <p:cNvCxnSpPr>
            <a:stCxn id="151" idx="2"/>
            <a:endCxn id="146" idx="6"/>
          </p:cNvCxnSpPr>
          <p:nvPr/>
        </p:nvCxnSpPr>
        <p:spPr>
          <a:xfrm flipH="1">
            <a:off x="5796264" y="4761224"/>
            <a:ext cx="216056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46" idx="5"/>
          </p:cNvCxnSpPr>
          <p:nvPr/>
        </p:nvCxnSpPr>
        <p:spPr>
          <a:xfrm flipH="1" flipV="1">
            <a:off x="5754087" y="4863047"/>
            <a:ext cx="228370" cy="22840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6012320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524360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59" name="Straight Arrow Connector 158"/>
          <p:cNvCxnSpPr>
            <a:endCxn id="155" idx="4"/>
          </p:cNvCxnSpPr>
          <p:nvPr/>
        </p:nvCxnSpPr>
        <p:spPr>
          <a:xfrm flipV="1">
            <a:off x="7668360" y="4905224"/>
            <a:ext cx="0" cy="288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7380344" y="5013176"/>
            <a:ext cx="288000" cy="288000"/>
          </a:xfrm>
          <a:prstGeom prst="ellipse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940280" y="497726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419872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6147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16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5148064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2, 5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6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08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TextBox 226"/>
          <p:cNvSpPr txBox="1"/>
          <p:nvPr/>
        </p:nvSpPr>
        <p:spPr>
          <a:xfrm>
            <a:off x="6876256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4, 1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5, 1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8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0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2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/>
          <p:cNvSpPr/>
          <p:nvPr/>
        </p:nvSpPr>
        <p:spPr>
          <a:xfrm>
            <a:off x="49680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2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pic>
        <p:nvPicPr>
          <p:cNvPr id="237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2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Rectangle 238"/>
          <p:cNvSpPr/>
          <p:nvPr/>
        </p:nvSpPr>
        <p:spPr>
          <a:xfrm>
            <a:off x="3275856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1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7682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3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29" name="Freeform 228"/>
          <p:cNvSpPr/>
          <p:nvPr/>
        </p:nvSpPr>
        <p:spPr>
          <a:xfrm>
            <a:off x="3835020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3527840" y="2780856"/>
            <a:ext cx="48618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527840" y="2780856"/>
            <a:ext cx="399656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3527840" y="2780856"/>
            <a:ext cx="223238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6984312" y="2780856"/>
            <a:ext cx="540096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H="1">
            <a:off x="4014024" y="2780856"/>
            <a:ext cx="29702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5760224" y="2780856"/>
            <a:ext cx="12240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4014024" y="2780856"/>
            <a:ext cx="1242096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5256120" y="2780856"/>
            <a:ext cx="50410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256120" y="2780856"/>
            <a:ext cx="22682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Freeform 271"/>
          <p:cNvSpPr/>
          <p:nvPr/>
        </p:nvSpPr>
        <p:spPr>
          <a:xfrm>
            <a:off x="5580111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Freeform 272"/>
          <p:cNvSpPr/>
          <p:nvPr/>
        </p:nvSpPr>
        <p:spPr>
          <a:xfrm>
            <a:off x="7291228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7" name="Straight Arrow Connector 276"/>
          <p:cNvCxnSpPr/>
          <p:nvPr/>
        </p:nvCxnSpPr>
        <p:spPr>
          <a:xfrm>
            <a:off x="3869848" y="4221088"/>
            <a:ext cx="288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3869848" y="4221088"/>
            <a:ext cx="20343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869848" y="4221088"/>
            <a:ext cx="3798576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380232" y="4221088"/>
            <a:ext cx="288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4158040" y="4221088"/>
            <a:ext cx="3222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5904240" y="4221088"/>
            <a:ext cx="14759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5616048" y="4221088"/>
            <a:ext cx="288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H="1">
            <a:off x="4158040" y="4221088"/>
            <a:ext cx="1458008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5616048" y="4221088"/>
            <a:ext cx="2052376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Rectangle 303"/>
          <p:cNvSpPr/>
          <p:nvPr/>
        </p:nvSpPr>
        <p:spPr>
          <a:xfrm>
            <a:off x="7452320" y="2780928"/>
            <a:ext cx="1008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Dispatch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7884488" y="2060848"/>
            <a:ext cx="57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Load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7740464" y="4257128"/>
            <a:ext cx="1044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Re-assign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11560" y="1340768"/>
            <a:ext cx="1800200" cy="1377444"/>
            <a:chOff x="611560" y="1340768"/>
            <a:chExt cx="1800200" cy="1377444"/>
          </a:xfrm>
        </p:grpSpPr>
        <p:sp>
          <p:nvSpPr>
            <p:cNvPr id="114" name="Oval 113"/>
            <p:cNvSpPr/>
            <p:nvPr/>
          </p:nvSpPr>
          <p:spPr>
            <a:xfrm>
              <a:off x="1619704" y="1888007"/>
              <a:ext cx="288000" cy="288000"/>
            </a:xfrm>
            <a:prstGeom prst="ellipse">
              <a:avLst/>
            </a:prstGeom>
            <a:solidFill>
              <a:srgbClr val="FF0066"/>
            </a:solidFill>
            <a:ln w="444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1403680" y="1960047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9" idx="2"/>
              <a:endCxn id="114" idx="6"/>
            </p:cNvCxnSpPr>
            <p:nvPr/>
          </p:nvCxnSpPr>
          <p:spPr>
            <a:xfrm flipH="1">
              <a:off x="1907704" y="2032007"/>
              <a:ext cx="216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2" idx="1"/>
              <a:endCxn id="114" idx="5"/>
            </p:cNvCxnSpPr>
            <p:nvPr/>
          </p:nvCxnSpPr>
          <p:spPr>
            <a:xfrm flipH="1" flipV="1">
              <a:off x="1865527" y="2133830"/>
              <a:ext cx="300410" cy="3004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1" idx="0"/>
              <a:endCxn id="114" idx="4"/>
            </p:cNvCxnSpPr>
            <p:nvPr/>
          </p:nvCxnSpPr>
          <p:spPr>
            <a:xfrm flipV="1">
              <a:off x="1763704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212376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11568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619704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123760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619704" y="138401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24" name="Straight Arrow Connector 123"/>
            <p:cNvCxnSpPr>
              <a:stCxn id="114" idx="0"/>
              <a:endCxn id="123" idx="4"/>
            </p:cNvCxnSpPr>
            <p:nvPr/>
          </p:nvCxnSpPr>
          <p:spPr>
            <a:xfrm flipV="1">
              <a:off x="1763704" y="1672015"/>
              <a:ext cx="0" cy="215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urved Connector 124"/>
            <p:cNvCxnSpPr>
              <a:stCxn id="119" idx="0"/>
              <a:endCxn id="123" idx="6"/>
            </p:cNvCxnSpPr>
            <p:nvPr/>
          </p:nvCxnSpPr>
          <p:spPr>
            <a:xfrm rot="16200000" flipV="1">
              <a:off x="1907736" y="1527983"/>
              <a:ext cx="359992" cy="360056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9" idx="4"/>
              <a:endCxn id="122" idx="0"/>
            </p:cNvCxnSpPr>
            <p:nvPr/>
          </p:nvCxnSpPr>
          <p:spPr>
            <a:xfrm>
              <a:off x="2267760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/>
            <p:cNvCxnSpPr>
              <a:stCxn id="121" idx="2"/>
              <a:endCxn id="120" idx="4"/>
            </p:cNvCxnSpPr>
            <p:nvPr/>
          </p:nvCxnSpPr>
          <p:spPr>
            <a:xfrm rot="10800000">
              <a:off x="1259680" y="2176007"/>
              <a:ext cx="360024" cy="36008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>
              <a:off x="1403680" y="2104063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646281" y="1340768"/>
              <a:ext cx="896897" cy="324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Sample Graph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11560" y="234888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entury Gothic" pitchFamily="34" charset="0"/>
                </a:rPr>
                <a:t>θ=3</a:t>
              </a:r>
              <a:endParaRPr lang="zh-CN" altLang="en-US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179512" y="2924944"/>
            <a:ext cx="3168512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latin typeface="Century Gothic" pitchFamily="34" charset="0"/>
              </a:rPr>
              <a:t>Load files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in parallel</a:t>
            </a:r>
          </a:p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latin typeface="Century Gothic" pitchFamily="34" charset="0"/>
              </a:rPr>
              <a:t>Dispatch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000" dirty="0" smtClean="0">
                <a:latin typeface="Century Gothic" pitchFamily="34" charset="0"/>
              </a:rPr>
              <a:t>all edges (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Low-cut</a:t>
            </a:r>
            <a:r>
              <a:rPr lang="en-US" altLang="zh-CN" sz="2000" dirty="0" smtClean="0">
                <a:latin typeface="Century Gothic" pitchFamily="34" charset="0"/>
              </a:rPr>
              <a:t>)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count</a:t>
            </a:r>
            <a:r>
              <a:rPr lang="en-US" altLang="zh-CN" sz="2000" dirty="0" smtClean="0">
                <a:latin typeface="Century Gothic" pitchFamily="34" charset="0"/>
              </a:rPr>
              <a:t> in-degree of vertices</a:t>
            </a:r>
          </a:p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Re-assign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 in-edges of high-degree vertices (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High-cut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, </a:t>
            </a:r>
            <a:r>
              <a:rPr lang="en-US" altLang="zh-CN" sz="2000" dirty="0" smtClean="0">
                <a:latin typeface="Century Gothic" pitchFamily="34" charset="0"/>
              </a:rPr>
              <a:t>θ=3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51519" y="5589240"/>
            <a:ext cx="56167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2" indent="-804863"/>
            <a:r>
              <a:rPr lang="en-US" altLang="zh-CN" sz="2400" u="sng" dirty="0" smtClean="0">
                <a:solidFill>
                  <a:srgbClr val="7030A0"/>
                </a:solidFill>
                <a:latin typeface="Century Gothic" pitchFamily="34" charset="0"/>
                <a:sym typeface="Wingdings" pitchFamily="2" charset="2"/>
              </a:rPr>
              <a:t>N</a:t>
            </a:r>
            <a:r>
              <a:rPr lang="en-US" altLang="zh-CN" sz="2000" u="sng" dirty="0" smtClean="0">
                <a:solidFill>
                  <a:srgbClr val="7030A0"/>
                </a:solidFill>
                <a:latin typeface="Century Gothic" pitchFamily="34" charset="0"/>
                <a:sym typeface="Wingdings" pitchFamily="2" charset="2"/>
              </a:rPr>
              <a:t>OTE</a:t>
            </a:r>
            <a:r>
              <a:rPr lang="en-US" altLang="zh-CN" sz="2000" dirty="0" smtClean="0">
                <a:latin typeface="Century Gothic" pitchFamily="34" charset="0"/>
                <a:sym typeface="Wingdings" pitchFamily="2" charset="2"/>
              </a:rPr>
              <a:t>: </a:t>
            </a:r>
            <a:r>
              <a:rPr lang="en-US" altLang="zh-CN" sz="2000" i="1" dirty="0" smtClean="0">
                <a:latin typeface="Century Gothic" pitchFamily="34" charset="0"/>
                <a:sym typeface="Wingdings" pitchFamily="2" charset="2"/>
              </a:rPr>
              <a:t>some </a:t>
            </a:r>
            <a:r>
              <a:rPr lang="en-US" altLang="zh-CN" sz="2000" i="1" dirty="0">
                <a:latin typeface="Century Gothic" pitchFamily="34" charset="0"/>
                <a:sym typeface="Wingdings" pitchFamily="2" charset="2"/>
              </a:rPr>
              <a:t>formats (e.g., adjacent list) </a:t>
            </a:r>
            <a:r>
              <a:rPr lang="en-US" altLang="zh-CN" sz="2000" i="1" dirty="0" smtClean="0">
                <a:latin typeface="Century Gothic" pitchFamily="34" charset="0"/>
                <a:sym typeface="Wingdings" pitchFamily="2" charset="2"/>
              </a:rPr>
              <a:t/>
            </a:r>
            <a:br>
              <a:rPr lang="en-US" altLang="zh-CN" sz="2000" i="1" dirty="0" smtClean="0">
                <a:latin typeface="Century Gothic" pitchFamily="34" charset="0"/>
                <a:sym typeface="Wingdings" pitchFamily="2" charset="2"/>
              </a:rPr>
            </a:br>
            <a:r>
              <a:rPr lang="en-US" altLang="zh-CN" sz="2000" i="1" dirty="0" smtClean="0">
                <a:latin typeface="Century Gothic" pitchFamily="34" charset="0"/>
                <a:sym typeface="Wingdings" pitchFamily="2" charset="2"/>
              </a:rPr>
              <a:t>can </a:t>
            </a:r>
            <a:r>
              <a:rPr lang="en-US" altLang="zh-CN" sz="2000" i="1" dirty="0">
                <a:latin typeface="Century Gothic" pitchFamily="34" charset="0"/>
                <a:sym typeface="Wingdings" pitchFamily="2" charset="2"/>
              </a:rPr>
              <a:t>skip </a:t>
            </a:r>
            <a:r>
              <a:rPr lang="en-US" altLang="zh-CN" sz="2000" i="1" dirty="0" smtClean="0">
                <a:latin typeface="Century Gothic" pitchFamily="34" charset="0"/>
                <a:sym typeface="Wingdings" pitchFamily="2" charset="2"/>
              </a:rPr>
              <a:t>counting and re-assignment</a:t>
            </a:r>
            <a:endParaRPr lang="en-US" altLang="zh-CN" sz="2000" i="1" dirty="0">
              <a:latin typeface="Century Gothic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444208" y="620688"/>
            <a:ext cx="2232248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>
                <a:latin typeface="Century Gothic" pitchFamily="34" charset="0"/>
                <a:cs typeface="Arial"/>
              </a:rPr>
              <a:t>f</a:t>
            </a:r>
            <a:r>
              <a:rPr lang="en-US" altLang="zh-CN" dirty="0" smtClean="0">
                <a:latin typeface="Century Gothic" pitchFamily="34" charset="0"/>
                <a:cs typeface="Arial"/>
              </a:rPr>
              <a:t>ormat: edge-list</a:t>
            </a:r>
            <a:endParaRPr lang="zh-CN" altLang="en-US" dirty="0">
              <a:latin typeface="Century Gothic" pitchFamily="34" charset="0"/>
              <a:cs typeface="Arial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984312" y="996851"/>
            <a:ext cx="161944" cy="34384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 215"/>
          <p:cNvSpPr/>
          <p:nvPr/>
        </p:nvSpPr>
        <p:spPr>
          <a:xfrm>
            <a:off x="6804408" y="3284984"/>
            <a:ext cx="1440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5148224" y="3284984"/>
            <a:ext cx="1224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3348024" y="3284984"/>
            <a:ext cx="1332000" cy="828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Constructing Hybrid-cut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04408" y="5373216"/>
            <a:ext cx="144000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48224" y="5373216"/>
            <a:ext cx="122400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48024" y="5373216"/>
            <a:ext cx="133200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Century Gothic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68104" y="3428879"/>
            <a:ext cx="288000" cy="288000"/>
          </a:xfrm>
          <a:prstGeom prst="ellipse">
            <a:avLst/>
          </a:prstGeom>
          <a:solidFill>
            <a:srgbClr val="FF0066"/>
          </a:solidFill>
          <a:ln w="444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3841864" y="3500919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71" idx="6"/>
          </p:cNvCxnSpPr>
          <p:nvPr/>
        </p:nvCxnSpPr>
        <p:spPr>
          <a:xfrm flipH="1">
            <a:off x="4356104" y="3572879"/>
            <a:ext cx="216056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71" idx="5"/>
          </p:cNvCxnSpPr>
          <p:nvPr/>
        </p:nvCxnSpPr>
        <p:spPr>
          <a:xfrm flipH="1" flipV="1">
            <a:off x="4313927" y="3674702"/>
            <a:ext cx="2160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1" idx="4"/>
          </p:cNvCxnSpPr>
          <p:nvPr/>
        </p:nvCxnSpPr>
        <p:spPr>
          <a:xfrm flipV="1">
            <a:off x="4212104" y="3716879"/>
            <a:ext cx="0" cy="2160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481824" y="3428879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84" name="Curved Connector 83"/>
          <p:cNvCxnSpPr/>
          <p:nvPr/>
        </p:nvCxnSpPr>
        <p:spPr>
          <a:xfrm rot="10800000">
            <a:off x="3625824" y="3716928"/>
            <a:ext cx="360024" cy="25200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3769856" y="3644935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868336" y="3428879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372074" y="364498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98" name="Straight Arrow Connector 97"/>
          <p:cNvCxnSpPr>
            <a:endCxn id="94" idx="0"/>
          </p:cNvCxnSpPr>
          <p:nvPr/>
        </p:nvCxnSpPr>
        <p:spPr>
          <a:xfrm>
            <a:off x="5516074" y="3428896"/>
            <a:ext cx="0" cy="2160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027387" y="3644920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452503" y="3428943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6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11" name="Straight Arrow Connector 110"/>
          <p:cNvCxnSpPr>
            <a:endCxn id="110" idx="4"/>
          </p:cNvCxnSpPr>
          <p:nvPr/>
        </p:nvCxnSpPr>
        <p:spPr>
          <a:xfrm flipV="1">
            <a:off x="7596503" y="3716943"/>
            <a:ext cx="0" cy="21599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urved Connector 111"/>
          <p:cNvCxnSpPr/>
          <p:nvPr/>
        </p:nvCxnSpPr>
        <p:spPr>
          <a:xfrm rot="16200000" flipV="1">
            <a:off x="7740503" y="3572913"/>
            <a:ext cx="288000" cy="288000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068136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3816104" y="4689264"/>
            <a:ext cx="25200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3564080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508264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48" name="Straight Arrow Connector 147"/>
          <p:cNvCxnSpPr>
            <a:stCxn id="151" idx="2"/>
            <a:endCxn id="146" idx="6"/>
          </p:cNvCxnSpPr>
          <p:nvPr/>
        </p:nvCxnSpPr>
        <p:spPr>
          <a:xfrm flipH="1">
            <a:off x="5796264" y="4761224"/>
            <a:ext cx="216056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146" idx="5"/>
          </p:cNvCxnSpPr>
          <p:nvPr/>
        </p:nvCxnSpPr>
        <p:spPr>
          <a:xfrm flipH="1" flipV="1">
            <a:off x="5754087" y="4863047"/>
            <a:ext cx="228370" cy="22840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6012320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524360" y="461722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59" name="Straight Arrow Connector 158"/>
          <p:cNvCxnSpPr>
            <a:endCxn id="155" idx="4"/>
          </p:cNvCxnSpPr>
          <p:nvPr/>
        </p:nvCxnSpPr>
        <p:spPr>
          <a:xfrm flipV="1">
            <a:off x="7668360" y="4905224"/>
            <a:ext cx="0" cy="288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7380344" y="5013176"/>
            <a:ext cx="288000" cy="288000"/>
          </a:xfrm>
          <a:prstGeom prst="ellipse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940280" y="4977264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140144" y="5517168"/>
            <a:ext cx="288000" cy="288000"/>
          </a:xfrm>
          <a:prstGeom prst="ellipse">
            <a:avLst/>
          </a:prstGeom>
          <a:solidFill>
            <a:srgbClr val="FF0066"/>
          </a:solidFill>
          <a:ln w="444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3852080" y="5589208"/>
            <a:ext cx="2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3564048" y="5517168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4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79" name="Curved Connector 178"/>
          <p:cNvCxnSpPr>
            <a:stCxn id="173" idx="2"/>
            <a:endCxn id="172" idx="4"/>
          </p:cNvCxnSpPr>
          <p:nvPr/>
        </p:nvCxnSpPr>
        <p:spPr>
          <a:xfrm rot="10800000">
            <a:off x="3708048" y="5805168"/>
            <a:ext cx="432096" cy="360088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3852080" y="5733224"/>
            <a:ext cx="2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5364280" y="5517232"/>
            <a:ext cx="288000" cy="288000"/>
          </a:xfrm>
          <a:prstGeom prst="ellipse">
            <a:avLst/>
          </a:prstGeom>
          <a:solidFill>
            <a:schemeClr val="tx1"/>
          </a:solidFill>
          <a:ln w="4445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3" name="Straight Arrow Connector 182"/>
          <p:cNvCxnSpPr>
            <a:stCxn id="186" idx="2"/>
            <a:endCxn id="181" idx="6"/>
          </p:cNvCxnSpPr>
          <p:nvPr/>
        </p:nvCxnSpPr>
        <p:spPr>
          <a:xfrm flipH="1">
            <a:off x="5652280" y="5661232"/>
            <a:ext cx="28806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89" idx="1"/>
            <a:endCxn id="181" idx="5"/>
          </p:cNvCxnSpPr>
          <p:nvPr/>
        </p:nvCxnSpPr>
        <p:spPr>
          <a:xfrm flipH="1" flipV="1">
            <a:off x="5610103" y="5763055"/>
            <a:ext cx="372418" cy="30044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5940344" y="5517232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5940344" y="6021320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93" name="Straight Arrow Connector 192"/>
          <p:cNvCxnSpPr>
            <a:stCxn id="186" idx="4"/>
            <a:endCxn id="189" idx="0"/>
          </p:cNvCxnSpPr>
          <p:nvPr/>
        </p:nvCxnSpPr>
        <p:spPr>
          <a:xfrm>
            <a:off x="6084344" y="5805232"/>
            <a:ext cx="0" cy="21608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>
            <a:off x="7380432" y="6021288"/>
            <a:ext cx="288000" cy="288000"/>
          </a:xfrm>
          <a:prstGeom prst="ellipse">
            <a:avLst/>
          </a:prstGeom>
          <a:solidFill>
            <a:schemeClr val="tx1"/>
          </a:solidFill>
          <a:ln w="4445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0" name="Straight Arrow Connector 199"/>
          <p:cNvCxnSpPr>
            <a:stCxn id="203" idx="5"/>
            <a:endCxn id="196" idx="2"/>
          </p:cNvCxnSpPr>
          <p:nvPr/>
        </p:nvCxnSpPr>
        <p:spPr>
          <a:xfrm>
            <a:off x="7194239" y="5907071"/>
            <a:ext cx="186193" cy="25821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7812480" y="5877272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948416" y="5661248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</a:rPr>
              <a:t>3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7380432" y="5517296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6</a:t>
            </a:r>
            <a:endParaRPr lang="zh-CN" altLang="en-US" sz="2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206" name="Straight Arrow Connector 205"/>
          <p:cNvCxnSpPr>
            <a:stCxn id="196" idx="0"/>
            <a:endCxn id="205" idx="4"/>
          </p:cNvCxnSpPr>
          <p:nvPr/>
        </p:nvCxnSpPr>
        <p:spPr>
          <a:xfrm flipV="1">
            <a:off x="7524432" y="5805296"/>
            <a:ext cx="0" cy="215992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urved Connector 206"/>
          <p:cNvCxnSpPr>
            <a:stCxn id="201" idx="0"/>
            <a:endCxn id="205" idx="6"/>
          </p:cNvCxnSpPr>
          <p:nvPr/>
        </p:nvCxnSpPr>
        <p:spPr>
          <a:xfrm rot="16200000" flipV="1">
            <a:off x="7704468" y="5625260"/>
            <a:ext cx="215976" cy="288048"/>
          </a:xfrm>
          <a:prstGeom prst="curvedConnector2">
            <a:avLst/>
          </a:prstGeom>
          <a:ln w="28575">
            <a:solidFill>
              <a:schemeClr val="tx1"/>
            </a:solidFill>
            <a:tailEnd type="stealth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419872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1, 4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6147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16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5148064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2, 5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2, 6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6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08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TextBox 226"/>
          <p:cNvSpPr txBox="1"/>
          <p:nvPr/>
        </p:nvSpPr>
        <p:spPr>
          <a:xfrm>
            <a:off x="6876256" y="1340696"/>
            <a:ext cx="540000" cy="71932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  <a:prstDash val="sysDash"/>
          </a:ln>
        </p:spPr>
        <p:txBody>
          <a:bodyPr wrap="square" lIns="0" tIns="5400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3, 4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4, 1</a:t>
            </a:r>
          </a:p>
          <a:p>
            <a:pPr algn="ctr">
              <a:lnSpc>
                <a:spcPct val="80000"/>
              </a:lnSpc>
            </a:pPr>
            <a:r>
              <a:rPr lang="en-US" altLang="zh-CN" dirty="0" smtClean="0">
                <a:latin typeface="Century Gothic" pitchFamily="34" charset="0"/>
              </a:rPr>
              <a:t>5, 1</a:t>
            </a:r>
            <a:endParaRPr lang="zh-CN" altLang="en-US" dirty="0">
              <a:latin typeface="Century Gothic" pitchFamily="34" charset="0"/>
            </a:endParaRPr>
          </a:p>
        </p:txBody>
      </p:sp>
      <p:pic>
        <p:nvPicPr>
          <p:cNvPr id="228" name="Picture 3" descr="Z:\Research\0.IPADS\slides\1.ds\graph-parallel\powerlyra\Databas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0" y="126876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2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" name="Rectangle 232"/>
          <p:cNvSpPr/>
          <p:nvPr/>
        </p:nvSpPr>
        <p:spPr>
          <a:xfrm>
            <a:off x="49680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2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pic>
        <p:nvPicPr>
          <p:cNvPr id="237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7" descr="Z:\Research\0.IPADS\slides\1.ds\graph-parallel\powerlyra\serv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2" y="2246227"/>
            <a:ext cx="792000" cy="6066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Rectangle 238"/>
          <p:cNvSpPr/>
          <p:nvPr/>
        </p:nvSpPr>
        <p:spPr>
          <a:xfrm>
            <a:off x="3275856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 smtClean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1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768264" y="2168816"/>
            <a:ext cx="180000" cy="252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latin typeface="Century Gothic" pitchFamily="34" charset="0"/>
                <a:cs typeface="Arial"/>
              </a:rPr>
              <a:t>3</a:t>
            </a:r>
            <a:endParaRPr lang="zh-CN" altLang="en-US" sz="2000" dirty="0">
              <a:solidFill>
                <a:srgbClr val="0000FF"/>
              </a:solidFill>
              <a:effectLst>
                <a:glow rad="317500">
                  <a:srgbClr val="FFC000">
                    <a:alpha val="4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29" name="Freeform 228"/>
          <p:cNvSpPr/>
          <p:nvPr/>
        </p:nvSpPr>
        <p:spPr>
          <a:xfrm>
            <a:off x="3835020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1" name="Straight Arrow Connector 230"/>
          <p:cNvCxnSpPr/>
          <p:nvPr/>
        </p:nvCxnSpPr>
        <p:spPr>
          <a:xfrm>
            <a:off x="3527840" y="2780856"/>
            <a:ext cx="48618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3527840" y="2780856"/>
            <a:ext cx="399656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3527840" y="2780856"/>
            <a:ext cx="223238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6984312" y="2780856"/>
            <a:ext cx="540096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 flipH="1">
            <a:off x="4014024" y="2780856"/>
            <a:ext cx="29702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H="1">
            <a:off x="5760224" y="2780856"/>
            <a:ext cx="12240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>
            <a:off x="4014024" y="2780856"/>
            <a:ext cx="1242096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>
            <a:off x="5256120" y="2780856"/>
            <a:ext cx="504104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/>
          <p:nvPr/>
        </p:nvCxnSpPr>
        <p:spPr>
          <a:xfrm>
            <a:off x="5256120" y="2780856"/>
            <a:ext cx="2268288" cy="396136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Freeform 271"/>
          <p:cNvSpPr/>
          <p:nvPr/>
        </p:nvSpPr>
        <p:spPr>
          <a:xfrm>
            <a:off x="5580111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Freeform 272"/>
          <p:cNvSpPr/>
          <p:nvPr/>
        </p:nvSpPr>
        <p:spPr>
          <a:xfrm>
            <a:off x="7291228" y="1883323"/>
            <a:ext cx="504000" cy="537493"/>
          </a:xfrm>
          <a:custGeom>
            <a:avLst/>
            <a:gdLst>
              <a:gd name="connsiteX0" fmla="*/ 286603 w 336393"/>
              <a:gd name="connsiteY0" fmla="*/ 0 h 450376"/>
              <a:gd name="connsiteX1" fmla="*/ 313898 w 336393"/>
              <a:gd name="connsiteY1" fmla="*/ 300251 h 450376"/>
              <a:gd name="connsiteX2" fmla="*/ 0 w 336393"/>
              <a:gd name="connsiteY2" fmla="*/ 450376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93" h="450376">
                <a:moveTo>
                  <a:pt x="286603" y="0"/>
                </a:moveTo>
                <a:cubicBezTo>
                  <a:pt x="324134" y="112594"/>
                  <a:pt x="361665" y="225188"/>
                  <a:pt x="313898" y="300251"/>
                </a:cubicBezTo>
                <a:cubicBezTo>
                  <a:pt x="266131" y="375314"/>
                  <a:pt x="133065" y="412845"/>
                  <a:pt x="0" y="450376"/>
                </a:cubicBezTo>
              </a:path>
            </a:pathLst>
          </a:cu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7" name="Straight Arrow Connector 276"/>
          <p:cNvCxnSpPr/>
          <p:nvPr/>
        </p:nvCxnSpPr>
        <p:spPr>
          <a:xfrm>
            <a:off x="3869848" y="4221088"/>
            <a:ext cx="288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3869848" y="4221088"/>
            <a:ext cx="20343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>
            <a:off x="3869848" y="4221088"/>
            <a:ext cx="3798576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380232" y="4221088"/>
            <a:ext cx="288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>
            <a:off x="4158040" y="4221088"/>
            <a:ext cx="3222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5904240" y="4221088"/>
            <a:ext cx="14759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5616048" y="4221088"/>
            <a:ext cx="288192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H="1">
            <a:off x="4158040" y="4221088"/>
            <a:ext cx="1458008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5616048" y="4221088"/>
            <a:ext cx="2052376" cy="288000"/>
          </a:xfrm>
          <a:prstGeom prst="straightConnector1">
            <a:avLst/>
          </a:prstGeom>
          <a:ln w="3175">
            <a:solidFill>
              <a:srgbClr val="0000FF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4140144" y="6021256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7452320" y="2780928"/>
            <a:ext cx="1008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Dispatch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7884488" y="2060848"/>
            <a:ext cx="576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Load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7740464" y="4257128"/>
            <a:ext cx="1044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Re-assign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427984" y="5013176"/>
            <a:ext cx="1080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entury Gothic" pitchFamily="34" charset="0"/>
                <a:cs typeface="Arial"/>
              </a:rPr>
              <a:t>Construct</a:t>
            </a:r>
            <a:endParaRPr lang="zh-CN" altLang="en-US" dirty="0">
              <a:solidFill>
                <a:srgbClr val="0000FF"/>
              </a:solidFill>
              <a:latin typeface="Century Gothic" pitchFamily="34" charset="0"/>
              <a:cs typeface="Arial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11560" y="1340768"/>
            <a:ext cx="1800200" cy="1377444"/>
            <a:chOff x="611560" y="1340768"/>
            <a:chExt cx="1800200" cy="1377444"/>
          </a:xfrm>
        </p:grpSpPr>
        <p:sp>
          <p:nvSpPr>
            <p:cNvPr id="114" name="Oval 113"/>
            <p:cNvSpPr/>
            <p:nvPr/>
          </p:nvSpPr>
          <p:spPr>
            <a:xfrm>
              <a:off x="1619704" y="1888007"/>
              <a:ext cx="288000" cy="288000"/>
            </a:xfrm>
            <a:prstGeom prst="ellipse">
              <a:avLst/>
            </a:prstGeom>
            <a:solidFill>
              <a:srgbClr val="FF0066"/>
            </a:solidFill>
            <a:ln w="444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1403680" y="1960047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19" idx="2"/>
              <a:endCxn id="114" idx="6"/>
            </p:cNvCxnSpPr>
            <p:nvPr/>
          </p:nvCxnSpPr>
          <p:spPr>
            <a:xfrm flipH="1">
              <a:off x="1907704" y="2032007"/>
              <a:ext cx="2160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22" idx="1"/>
              <a:endCxn id="114" idx="5"/>
            </p:cNvCxnSpPr>
            <p:nvPr/>
          </p:nvCxnSpPr>
          <p:spPr>
            <a:xfrm flipH="1" flipV="1">
              <a:off x="1865527" y="2133830"/>
              <a:ext cx="300410" cy="3004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21" idx="0"/>
              <a:endCxn id="114" idx="4"/>
            </p:cNvCxnSpPr>
            <p:nvPr/>
          </p:nvCxnSpPr>
          <p:spPr>
            <a:xfrm flipV="1">
              <a:off x="1763704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212376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115680" y="1888007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619704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123760" y="239209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619704" y="1384015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sz="20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24" name="Straight Arrow Connector 123"/>
            <p:cNvCxnSpPr>
              <a:stCxn id="114" idx="0"/>
              <a:endCxn id="123" idx="4"/>
            </p:cNvCxnSpPr>
            <p:nvPr/>
          </p:nvCxnSpPr>
          <p:spPr>
            <a:xfrm flipV="1">
              <a:off x="1763704" y="1672015"/>
              <a:ext cx="0" cy="215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urved Connector 124"/>
            <p:cNvCxnSpPr>
              <a:stCxn id="119" idx="0"/>
              <a:endCxn id="123" idx="6"/>
            </p:cNvCxnSpPr>
            <p:nvPr/>
          </p:nvCxnSpPr>
          <p:spPr>
            <a:xfrm rot="16200000" flipV="1">
              <a:off x="1907736" y="1527983"/>
              <a:ext cx="359992" cy="360056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9" idx="4"/>
              <a:endCxn id="122" idx="0"/>
            </p:cNvCxnSpPr>
            <p:nvPr/>
          </p:nvCxnSpPr>
          <p:spPr>
            <a:xfrm>
              <a:off x="2267760" y="2176007"/>
              <a:ext cx="0" cy="216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/>
            <p:cNvCxnSpPr>
              <a:stCxn id="121" idx="2"/>
              <a:endCxn id="120" idx="4"/>
            </p:cNvCxnSpPr>
            <p:nvPr/>
          </p:nvCxnSpPr>
          <p:spPr>
            <a:xfrm rot="10800000">
              <a:off x="1259680" y="2176007"/>
              <a:ext cx="360024" cy="360088"/>
            </a:xfrm>
            <a:prstGeom prst="curved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>
              <a:off x="1403680" y="2104063"/>
              <a:ext cx="2160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646281" y="1340768"/>
              <a:ext cx="896897" cy="324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Sample Graph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11560" y="234888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Century Gothic" pitchFamily="34" charset="0"/>
                </a:rPr>
                <a:t>θ=3</a:t>
              </a:r>
              <a:endParaRPr lang="zh-CN" altLang="en-US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179512" y="2924944"/>
            <a:ext cx="3168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latin typeface="Century Gothic" pitchFamily="34" charset="0"/>
              </a:rPr>
              <a:t>Load files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in parallel</a:t>
            </a:r>
          </a:p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latin typeface="Century Gothic" pitchFamily="34" charset="0"/>
              </a:rPr>
              <a:t>Dispatch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000" dirty="0" smtClean="0">
                <a:latin typeface="Century Gothic" pitchFamily="34" charset="0"/>
              </a:rPr>
              <a:t>all edges (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Low-cut</a:t>
            </a:r>
            <a:r>
              <a:rPr lang="en-US" altLang="zh-CN" sz="2000" dirty="0" smtClean="0">
                <a:latin typeface="Century Gothic" pitchFamily="34" charset="0"/>
              </a:rPr>
              <a:t>) and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count</a:t>
            </a:r>
            <a:r>
              <a:rPr lang="en-US" altLang="zh-CN" sz="2000" dirty="0" smtClean="0">
                <a:latin typeface="Century Gothic" pitchFamily="34" charset="0"/>
              </a:rPr>
              <a:t> in-degree of vertices</a:t>
            </a:r>
          </a:p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Re-assign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 in-edges of </a:t>
            </a:r>
            <a:r>
              <a:rPr lang="en-US" altLang="zh-CN" sz="2000" dirty="0" smtClean="0">
                <a:latin typeface="Century Gothic" pitchFamily="34" charset="0"/>
              </a:rPr>
              <a:t>high-degree 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vertices (High-cut, </a:t>
            </a:r>
            <a:r>
              <a:rPr lang="en-US" altLang="zh-CN" sz="2000" dirty="0" smtClean="0">
                <a:latin typeface="Century Gothic" pitchFamily="34" charset="0"/>
              </a:rPr>
              <a:t>θ=3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)</a:t>
            </a:r>
          </a:p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Create mirrors to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construct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 a local graph</a:t>
            </a:r>
            <a:endParaRPr lang="en-US" altLang="zh-CN" sz="2000" i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444208" y="620688"/>
            <a:ext cx="2232248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>
                <a:latin typeface="Century Gothic" pitchFamily="34" charset="0"/>
                <a:cs typeface="Arial"/>
              </a:rPr>
              <a:t>f</a:t>
            </a:r>
            <a:r>
              <a:rPr lang="en-US" altLang="zh-CN" dirty="0" smtClean="0">
                <a:latin typeface="Century Gothic" pitchFamily="34" charset="0"/>
                <a:cs typeface="Arial"/>
              </a:rPr>
              <a:t>ormat: edge-list</a:t>
            </a:r>
            <a:endParaRPr lang="zh-CN" altLang="en-US" dirty="0">
              <a:latin typeface="Century Gothic" pitchFamily="34" charset="0"/>
              <a:cs typeface="Arial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6984312" y="996851"/>
            <a:ext cx="161944" cy="343845"/>
          </a:xfrm>
          <a:prstGeom prst="straightConnector1">
            <a:avLst/>
          </a:prstGeom>
          <a:ln w="31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96" grpId="0" animBg="1"/>
      <p:bldP spid="201" grpId="0" animBg="1"/>
      <p:bldP spid="1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4" y="2235696"/>
            <a:ext cx="3852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Partitioning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Computation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Optimization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Computation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7"/>
            <a:ext cx="8448234" cy="3386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Hybrid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-model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d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ifferentiate the graph computation model to high-degree and low-degree vertices</a:t>
            </a: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High-degree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model: decompose workload of 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high-degree vertices for load balance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Low-degree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model: minimize the communication cost for low-degree vertices</a:t>
            </a:r>
          </a:p>
          <a:p>
            <a:pPr marL="630238" lvl="2"/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Seamlessly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run all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of existing graph algorithms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968144" y="4905192"/>
            <a:ext cx="2772208" cy="1368116"/>
            <a:chOff x="4860032" y="4941204"/>
            <a:chExt cx="2772208" cy="1368116"/>
          </a:xfrm>
        </p:grpSpPr>
        <p:sp>
          <p:nvSpPr>
            <p:cNvPr id="138" name="Rectangle 137"/>
            <p:cNvSpPr/>
            <p:nvPr/>
          </p:nvSpPr>
          <p:spPr>
            <a:xfrm>
              <a:off x="4860032" y="6057300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732240" y="6057300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5022000" y="5031220"/>
              <a:ext cx="576064" cy="936064"/>
              <a:chOff x="2051720" y="5085224"/>
              <a:chExt cx="576064" cy="936064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2" name="Straight Arrow Connector 141"/>
              <p:cNvCxnSpPr>
                <a:endCxn id="141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endCxn id="141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41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41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Rectangle 145"/>
            <p:cNvSpPr/>
            <p:nvPr/>
          </p:nvSpPr>
          <p:spPr>
            <a:xfrm>
              <a:off x="5058032" y="494120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058032" y="580530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894208" y="5319252"/>
              <a:ext cx="576064" cy="648032"/>
              <a:chOff x="6894208" y="5283240"/>
              <a:chExt cx="576064" cy="648032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7002240" y="5283240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51" name="Straight Arrow Connector 150"/>
              <p:cNvCxnSpPr>
                <a:stCxn id="148" idx="3"/>
              </p:cNvCxnSpPr>
              <p:nvPr/>
            </p:nvCxnSpPr>
            <p:spPr>
              <a:xfrm flipH="1">
                <a:off x="6894208" y="5590519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stCxn id="148" idx="5"/>
              </p:cNvCxnSpPr>
              <p:nvPr/>
            </p:nvCxnSpPr>
            <p:spPr>
              <a:xfrm>
                <a:off x="7309519" y="5590519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Rectangle 153"/>
            <p:cNvSpPr/>
            <p:nvPr/>
          </p:nvSpPr>
          <p:spPr>
            <a:xfrm>
              <a:off x="6930240" y="580530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670096" y="5043381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670072" y="540633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670072" y="5769292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606176" y="5769292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cxnSp>
          <p:nvCxnSpPr>
            <p:cNvPr id="162" name="Straight Arrow Connector 161"/>
            <p:cNvCxnSpPr/>
            <p:nvPr/>
          </p:nvCxnSpPr>
          <p:spPr>
            <a:xfrm>
              <a:off x="5958104" y="5697260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Rectangle 164"/>
          <p:cNvSpPr/>
          <p:nvPr/>
        </p:nvSpPr>
        <p:spPr>
          <a:xfrm>
            <a:off x="1475656" y="4617160"/>
            <a:ext cx="2448272" cy="25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cs typeface="Arial"/>
              </a:rPr>
              <a:t>High-degree</a:t>
            </a:r>
            <a:r>
              <a:rPr lang="en-US" altLang="zh-CN" dirty="0" smtClean="0">
                <a:latin typeface="Century Gothic" pitchFamily="34" charset="0"/>
                <a:cs typeface="Arial"/>
              </a:rPr>
              <a:t> model</a:t>
            </a:r>
            <a:endParaRPr lang="zh-CN" altLang="en-US" dirty="0">
              <a:latin typeface="Century Gothic" pitchFamily="34" charset="0"/>
              <a:cs typeface="Arial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130112" y="4617160"/>
            <a:ext cx="2448271" cy="25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cs typeface="Arial"/>
              </a:rPr>
              <a:t>Low-degree</a:t>
            </a:r>
            <a:r>
              <a:rPr lang="en-US" altLang="zh-CN" dirty="0" smtClean="0">
                <a:latin typeface="Century Gothic" pitchFamily="34" charset="0"/>
                <a:cs typeface="Arial"/>
              </a:rPr>
              <a:t> model</a:t>
            </a:r>
            <a:endParaRPr lang="zh-CN" altLang="en-US" dirty="0">
              <a:latin typeface="Century Gothic" pitchFamily="34" charset="0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331640" y="4905192"/>
            <a:ext cx="2754256" cy="1368116"/>
            <a:chOff x="1403648" y="4941168"/>
            <a:chExt cx="2754256" cy="1368116"/>
          </a:xfrm>
        </p:grpSpPr>
        <p:sp>
          <p:nvSpPr>
            <p:cNvPr id="168" name="Rectangle 167"/>
            <p:cNvSpPr/>
            <p:nvPr/>
          </p:nvSpPr>
          <p:spPr>
            <a:xfrm>
              <a:off x="1403648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257904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1547664" y="5031184"/>
              <a:ext cx="576064" cy="936064"/>
              <a:chOff x="2051720" y="5085224"/>
              <a:chExt cx="576064" cy="936064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rgbClr val="FF0066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H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72" name="Straight Arrow Connector 171"/>
              <p:cNvCxnSpPr>
                <a:endCxn id="171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endCxn id="171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>
                <a:stCxn id="171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71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Rectangle 175"/>
            <p:cNvSpPr/>
            <p:nvPr/>
          </p:nvSpPr>
          <p:spPr>
            <a:xfrm>
              <a:off x="1583696" y="4941168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583696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195760" y="5043345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195736" y="5406300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195736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131864" y="5043345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131840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cxnSp>
          <p:nvCxnSpPr>
            <p:cNvPr id="183" name="Straight Arrow Connector 182"/>
            <p:cNvCxnSpPr/>
            <p:nvPr/>
          </p:nvCxnSpPr>
          <p:spPr>
            <a:xfrm>
              <a:off x="2483768" y="5057158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2483768" y="5796871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2483768" y="5985256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 flipH="1">
              <a:off x="2483768" y="5265176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oup 190"/>
            <p:cNvGrpSpPr/>
            <p:nvPr/>
          </p:nvGrpSpPr>
          <p:grpSpPr>
            <a:xfrm>
              <a:off x="3419872" y="5031184"/>
              <a:ext cx="576064" cy="936064"/>
              <a:chOff x="2051720" y="5085224"/>
              <a:chExt cx="576064" cy="936064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H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93" name="Straight Arrow Connector 192"/>
              <p:cNvCxnSpPr>
                <a:endCxn id="192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>
                <a:endCxn id="192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92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192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Rectangle 196"/>
            <p:cNvSpPr/>
            <p:nvPr/>
          </p:nvSpPr>
          <p:spPr>
            <a:xfrm>
              <a:off x="3455904" y="4941168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455904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1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3488" y="3573016"/>
            <a:ext cx="3813173" cy="3024336"/>
            <a:chOff x="683488" y="3447627"/>
            <a:chExt cx="3813173" cy="3024336"/>
          </a:xfrm>
        </p:grpSpPr>
        <p:sp>
          <p:nvSpPr>
            <p:cNvPr id="38" name="TextBox 37"/>
            <p:cNvSpPr txBox="1"/>
            <p:nvPr/>
          </p:nvSpPr>
          <p:spPr>
            <a:xfrm>
              <a:off x="896260" y="3880212"/>
              <a:ext cx="36004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C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OMPUTE(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foreach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.in_nbrs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+=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/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.nedges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 =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0.15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+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0.85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*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if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!converged(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foreach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.out_nbrs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     activate(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3488" y="3447627"/>
              <a:ext cx="3102215" cy="523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200" dirty="0" smtClean="0">
                  <a:latin typeface="Century Gothic" pitchFamily="34" charset="0"/>
                  <a:cs typeface="Arial"/>
                </a:rPr>
                <a:t>Example: </a:t>
              </a:r>
              <a:r>
                <a:rPr lang="en-US" altLang="zh-C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PageRank </a:t>
              </a:r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60661" y="3951963"/>
              <a:ext cx="3636000" cy="2520000"/>
            </a:xfrm>
            <a:prstGeom prst="roundRect">
              <a:avLst>
                <a:gd name="adj" fmla="val 4205"/>
              </a:avLst>
            </a:prstGeom>
            <a:noFill/>
            <a:ln w="3175">
              <a:solidFill>
                <a:schemeClr val="tx1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6804248" y="980728"/>
            <a:ext cx="32" cy="133200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17975" y="4437392"/>
            <a:ext cx="3276000" cy="627000"/>
          </a:xfrm>
          <a:prstGeom prst="rect">
            <a:avLst/>
          </a:prstGeom>
          <a:solidFill>
            <a:srgbClr val="00FF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1117975" y="5173303"/>
            <a:ext cx="3276000" cy="324000"/>
          </a:xfrm>
          <a:prstGeom prst="rect">
            <a:avLst/>
          </a:prstGeom>
          <a:solidFill>
            <a:srgbClr val="FFFF99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1117975" y="5589520"/>
            <a:ext cx="3276000" cy="936000"/>
          </a:xfrm>
          <a:prstGeom prst="rect">
            <a:avLst/>
          </a:prstGeom>
          <a:solidFill>
            <a:srgbClr val="FF6BE2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Hybrid-model (High)</a:t>
            </a:r>
            <a:endParaRPr lang="zh-TW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355896" y="4976451"/>
            <a:ext cx="1404000" cy="293340"/>
          </a:xfrm>
          <a:custGeom>
            <a:avLst/>
            <a:gdLst>
              <a:gd name="connsiteX0" fmla="*/ 0 w 723331"/>
              <a:gd name="connsiteY0" fmla="*/ 383013 h 395219"/>
              <a:gd name="connsiteX1" fmla="*/ 354842 w 723331"/>
              <a:gd name="connsiteY1" fmla="*/ 355717 h 395219"/>
              <a:gd name="connsiteX2" fmla="*/ 286603 w 723331"/>
              <a:gd name="connsiteY2" fmla="*/ 55466 h 395219"/>
              <a:gd name="connsiteX3" fmla="*/ 723331 w 723331"/>
              <a:gd name="connsiteY3" fmla="*/ 875 h 39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331" h="395219">
                <a:moveTo>
                  <a:pt x="0" y="383013"/>
                </a:moveTo>
                <a:cubicBezTo>
                  <a:pt x="153537" y="396660"/>
                  <a:pt x="307075" y="410308"/>
                  <a:pt x="354842" y="355717"/>
                </a:cubicBezTo>
                <a:cubicBezTo>
                  <a:pt x="402609" y="301126"/>
                  <a:pt x="225188" y="114606"/>
                  <a:pt x="286603" y="55466"/>
                </a:cubicBezTo>
                <a:cubicBezTo>
                  <a:pt x="348018" y="-3674"/>
                  <a:pt x="535674" y="-1400"/>
                  <a:pt x="723331" y="875"/>
                </a:cubicBezTo>
              </a:path>
            </a:pathLst>
          </a:custGeom>
          <a:noFill/>
          <a:ln w="19050" cap="flat" cmpd="sng" algn="ctr">
            <a:solidFill>
              <a:srgbClr val="FF0066"/>
            </a:solidFill>
            <a:prstDash val="sysDot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355896" y="5770704"/>
            <a:ext cx="1404000" cy="538616"/>
          </a:xfrm>
          <a:custGeom>
            <a:avLst/>
            <a:gdLst>
              <a:gd name="connsiteX0" fmla="*/ 0 w 682388"/>
              <a:gd name="connsiteY0" fmla="*/ 0 h 524194"/>
              <a:gd name="connsiteX1" fmla="*/ 368489 w 682388"/>
              <a:gd name="connsiteY1" fmla="*/ 177421 h 524194"/>
              <a:gd name="connsiteX2" fmla="*/ 218364 w 682388"/>
              <a:gd name="connsiteY2" fmla="*/ 477672 h 524194"/>
              <a:gd name="connsiteX3" fmla="*/ 682388 w 682388"/>
              <a:gd name="connsiteY3" fmla="*/ 518615 h 52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88" h="524194">
                <a:moveTo>
                  <a:pt x="0" y="0"/>
                </a:moveTo>
                <a:cubicBezTo>
                  <a:pt x="166047" y="48904"/>
                  <a:pt x="332095" y="97809"/>
                  <a:pt x="368489" y="177421"/>
                </a:cubicBezTo>
                <a:cubicBezTo>
                  <a:pt x="404883" y="257033"/>
                  <a:pt x="166048" y="420806"/>
                  <a:pt x="218364" y="477672"/>
                </a:cubicBezTo>
                <a:cubicBezTo>
                  <a:pt x="270681" y="534538"/>
                  <a:pt x="476534" y="526576"/>
                  <a:pt x="682388" y="518615"/>
                </a:cubicBezTo>
              </a:path>
            </a:pathLst>
          </a:custGeom>
          <a:noFill/>
          <a:ln w="19050" cap="flat" cmpd="sng" algn="ctr">
            <a:solidFill>
              <a:srgbClr val="FF0066"/>
            </a:solidFill>
            <a:prstDash val="sysDot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73" name="内容占位符 2"/>
          <p:cNvSpPr txBox="1">
            <a:spLocks/>
          </p:cNvSpPr>
          <p:nvPr/>
        </p:nvSpPr>
        <p:spPr>
          <a:xfrm>
            <a:off x="372038" y="1361357"/>
            <a:ext cx="4793978" cy="2644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High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-degree vertex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Exploit 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P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ARALLELISM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Follow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GAS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model 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(inspired by </a:t>
            </a:r>
            <a:r>
              <a:rPr lang="en-US" altLang="zh-CN" sz="2200" i="1" dirty="0" smtClean="0">
                <a:solidFill>
                  <a:schemeClr val="tx1"/>
                </a:solidFill>
                <a:latin typeface="Century Gothic" pitchFamily="34" charset="0"/>
              </a:rPr>
              <a:t>P</a:t>
            </a:r>
            <a:r>
              <a:rPr lang="en-US" altLang="zh-CN" sz="1800" i="1" dirty="0" smtClean="0">
                <a:solidFill>
                  <a:schemeClr val="tx1"/>
                </a:solidFill>
                <a:latin typeface="Century Gothic" pitchFamily="34" charset="0"/>
              </a:rPr>
              <a:t>OWER</a:t>
            </a:r>
            <a:r>
              <a:rPr lang="en-US" altLang="zh-CN" sz="2200" i="1" dirty="0" smtClean="0">
                <a:solidFill>
                  <a:schemeClr val="tx1"/>
                </a:solidFill>
                <a:latin typeface="Century Gothic" pitchFamily="34" charset="0"/>
              </a:rPr>
              <a:t>G</a:t>
            </a:r>
            <a:r>
              <a:rPr lang="en-US" altLang="zh-CN" sz="1800" i="1" dirty="0" smtClean="0">
                <a:solidFill>
                  <a:schemeClr val="tx1"/>
                </a:solidFill>
                <a:latin typeface="Century Gothic" pitchFamily="34" charset="0"/>
              </a:rPr>
              <a:t>RAPH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en-US" altLang="zh-CN" sz="2000" dirty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Comm. Cost: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≤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4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x #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mirrors</a:t>
            </a:r>
            <a:endParaRPr lang="en-US" altLang="zh-CN" sz="24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4355896" y="3708894"/>
            <a:ext cx="1404000" cy="909500"/>
          </a:xfrm>
          <a:custGeom>
            <a:avLst/>
            <a:gdLst>
              <a:gd name="connsiteX0" fmla="*/ 0 w 993228"/>
              <a:gd name="connsiteY0" fmla="*/ 1371600 h 1371600"/>
              <a:gd name="connsiteX1" fmla="*/ 599090 w 993228"/>
              <a:gd name="connsiteY1" fmla="*/ 977462 h 1371600"/>
              <a:gd name="connsiteX2" fmla="*/ 425669 w 993228"/>
              <a:gd name="connsiteY2" fmla="*/ 520262 h 1371600"/>
              <a:gd name="connsiteX3" fmla="*/ 993228 w 993228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228" h="1371600">
                <a:moveTo>
                  <a:pt x="0" y="1371600"/>
                </a:moveTo>
                <a:cubicBezTo>
                  <a:pt x="264072" y="1245476"/>
                  <a:pt x="528145" y="1119352"/>
                  <a:pt x="599090" y="977462"/>
                </a:cubicBezTo>
                <a:cubicBezTo>
                  <a:pt x="670035" y="835572"/>
                  <a:pt x="359979" y="683172"/>
                  <a:pt x="425669" y="520262"/>
                </a:cubicBezTo>
                <a:cubicBezTo>
                  <a:pt x="491359" y="357352"/>
                  <a:pt x="742293" y="178676"/>
                  <a:pt x="993228" y="0"/>
                </a:cubicBezTo>
              </a:path>
            </a:pathLst>
          </a:custGeom>
          <a:noFill/>
          <a:ln w="19050" cap="flat" cmpd="sng" algn="ctr">
            <a:solidFill>
              <a:srgbClr val="FF0066"/>
            </a:solidFill>
            <a:prstDash val="sysDot"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60448" y="4586552"/>
            <a:ext cx="28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A</a:t>
            </a:r>
            <a:r>
              <a:rPr kumimoji="0" lang="en-US" altLang="zh-CN" sz="1600" i="0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PPLY</a:t>
            </a:r>
            <a:r>
              <a:rPr kumimoji="0" lang="en-US" altLang="zh-CN" i="0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(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,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sum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  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.rank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=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0.15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+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0.85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*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sum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60448" y="3012756"/>
            <a:ext cx="2844000" cy="1170712"/>
            <a:chOff x="5328480" y="2267580"/>
            <a:chExt cx="2844000" cy="1170712"/>
          </a:xfrm>
        </p:grpSpPr>
        <p:sp>
          <p:nvSpPr>
            <p:cNvPr id="92" name="TextBox 91"/>
            <p:cNvSpPr txBox="1"/>
            <p:nvPr/>
          </p:nvSpPr>
          <p:spPr>
            <a:xfrm>
              <a:off x="5328480" y="2577737"/>
              <a:ext cx="2844000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G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ATHER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(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v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,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):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  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return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.rank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/ </a:t>
              </a:r>
              <a:r>
                <a:rPr kumimoji="0" lang="en-US" altLang="zh-CN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.nedges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28480" y="3068960"/>
              <a:ext cx="28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S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UM</a:t>
              </a: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(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,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b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): 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return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+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b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28480" y="2267580"/>
              <a:ext cx="28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G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ATHER_EDGES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=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IN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60448" y="5484254"/>
            <a:ext cx="2564063" cy="1069960"/>
            <a:chOff x="5328480" y="5088086"/>
            <a:chExt cx="3168000" cy="1069960"/>
          </a:xfrm>
        </p:grpSpPr>
        <p:sp>
          <p:nvSpPr>
            <p:cNvPr id="94" name="TextBox 93"/>
            <p:cNvSpPr txBox="1"/>
            <p:nvPr/>
          </p:nvSpPr>
          <p:spPr>
            <a:xfrm>
              <a:off x="5328480" y="5373216"/>
              <a:ext cx="3168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S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CATTER</a:t>
              </a: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(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v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,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):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lang="en-US" altLang="zh-CN" sz="1600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  </a:t>
              </a:r>
              <a:r>
                <a:rPr lang="en-US" altLang="zh-CN" sz="1600" kern="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if</a:t>
              </a:r>
              <a:r>
                <a:rPr lang="en-US" altLang="zh-CN" sz="1600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!converged(</a:t>
              </a:r>
              <a:r>
                <a:rPr lang="en-US" altLang="zh-CN" sz="1600" b="1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v</a:t>
              </a:r>
              <a:r>
                <a:rPr lang="en-US" altLang="zh-CN" sz="1600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       activate(</a:t>
              </a:r>
              <a:r>
                <a:rPr lang="en-US" altLang="zh-CN" sz="1600" b="1" kern="0" dirty="0">
                  <a:solidFill>
                    <a:sysClr val="windowText" lastClr="000000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328480" y="5088086"/>
              <a:ext cx="316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S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CATTER_EDGES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=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OUT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36016" y="2994015"/>
            <a:ext cx="3157638" cy="1224000"/>
            <a:chOff x="5004048" y="2248839"/>
            <a:chExt cx="3157638" cy="1224000"/>
          </a:xfrm>
        </p:grpSpPr>
        <p:sp>
          <p:nvSpPr>
            <p:cNvPr id="93" name="Rectangle 92"/>
            <p:cNvSpPr/>
            <p:nvPr/>
          </p:nvSpPr>
          <p:spPr>
            <a:xfrm>
              <a:off x="5317686" y="2248839"/>
              <a:ext cx="2844000" cy="1224000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04048" y="2248839"/>
              <a:ext cx="324000" cy="29964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36016" y="4565065"/>
            <a:ext cx="3157638" cy="648000"/>
            <a:chOff x="5004048" y="4088104"/>
            <a:chExt cx="3157638" cy="648000"/>
          </a:xfrm>
        </p:grpSpPr>
        <p:sp>
          <p:nvSpPr>
            <p:cNvPr id="97" name="Rectangle 96"/>
            <p:cNvSpPr/>
            <p:nvPr/>
          </p:nvSpPr>
          <p:spPr>
            <a:xfrm>
              <a:off x="5317686" y="4088104"/>
              <a:ext cx="2844000" cy="648000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04048" y="4088104"/>
              <a:ext cx="324000" cy="29964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6016" y="5481352"/>
            <a:ext cx="3157638" cy="1116000"/>
            <a:chOff x="5004048" y="5085184"/>
            <a:chExt cx="3157638" cy="1116000"/>
          </a:xfrm>
        </p:grpSpPr>
        <p:sp>
          <p:nvSpPr>
            <p:cNvPr id="95" name="Rectangle 94"/>
            <p:cNvSpPr/>
            <p:nvPr/>
          </p:nvSpPr>
          <p:spPr>
            <a:xfrm>
              <a:off x="5317686" y="5085184"/>
              <a:ext cx="2844000" cy="1116000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04048" y="5085184"/>
              <a:ext cx="324000" cy="29964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7884368" y="4349042"/>
            <a:ext cx="720000" cy="29964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local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72368" y="5285073"/>
            <a:ext cx="1332000" cy="2996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distributed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272368" y="2825187"/>
            <a:ext cx="1332000" cy="2996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distributed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6016" y="980728"/>
            <a:ext cx="1476064" cy="1116096"/>
            <a:chOff x="4716016" y="908720"/>
            <a:chExt cx="1476064" cy="1116096"/>
          </a:xfrm>
        </p:grpSpPr>
        <p:sp>
          <p:nvSpPr>
            <p:cNvPr id="46" name="Rectangle 45"/>
            <p:cNvSpPr/>
            <p:nvPr/>
          </p:nvSpPr>
          <p:spPr>
            <a:xfrm>
              <a:off x="4716016" y="1340748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616016" y="998736"/>
              <a:ext cx="576064" cy="936064"/>
              <a:chOff x="2051720" y="5085224"/>
              <a:chExt cx="576064" cy="93606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rgbClr val="FF0066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H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50" name="Straight Arrow Connector 49"/>
              <p:cNvCxnSpPr>
                <a:endCxn id="49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endCxn id="49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9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9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5652048" y="90872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652048" y="1772816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6264112" y="1082905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G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64088" y="1445860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A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264088" y="1808816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S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200216" y="1082905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G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200192" y="1808816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S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52120" y="1096718"/>
            <a:ext cx="576000" cy="928098"/>
            <a:chOff x="6552120" y="1024710"/>
            <a:chExt cx="576000" cy="928098"/>
          </a:xfrm>
        </p:grpSpPr>
        <p:cxnSp>
          <p:nvCxnSpPr>
            <p:cNvPr id="68" name="Straight Arrow Connector 67"/>
            <p:cNvCxnSpPr/>
            <p:nvPr/>
          </p:nvCxnSpPr>
          <p:spPr>
            <a:xfrm>
              <a:off x="6552120" y="1024710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552120" y="1772816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6552120" y="1952808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6552120" y="1232728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88224" y="980728"/>
            <a:ext cx="1260064" cy="1116096"/>
            <a:chOff x="7488224" y="908720"/>
            <a:chExt cx="1260064" cy="1116096"/>
          </a:xfrm>
        </p:grpSpPr>
        <p:sp>
          <p:nvSpPr>
            <p:cNvPr id="47" name="Rectangle 46"/>
            <p:cNvSpPr/>
            <p:nvPr/>
          </p:nvSpPr>
          <p:spPr>
            <a:xfrm>
              <a:off x="8064288" y="1340748"/>
              <a:ext cx="684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7488224" y="998736"/>
              <a:ext cx="576064" cy="936064"/>
              <a:chOff x="2051720" y="5085224"/>
              <a:chExt cx="576064" cy="936064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H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06" name="Straight Arrow Connector 105"/>
              <p:cNvCxnSpPr>
                <a:endCxn id="105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endCxn id="105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105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105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ectangle 109"/>
            <p:cNvSpPr/>
            <p:nvPr/>
          </p:nvSpPr>
          <p:spPr>
            <a:xfrm>
              <a:off x="7524256" y="90872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524256" y="1772816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5616016" y="620688"/>
            <a:ext cx="2448272" cy="25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Century Gothic" pitchFamily="34" charset="0"/>
                <a:cs typeface="Arial"/>
              </a:rPr>
              <a:t>High-degree vertex</a:t>
            </a:r>
            <a:endParaRPr lang="zh-CN" altLang="en-US" sz="2000" dirty="0">
              <a:latin typeface="Century Gothic" pitchFamily="34" charset="0"/>
              <a:cs typeface="Arial"/>
            </a:endParaRPr>
          </a:p>
        </p:txBody>
      </p:sp>
      <p:sp>
        <p:nvSpPr>
          <p:cNvPr id="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7826E-6 L -0.08663 0.284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4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47826E-6 L -0.18125 0.284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42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3293E-6 L -0.08663 0.4516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2257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5495E-6 L -0.07882 0.53492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673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495E-6 L -0.18907 0.53492 " pathEditMode="relative" rAng="0" ptsTypes="AA">
                                      <p:cBhvr>
                                        <p:cTn id="60" dur="1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26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69" grpId="0" animBg="1"/>
      <p:bldP spid="71" grpId="0" animBg="1"/>
      <p:bldP spid="85" grpId="0" animBg="1"/>
      <p:bldP spid="96" grpId="0"/>
      <p:bldP spid="99" grpId="0" animBg="1"/>
      <p:bldP spid="100" grpId="0" animBg="1"/>
      <p:bldP spid="8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Hybrid-model (Low)</a:t>
            </a:r>
            <a:endParaRPr lang="zh-TW" altLang="en-US" sz="36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3" name="内容占位符 2"/>
          <p:cNvSpPr txBox="1">
            <a:spLocks/>
          </p:cNvSpPr>
          <p:nvPr/>
        </p:nvSpPr>
        <p:spPr>
          <a:xfrm>
            <a:off x="372038" y="1361358"/>
            <a:ext cx="5261978" cy="49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Low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-degree vertex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Exploit </a:t>
            </a:r>
            <a:r>
              <a:rPr lang="en-US" altLang="zh-CN" sz="2600" dirty="0" smtClean="0">
                <a:solidFill>
                  <a:srgbClr val="FF0066"/>
                </a:solidFill>
                <a:latin typeface="Century Gothic" pitchFamily="34" charset="0"/>
              </a:rPr>
              <a:t>L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OCALITY</a:t>
            </a:r>
          </a:p>
          <a:p>
            <a:pPr marL="630238" lvl="2"/>
            <a:r>
              <a:rPr lang="en-US" altLang="zh-CN" sz="2400" dirty="0" smtClean="0">
                <a:latin typeface="Century Gothic" pitchFamily="34" charset="0"/>
                <a:ea typeface="宋体"/>
                <a:cs typeface="+mn-cs"/>
              </a:rPr>
              <a:t>Reserve </a:t>
            </a:r>
            <a:r>
              <a:rPr lang="en-US" altLang="zh-CN" sz="2400" dirty="0">
                <a:latin typeface="Century Gothic" pitchFamily="34" charset="0"/>
                <a:ea typeface="宋体"/>
                <a:cs typeface="+mn-cs"/>
              </a:rPr>
              <a:t>GAS </a:t>
            </a:r>
            <a:r>
              <a:rPr lang="en-US" altLang="zh-CN" sz="2400" dirty="0" smtClean="0">
                <a:latin typeface="Century Gothic" pitchFamily="34" charset="0"/>
                <a:ea typeface="宋体"/>
                <a:cs typeface="+mn-cs"/>
              </a:rPr>
              <a:t>interface</a:t>
            </a:r>
            <a:endParaRPr lang="en-US" altLang="zh-CN" sz="2200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Unidirectional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 access locality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Comm. Cost: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</a:rPr>
              <a:t>≤ 1 x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#mirrors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4000" y="2938299"/>
            <a:ext cx="4932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u="sng" dirty="0" smtClean="0">
                <a:solidFill>
                  <a:srgbClr val="7030A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u="sng" dirty="0" smtClean="0">
                <a:solidFill>
                  <a:srgbClr val="7030A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BSERVATION</a:t>
            </a:r>
            <a:r>
              <a:rPr lang="en-US" altLang="zh-CN" sz="2200" dirty="0" smtClean="0">
                <a:solidFill>
                  <a:srgbClr val="6666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zh-CN" sz="22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most algorithms only gather or scatter in one direction</a:t>
            </a:r>
          </a:p>
          <a:p>
            <a:pPr algn="r"/>
            <a:r>
              <a:rPr lang="en-US" altLang="zh-CN" sz="22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(e.g., PageRank: G/</a:t>
            </a:r>
            <a:r>
              <a:rPr lang="en-US" altLang="zh-CN" sz="2200" i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en-US" altLang="zh-CN" sz="22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and S/</a:t>
            </a:r>
            <a:r>
              <a:rPr lang="en-US" altLang="zh-CN" sz="2200" i="1" dirty="0" smtClean="0">
                <a:solidFill>
                  <a:srgbClr val="C0000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OUT</a:t>
            </a:r>
            <a:r>
              <a:rPr lang="en-US" altLang="zh-CN" sz="2200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200" i="1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0448" y="4586552"/>
            <a:ext cx="28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A</a:t>
            </a:r>
            <a:r>
              <a:rPr kumimoji="0" lang="en-US" altLang="zh-CN" sz="1600" i="0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PPLY</a:t>
            </a:r>
            <a:r>
              <a:rPr kumimoji="0" lang="en-US" altLang="zh-CN" i="0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(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,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sum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  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v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.rank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=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0.15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+ 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0.85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 *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rPr>
              <a:t>sum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60448" y="3012756"/>
            <a:ext cx="2844000" cy="1170712"/>
            <a:chOff x="5328480" y="2267580"/>
            <a:chExt cx="2844000" cy="1170712"/>
          </a:xfrm>
        </p:grpSpPr>
        <p:sp>
          <p:nvSpPr>
            <p:cNvPr id="24" name="TextBox 23"/>
            <p:cNvSpPr txBox="1"/>
            <p:nvPr/>
          </p:nvSpPr>
          <p:spPr>
            <a:xfrm>
              <a:off x="5328480" y="2577737"/>
              <a:ext cx="2844000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G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ATHER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(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v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,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):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  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return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.rank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/ </a:t>
              </a:r>
              <a:r>
                <a:rPr kumimoji="0" lang="en-US" altLang="zh-CN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.nedges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8480" y="3068960"/>
              <a:ext cx="28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S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UM</a:t>
              </a: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(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,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b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): 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return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+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b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28480" y="2267580"/>
              <a:ext cx="28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G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ATHER_EDGES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=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IN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60448" y="5484254"/>
            <a:ext cx="2564063" cy="1069960"/>
            <a:chOff x="5328480" y="5088086"/>
            <a:chExt cx="3168000" cy="1069960"/>
          </a:xfrm>
        </p:grpSpPr>
        <p:sp>
          <p:nvSpPr>
            <p:cNvPr id="28" name="TextBox 27"/>
            <p:cNvSpPr txBox="1"/>
            <p:nvPr/>
          </p:nvSpPr>
          <p:spPr>
            <a:xfrm>
              <a:off x="5328480" y="5373216"/>
              <a:ext cx="31680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S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CATTER</a:t>
              </a: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(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v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, </a:t>
              </a:r>
              <a:r>
                <a:rPr kumimoji="0" lang="en-US" altLang="zh-CN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):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kern="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</a:t>
              </a:r>
              <a:r>
                <a:rPr lang="en-US" altLang="zh-CN" sz="1600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  </a:t>
              </a:r>
              <a:r>
                <a:rPr lang="en-US" altLang="zh-CN" sz="1600" kern="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if</a:t>
              </a:r>
              <a:r>
                <a:rPr lang="en-US" altLang="zh-CN" sz="1600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!converged(</a:t>
              </a:r>
              <a:r>
                <a:rPr lang="en-US" altLang="zh-CN" sz="1600" b="1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v</a:t>
              </a:r>
              <a:r>
                <a:rPr lang="en-US" altLang="zh-CN" sz="1600" kern="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</a:t>
              </a:r>
              <a:endPara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ourier New" pitchFamily="49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       activate(</a:t>
              </a:r>
              <a:r>
                <a:rPr lang="en-US" altLang="zh-CN" sz="1600" b="1" kern="0" dirty="0">
                  <a:solidFill>
                    <a:sysClr val="windowText" lastClr="000000"/>
                  </a:solidFill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n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28480" y="5088086"/>
              <a:ext cx="316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S</a:t>
              </a:r>
              <a:r>
                <a:rPr kumimoji="0" lang="en-US" altLang="zh-CN" sz="1600" i="0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CATTER_EDGES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 = </a:t>
              </a:r>
              <a:r>
                <a:rPr kumimoji="0" lang="en-US" altLang="zh-CN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Courier New" pitchFamily="49" charset="0"/>
                </a:rPr>
                <a:t>OUT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36016" y="2994015"/>
            <a:ext cx="3157638" cy="1224000"/>
            <a:chOff x="5004048" y="2248839"/>
            <a:chExt cx="3157638" cy="1224000"/>
          </a:xfrm>
        </p:grpSpPr>
        <p:sp>
          <p:nvSpPr>
            <p:cNvPr id="31" name="Rectangle 30"/>
            <p:cNvSpPr/>
            <p:nvPr/>
          </p:nvSpPr>
          <p:spPr>
            <a:xfrm>
              <a:off x="5317686" y="2248839"/>
              <a:ext cx="2844000" cy="1224000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4048" y="2248839"/>
              <a:ext cx="324000" cy="29964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36016" y="4565065"/>
            <a:ext cx="3157638" cy="648000"/>
            <a:chOff x="5004048" y="4088104"/>
            <a:chExt cx="3157638" cy="648000"/>
          </a:xfrm>
        </p:grpSpPr>
        <p:sp>
          <p:nvSpPr>
            <p:cNvPr id="36" name="Rectangle 35"/>
            <p:cNvSpPr/>
            <p:nvPr/>
          </p:nvSpPr>
          <p:spPr>
            <a:xfrm>
              <a:off x="5317686" y="4088104"/>
              <a:ext cx="2844000" cy="648000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04048" y="4088104"/>
              <a:ext cx="324000" cy="29964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36016" y="5481352"/>
            <a:ext cx="3157638" cy="1116000"/>
            <a:chOff x="5004048" y="5085184"/>
            <a:chExt cx="3157638" cy="1116000"/>
          </a:xfrm>
        </p:grpSpPr>
        <p:sp>
          <p:nvSpPr>
            <p:cNvPr id="39" name="Rectangle 38"/>
            <p:cNvSpPr/>
            <p:nvPr/>
          </p:nvSpPr>
          <p:spPr>
            <a:xfrm>
              <a:off x="5317686" y="5085184"/>
              <a:ext cx="2844000" cy="1116000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04048" y="5085184"/>
              <a:ext cx="324000" cy="29964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884368" y="4349042"/>
            <a:ext cx="720000" cy="29964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local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72368" y="5285073"/>
            <a:ext cx="1332000" cy="2996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distributed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84368" y="2841322"/>
            <a:ext cx="720000" cy="299646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local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182160" y="1808852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S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534088" y="1736820"/>
            <a:ext cx="576000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716016" y="980764"/>
            <a:ext cx="1458032" cy="1116096"/>
            <a:chOff x="4716016" y="980764"/>
            <a:chExt cx="1458032" cy="1116096"/>
          </a:xfrm>
        </p:grpSpPr>
        <p:grpSp>
          <p:nvGrpSpPr>
            <p:cNvPr id="48" name="Group 47"/>
            <p:cNvGrpSpPr/>
            <p:nvPr/>
          </p:nvGrpSpPr>
          <p:grpSpPr>
            <a:xfrm>
              <a:off x="5597984" y="1070780"/>
              <a:ext cx="576064" cy="936064"/>
              <a:chOff x="2051720" y="5085224"/>
              <a:chExt cx="576064" cy="936064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74" name="Straight Arrow Connector 73"/>
              <p:cNvCxnSpPr>
                <a:endCxn id="72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endCxn id="72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72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72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5634016" y="9807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34016" y="184486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16016" y="1412756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70192" y="1358812"/>
            <a:ext cx="1278096" cy="738048"/>
            <a:chOff x="7470192" y="1358812"/>
            <a:chExt cx="1278096" cy="738048"/>
          </a:xfrm>
        </p:grpSpPr>
        <p:grpSp>
          <p:nvGrpSpPr>
            <p:cNvPr id="61" name="Group 60"/>
            <p:cNvGrpSpPr/>
            <p:nvPr/>
          </p:nvGrpSpPr>
          <p:grpSpPr>
            <a:xfrm>
              <a:off x="7470192" y="1358812"/>
              <a:ext cx="576064" cy="648032"/>
              <a:chOff x="6894208" y="5283240"/>
              <a:chExt cx="576064" cy="648032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7002240" y="5283240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70" name="Straight Arrow Connector 69"/>
              <p:cNvCxnSpPr>
                <a:stCxn id="69" idx="3"/>
              </p:cNvCxnSpPr>
              <p:nvPr/>
            </p:nvCxnSpPr>
            <p:spPr>
              <a:xfrm flipH="1">
                <a:off x="6894208" y="5590519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69" idx="5"/>
              </p:cNvCxnSpPr>
              <p:nvPr/>
            </p:nvCxnSpPr>
            <p:spPr>
              <a:xfrm>
                <a:off x="7309519" y="5590519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>
              <a:off x="7506224" y="184486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064288" y="1412756"/>
              <a:ext cx="684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</p:grpSp>
      <p:cxnSp>
        <p:nvCxnSpPr>
          <p:cNvPr id="81" name="Straight Connector 80"/>
          <p:cNvCxnSpPr/>
          <p:nvPr/>
        </p:nvCxnSpPr>
        <p:spPr>
          <a:xfrm flipH="1">
            <a:off x="6804248" y="980728"/>
            <a:ext cx="32" cy="133200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616016" y="620688"/>
            <a:ext cx="2448272" cy="25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Century Gothic" pitchFamily="34" charset="0"/>
                <a:cs typeface="Arial"/>
              </a:rPr>
              <a:t>Low-degree vertex</a:t>
            </a:r>
            <a:endParaRPr lang="zh-CN" altLang="en-US" sz="2000" dirty="0">
              <a:latin typeface="Century Gothic" pitchFamily="34" charset="0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36016" y="944716"/>
            <a:ext cx="2772208" cy="466817"/>
            <a:chOff x="5436016" y="944716"/>
            <a:chExt cx="2772208" cy="466817"/>
          </a:xfrm>
        </p:grpSpPr>
        <p:cxnSp>
          <p:nvCxnSpPr>
            <p:cNvPr id="6" name="Straight Arrow Connector 5"/>
            <p:cNvCxnSpPr>
              <a:stCxn id="83" idx="1"/>
              <a:endCxn id="4" idx="6"/>
            </p:cNvCxnSpPr>
            <p:nvPr/>
          </p:nvCxnSpPr>
          <p:spPr>
            <a:xfrm flipH="1">
              <a:off x="6336016" y="1178124"/>
              <a:ext cx="288000" cy="1"/>
            </a:xfrm>
            <a:prstGeom prst="straightConnector1">
              <a:avLst/>
            </a:prstGeom>
            <a:solidFill>
              <a:srgbClr val="FFFFCC">
                <a:alpha val="20000"/>
              </a:srgbClr>
            </a:solidFill>
            <a:ln w="28575">
              <a:solidFill>
                <a:srgbClr val="FF0066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436016" y="944716"/>
              <a:ext cx="900000" cy="466817"/>
            </a:xfrm>
            <a:prstGeom prst="ellipse">
              <a:avLst/>
            </a:prstGeom>
            <a:solidFill>
              <a:srgbClr val="FFFFCC">
                <a:alpha val="40000"/>
              </a:srgbClr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588224" y="1047910"/>
              <a:ext cx="1620000" cy="260428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solidFill>
                    <a:srgbClr val="FF0066"/>
                  </a:solidFill>
                  <a:effectLst>
                    <a:glow rad="127000">
                      <a:schemeClr val="bg1"/>
                    </a:glow>
                  </a:effectLst>
                  <a:latin typeface="Century Gothic" pitchFamily="34" charset="0"/>
                  <a:cs typeface="Arial"/>
                </a:rPr>
                <a:t>All of in-edges</a:t>
              </a:r>
              <a:endParaRPr lang="zh-CN" altLang="en-US" dirty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6246056" y="1445896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A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46056" y="1808852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S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246080" y="1082941"/>
            <a:ext cx="216000" cy="216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G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08788E-7 L -0.08473 0.29464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147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30805E-7 L -0.08473 0.4618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230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-0.07691 0.53515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267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14524E-7 L -0.18698 0.54556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27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 animBg="1"/>
      <p:bldP spid="42" grpId="0" animBg="1"/>
      <p:bldP spid="44" grpId="0" animBg="1"/>
      <p:bldP spid="44" grpId="1" animBg="1"/>
      <p:bldP spid="67" grpId="0" animBg="1"/>
      <p:bldP spid="67" grpId="1" animBg="1"/>
      <p:bldP spid="65" grpId="0" animBg="1"/>
      <p:bldP spid="65" grpId="1" animBg="1"/>
      <p:bldP spid="66" grpId="0" animBg="1"/>
      <p:bldP spid="66" grpId="1" animBg="1"/>
      <p:bldP spid="84" grpId="0" animBg="1"/>
      <p:bldP spid="8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Generalization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3717032"/>
            <a:ext cx="844843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Seamlessly</a:t>
            </a:r>
            <a:r>
              <a:rPr lang="en-US" altLang="zh-CN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run all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graph 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algorithms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Adaptively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downgrade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model (+ N </a:t>
            </a:r>
            <a:r>
              <a:rPr lang="en-US" altLang="zh-CN" sz="2400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msgs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1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≤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sym typeface="Wingdings" pitchFamily="2" charset="2"/>
              </a:rPr>
              <a:t>≤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3)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Detect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at runtime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w/o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any changes to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APPs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96379"/>
              </p:ext>
            </p:extLst>
          </p:nvPr>
        </p:nvGraphicFramePr>
        <p:xfrm>
          <a:off x="1547503" y="2277008"/>
          <a:ext cx="5976000" cy="122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80000"/>
                <a:gridCol w="1800000"/>
                <a:gridCol w="1800000"/>
                <a:gridCol w="1296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YPE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ATHER_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DGES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CATTER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_E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DGES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X.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A</a:t>
                      </a:r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LGO</a:t>
                      </a: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.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ATURAL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 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or </a:t>
                      </a:r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NONE</a:t>
                      </a:r>
                      <a:endParaRPr lang="zh-CN" altLang="en-US" sz="1600" b="0" dirty="0">
                        <a:solidFill>
                          <a:srgbClr val="C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OUT 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or </a:t>
                      </a:r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NONE</a:t>
                      </a:r>
                      <a:endParaRPr lang="zh-CN" altLang="en-US" sz="1600" b="0" dirty="0">
                        <a:solidFill>
                          <a:srgbClr val="C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R, </a:t>
                      </a:r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SSP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rgbClr val="FF0066"/>
                        </a:solidFill>
                        <a:latin typeface="Meiryo UI" pitchFamily="34" charset="-128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OUT 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or </a:t>
                      </a:r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NONE</a:t>
                      </a:r>
                      <a:endParaRPr lang="zh-CN" altLang="en-US" sz="1600" b="0" dirty="0">
                        <a:solidFill>
                          <a:srgbClr val="C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 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or </a:t>
                      </a:r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NONE</a:t>
                      </a:r>
                      <a:endParaRPr lang="zh-CN" altLang="en-US" sz="1600" b="0" dirty="0">
                        <a:solidFill>
                          <a:srgbClr val="C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IA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THER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ANY</a:t>
                      </a:r>
                      <a:endParaRPr lang="zh-CN" altLang="en-US" sz="1600" b="0" dirty="0">
                        <a:solidFill>
                          <a:srgbClr val="C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C00000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ANY</a:t>
                      </a:r>
                      <a:endParaRPr lang="zh-CN" altLang="en-US" sz="1600" b="0" dirty="0">
                        <a:solidFill>
                          <a:srgbClr val="C00000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C, </a:t>
                      </a:r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</a:t>
                      </a:r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LS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5157192"/>
            <a:ext cx="4968552" cy="134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260350">
              <a:lnSpc>
                <a:spcPct val="110000"/>
              </a:lnSpc>
            </a:pPr>
            <a:r>
              <a:rPr lang="en-US" altLang="zh-CN" sz="2000" i="1" dirty="0" smtClean="0">
                <a:solidFill>
                  <a:prstClr val="black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e.g., Connected Components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(CC)</a:t>
            </a:r>
            <a:endParaRPr lang="en-US" altLang="zh-CN" sz="20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627063" lvl="2" indent="-354013">
              <a:lnSpc>
                <a:spcPct val="110000"/>
              </a:lnSpc>
              <a:buClr>
                <a:srgbClr val="FF0066"/>
              </a:buClr>
              <a:buFont typeface="Calibri" pitchFamily="34" charset="0"/>
              <a:buChar char="→"/>
            </a:pP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  <a:t>G/</a:t>
            </a:r>
            <a:r>
              <a:rPr lang="en-US" altLang="zh-CN" dirty="0" smtClean="0">
                <a:solidFill>
                  <a:srgbClr val="C00000"/>
                </a:solidFill>
                <a:latin typeface="Century Gothic" pitchFamily="34" charset="0"/>
              </a:rPr>
              <a:t>NONE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</a:rPr>
              <a:t> and S/</a:t>
            </a:r>
            <a:r>
              <a:rPr lang="en-US" altLang="zh-CN" dirty="0" smtClean="0">
                <a:solidFill>
                  <a:srgbClr val="C00000"/>
                </a:solidFill>
                <a:latin typeface="Century Gothic" pitchFamily="34" charset="0"/>
              </a:rPr>
              <a:t>ALL</a:t>
            </a:r>
          </a:p>
          <a:p>
            <a:pPr marL="627063" lvl="2" indent="-354013">
              <a:lnSpc>
                <a:spcPct val="110000"/>
              </a:lnSpc>
              <a:buClr>
                <a:srgbClr val="FF0066"/>
              </a:buClr>
              <a:buFont typeface="Calibri" pitchFamily="34" charset="0"/>
              <a:buChar char="→"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sym typeface="Wingdings" pitchFamily="2" charset="2"/>
              </a:rPr>
              <a:t>+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  <a:sym typeface="Wingdings" pitchFamily="2" charset="2"/>
              </a:rPr>
              <a:t>1 </a:t>
            </a:r>
            <a:r>
              <a:rPr lang="en-US" altLang="zh-CN" dirty="0" err="1">
                <a:solidFill>
                  <a:srgbClr val="FF0066"/>
                </a:solidFill>
                <a:latin typeface="Century Gothic" pitchFamily="34" charset="0"/>
                <a:sym typeface="Wingdings" pitchFamily="2" charset="2"/>
              </a:rPr>
              <a:t>msg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  <a:sym typeface="Wingdings" pitchFamily="2" charset="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entury Gothic" pitchFamily="34" charset="0"/>
                <a:sym typeface="Wingdings" pitchFamily="2" charset="2"/>
              </a:rPr>
              <a:t>in 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  <a:sym typeface="Wingdings" pitchFamily="2" charset="2"/>
              </a:rPr>
              <a:t>S</a:t>
            </a:r>
            <a:r>
              <a:rPr lang="en-US" altLang="zh-CN" sz="1600" dirty="0" smtClean="0">
                <a:solidFill>
                  <a:prstClr val="black"/>
                </a:solidFill>
                <a:latin typeface="Century Gothic" pitchFamily="34" charset="0"/>
                <a:sym typeface="Wingdings" pitchFamily="2" charset="2"/>
              </a:rPr>
              <a:t>CATTER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  <a:sym typeface="Wingdings" pitchFamily="2" charset="2"/>
              </a:rPr>
              <a:t> (mirror</a:t>
            </a:r>
            <a:r>
              <a:rPr lang="en-US" altLang="zh-CN" sz="1600" dirty="0" smtClean="0">
                <a:solidFill>
                  <a:prstClr val="black"/>
                </a:solidFill>
                <a:latin typeface="Century Gothic" pitchFamily="34" charset="0"/>
                <a:sym typeface="Wingdings" pitchFamily="2" charset="2"/>
              </a:rPr>
              <a:t>  </a:t>
            </a: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  <a:sym typeface="Wingdings" pitchFamily="2" charset="2"/>
              </a:rPr>
              <a:t>master )</a:t>
            </a:r>
          </a:p>
          <a:p>
            <a:pPr marL="627063" lvl="2" indent="-354013">
              <a:lnSpc>
                <a:spcPct val="110000"/>
              </a:lnSpc>
              <a:buClr>
                <a:srgbClr val="FF0066"/>
              </a:buClr>
              <a:buFont typeface="Calibri" pitchFamily="34" charset="0"/>
              <a:buChar char="→"/>
            </a:pPr>
            <a:r>
              <a:rPr lang="en-US" altLang="zh-CN" dirty="0" smtClean="0">
                <a:solidFill>
                  <a:prstClr val="black"/>
                </a:solidFill>
                <a:latin typeface="Century Gothic" pitchFamily="34" charset="0"/>
                <a:sym typeface="Wingdings" pitchFamily="2" charset="2"/>
              </a:rPr>
              <a:t>Comm. Cost: </a:t>
            </a:r>
            <a:r>
              <a:rPr lang="en-US" altLang="zh-CN" dirty="0">
                <a:solidFill>
                  <a:srgbClr val="FF0066"/>
                </a:solidFill>
                <a:latin typeface="Century Gothic" pitchFamily="34" charset="0"/>
                <a:sym typeface="Wingdings" pitchFamily="2" charset="2"/>
              </a:rPr>
              <a:t>≤ 2 x #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sym typeface="Wingdings" pitchFamily="2" charset="2"/>
              </a:rPr>
              <a:t>mirrors</a:t>
            </a:r>
            <a:endParaRPr lang="en-US" altLang="zh-CN" dirty="0">
              <a:solidFill>
                <a:prstClr val="black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490152" y="5170056"/>
            <a:ext cx="2754256" cy="1368116"/>
            <a:chOff x="5490152" y="5170056"/>
            <a:chExt cx="2754256" cy="1368116"/>
          </a:xfrm>
        </p:grpSpPr>
        <p:sp>
          <p:nvSpPr>
            <p:cNvPr id="12" name="Rectangle 11"/>
            <p:cNvSpPr/>
            <p:nvPr/>
          </p:nvSpPr>
          <p:spPr>
            <a:xfrm>
              <a:off x="5490152" y="6286152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44408" y="6286152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34168" y="5260072"/>
              <a:ext cx="576064" cy="936064"/>
              <a:chOff x="2051720" y="5085224"/>
              <a:chExt cx="576064" cy="93606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6" name="Straight Arrow Connector 15"/>
              <p:cNvCxnSpPr>
                <a:endCxn id="15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15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5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5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5706232" y="5170056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06232" y="6034152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614408" y="5548104"/>
              <a:ext cx="360000" cy="360000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Century Gothic" pitchFamily="34" charset="0"/>
                </a:rPr>
                <a:t>L</a:t>
              </a:r>
              <a:endParaRPr lang="zh-CN" altLang="en-US" sz="2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22" idx="3"/>
            </p:cNvCxnSpPr>
            <p:nvPr/>
          </p:nvCxnSpPr>
          <p:spPr>
            <a:xfrm flipH="1">
              <a:off x="7506376" y="5855383"/>
              <a:ext cx="160753" cy="340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5"/>
            </p:cNvCxnSpPr>
            <p:nvPr/>
          </p:nvCxnSpPr>
          <p:spPr>
            <a:xfrm>
              <a:off x="7921687" y="5855383"/>
              <a:ext cx="160753" cy="34075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578440" y="6034152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82264" y="5272233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82240" y="5635188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82240" y="5998144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18344" y="5998144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570272" y="5926112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H="1">
            <a:off x="6570272" y="6214144"/>
            <a:ext cx="576000" cy="0"/>
          </a:xfrm>
          <a:prstGeom prst="straightConnector1">
            <a:avLst/>
          </a:prstGeom>
          <a:ln w="28575">
            <a:solidFill>
              <a:srgbClr val="FF0066"/>
            </a:solidFill>
            <a:prstDash val="sysDot"/>
            <a:headEnd type="none" w="med" len="med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44208" y="6286152"/>
            <a:ext cx="900000" cy="25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  <a:cs typeface="Arial"/>
              </a:rPr>
              <a:t>+1 </a:t>
            </a:r>
            <a:r>
              <a:rPr lang="en-US" altLang="zh-CN" sz="1600" dirty="0" err="1" smtClean="0">
                <a:solidFill>
                  <a:srgbClr val="FF0066"/>
                </a:solidFill>
                <a:latin typeface="Century Gothic" pitchFamily="34" charset="0"/>
                <a:cs typeface="Arial"/>
              </a:rPr>
              <a:t>msg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552" y="1268760"/>
            <a:ext cx="7992888" cy="956773"/>
          </a:xfrm>
          <a:prstGeom prst="rect">
            <a:avLst/>
          </a:prstGeom>
          <a:solidFill>
            <a:srgbClr val="FFFFE5">
              <a:alpha val="50196"/>
            </a:srgbClr>
          </a:solidFill>
          <a:effectLst>
            <a:softEdge rad="127000"/>
          </a:effectLst>
        </p:spPr>
        <p:txBody>
          <a:bodyPr wrap="square" lIns="144000" tIns="108000" rIns="144000" bIns="108000">
            <a:spAutoFit/>
          </a:bodyPr>
          <a:lstStyle/>
          <a:p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One-direction </a:t>
            </a:r>
            <a:r>
              <a:rPr lang="en-US" altLang="zh-CN" sz="24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locality limits the expressiveness to </a:t>
            </a:r>
            <a:br>
              <a:rPr lang="en-US" altLang="zh-CN" sz="24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4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some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OTHER</a:t>
            </a:r>
            <a:r>
              <a:rPr lang="en-US" altLang="zh-CN" sz="24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algorithms </a:t>
            </a:r>
            <a:r>
              <a:rPr lang="en-US" altLang="zh-CN" sz="22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(i.e., G or S in both </a:t>
            </a:r>
            <a:r>
              <a:rPr lang="en-US" altLang="zh-CN" sz="22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</a:t>
            </a:r>
            <a:r>
              <a:rPr lang="en-US" altLang="zh-CN" sz="22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and </a:t>
            </a:r>
            <a:r>
              <a:rPr lang="en-US" altLang="zh-CN" sz="22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OUT</a:t>
            </a:r>
            <a:r>
              <a:rPr lang="en-US" altLang="zh-CN" sz="2200" dirty="0"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)</a:t>
            </a:r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4" y="2955776"/>
            <a:ext cx="2520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Partitioning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Computation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Optimization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616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内容占位符 2"/>
          <p:cNvSpPr txBox="1">
            <a:spLocks/>
          </p:cNvSpPr>
          <p:nvPr/>
        </p:nvSpPr>
        <p:spPr>
          <a:xfrm>
            <a:off x="372038" y="1361358"/>
            <a:ext cx="8304418" cy="379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Poor locality and high interference</a:t>
            </a:r>
          </a:p>
          <a:p>
            <a:pPr marL="630238" lvl="2">
              <a:lnSpc>
                <a:spcPct val="110000"/>
              </a:lnSpc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Messages are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batched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and sent periodically</a:t>
            </a:r>
          </a:p>
          <a:p>
            <a:pPr marL="630238" lvl="2">
              <a:lnSpc>
                <a:spcPct val="110000"/>
              </a:lnSpc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Messages from different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nodes will be updated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to vertices (i.e., master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and mirror) in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parallel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328176" y="3687342"/>
            <a:ext cx="3600344" cy="252000"/>
            <a:chOff x="4788024" y="5127502"/>
            <a:chExt cx="3600344" cy="252000"/>
          </a:xfrm>
        </p:grpSpPr>
        <p:grpSp>
          <p:nvGrpSpPr>
            <p:cNvPr id="183" name="Group 182"/>
            <p:cNvGrpSpPr/>
            <p:nvPr/>
          </p:nvGrpSpPr>
          <p:grpSpPr>
            <a:xfrm>
              <a:off x="4788024" y="5127502"/>
              <a:ext cx="3024000" cy="252000"/>
              <a:chOff x="4788024" y="5127502"/>
              <a:chExt cx="3024000" cy="2520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4788024" y="5127502"/>
                <a:ext cx="252000" cy="252000"/>
              </a:xfrm>
              <a:prstGeom prst="rect">
                <a:avLst/>
              </a:prstGeom>
              <a:pattFill prst="ltDnDiag">
                <a:fgClr>
                  <a:srgbClr val="FF0066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040024" y="5127502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292024" y="5127502"/>
                <a:ext cx="252000" cy="252000"/>
              </a:xfrm>
              <a:prstGeom prst="rect">
                <a:avLst/>
              </a:prstGeom>
              <a:pattFill prst="ltDnDiag">
                <a:fgClr>
                  <a:srgbClr val="FF0066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544024" y="5127502"/>
                <a:ext cx="252000" cy="252000"/>
              </a:xfrm>
              <a:prstGeom prst="rect">
                <a:avLst/>
              </a:prstGeom>
              <a:pattFill prst="ltUpDiag">
                <a:fgClr>
                  <a:srgbClr val="0000FF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96024" y="5127502"/>
                <a:ext cx="252000" cy="252000"/>
              </a:xfrm>
              <a:prstGeom prst="rect">
                <a:avLst/>
              </a:prstGeom>
              <a:pattFill prst="ltDnDiag">
                <a:fgClr>
                  <a:srgbClr val="FF0066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6048024" y="5127502"/>
                <a:ext cx="252000" cy="252000"/>
              </a:xfrm>
              <a:prstGeom prst="rect">
                <a:avLst/>
              </a:prstGeom>
              <a:pattFill prst="ltUpDiag">
                <a:fgClr>
                  <a:srgbClr val="0000FF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6300024" y="5127502"/>
                <a:ext cx="252000" cy="252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552024" y="5127502"/>
                <a:ext cx="252000" cy="252000"/>
              </a:xfrm>
              <a:prstGeom prst="rect">
                <a:avLst/>
              </a:prstGeom>
              <a:pattFill prst="ltDnDiag">
                <a:fgClr>
                  <a:srgbClr val="FF0066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804024" y="5127502"/>
                <a:ext cx="504000" cy="252000"/>
              </a:xfrm>
              <a:prstGeom prst="rect">
                <a:avLst/>
              </a:prstGeom>
              <a:noFill/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4400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. . . 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308024" y="5127502"/>
                <a:ext cx="252000" cy="252000"/>
              </a:xfrm>
              <a:prstGeom prst="rect">
                <a:avLst/>
              </a:prstGeom>
              <a:pattFill prst="ltUpDiag">
                <a:fgClr>
                  <a:srgbClr val="0000FF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60024" y="5127502"/>
                <a:ext cx="252000" cy="252000"/>
              </a:xfrm>
              <a:prstGeom prst="rect">
                <a:avLst/>
              </a:prstGeom>
              <a:pattFill prst="ltUpDiag">
                <a:fgClr>
                  <a:srgbClr val="0000FF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25" name="Rectangle 224"/>
            <p:cNvSpPr/>
            <p:nvPr/>
          </p:nvSpPr>
          <p:spPr>
            <a:xfrm>
              <a:off x="7884368" y="5127502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dirty="0" smtClean="0">
                  <a:latin typeface="Century Gothic" pitchFamily="34" charset="0"/>
                  <a:cs typeface="Arial"/>
                </a:rPr>
                <a:t>M1</a:t>
              </a:r>
              <a:endParaRPr lang="zh-CN" altLang="en-US" sz="1600" dirty="0"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069020" y="1628800"/>
            <a:ext cx="3859500" cy="1230422"/>
            <a:chOff x="4528868" y="3140992"/>
            <a:chExt cx="3859500" cy="1230422"/>
          </a:xfrm>
        </p:grpSpPr>
        <p:sp>
          <p:nvSpPr>
            <p:cNvPr id="60" name="Oval 59"/>
            <p:cNvSpPr/>
            <p:nvPr/>
          </p:nvSpPr>
          <p:spPr>
            <a:xfrm>
              <a:off x="4860024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62" name="Straight Arrow Connector 61"/>
            <p:cNvCxnSpPr>
              <a:stCxn id="2069" idx="2"/>
              <a:endCxn id="60" idx="0"/>
            </p:cNvCxnSpPr>
            <p:nvPr/>
          </p:nvCxnSpPr>
          <p:spPr>
            <a:xfrm>
              <a:off x="4914024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5112072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25" name="Straight Arrow Connector 124"/>
            <p:cNvCxnSpPr>
              <a:endCxn id="124" idx="0"/>
            </p:cNvCxnSpPr>
            <p:nvPr/>
          </p:nvCxnSpPr>
          <p:spPr>
            <a:xfrm>
              <a:off x="5166072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5616128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27" name="Straight Arrow Connector 126"/>
            <p:cNvCxnSpPr>
              <a:endCxn id="126" idx="0"/>
            </p:cNvCxnSpPr>
            <p:nvPr/>
          </p:nvCxnSpPr>
          <p:spPr>
            <a:xfrm>
              <a:off x="5670128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5868144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29" name="Straight Arrow Connector 128"/>
            <p:cNvCxnSpPr>
              <a:endCxn id="128" idx="0"/>
            </p:cNvCxnSpPr>
            <p:nvPr/>
          </p:nvCxnSpPr>
          <p:spPr>
            <a:xfrm>
              <a:off x="5922144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6120184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31" name="Straight Arrow Connector 130"/>
            <p:cNvCxnSpPr>
              <a:endCxn id="130" idx="0"/>
            </p:cNvCxnSpPr>
            <p:nvPr/>
          </p:nvCxnSpPr>
          <p:spPr>
            <a:xfrm>
              <a:off x="6174184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624240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33" name="Straight Arrow Connector 132"/>
            <p:cNvCxnSpPr>
              <a:endCxn id="132" idx="0"/>
            </p:cNvCxnSpPr>
            <p:nvPr/>
          </p:nvCxnSpPr>
          <p:spPr>
            <a:xfrm>
              <a:off x="6678240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7632352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37" name="Straight Arrow Connector 136"/>
            <p:cNvCxnSpPr>
              <a:endCxn id="136" idx="0"/>
            </p:cNvCxnSpPr>
            <p:nvPr/>
          </p:nvCxnSpPr>
          <p:spPr>
            <a:xfrm>
              <a:off x="7686352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7128296" y="4263414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40" name="Straight Arrow Connector 139"/>
            <p:cNvCxnSpPr>
              <a:endCxn id="139" idx="0"/>
            </p:cNvCxnSpPr>
            <p:nvPr/>
          </p:nvCxnSpPr>
          <p:spPr>
            <a:xfrm>
              <a:off x="7182296" y="404739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Curved Connector 2071"/>
            <p:cNvCxnSpPr>
              <a:stCxn id="2069" idx="0"/>
              <a:endCxn id="80" idx="0"/>
            </p:cNvCxnSpPr>
            <p:nvPr/>
          </p:nvCxnSpPr>
          <p:spPr>
            <a:xfrm rot="5400000" flipH="1" flipV="1">
              <a:off x="5040024" y="3669390"/>
              <a:ext cx="12700" cy="252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/>
            <p:cNvCxnSpPr>
              <a:stCxn id="80" idx="0"/>
              <a:endCxn id="82" idx="0"/>
            </p:cNvCxnSpPr>
            <p:nvPr/>
          </p:nvCxnSpPr>
          <p:spPr>
            <a:xfrm rot="5400000" flipH="1" flipV="1">
              <a:off x="5418024" y="3543390"/>
              <a:ext cx="12700" cy="504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urved Connector 101"/>
            <p:cNvCxnSpPr>
              <a:stCxn id="82" idx="0"/>
              <a:endCxn id="83" idx="0"/>
            </p:cNvCxnSpPr>
            <p:nvPr/>
          </p:nvCxnSpPr>
          <p:spPr>
            <a:xfrm rot="5400000" flipH="1" flipV="1">
              <a:off x="5796024" y="3669390"/>
              <a:ext cx="12700" cy="252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urved Connector 104"/>
            <p:cNvCxnSpPr>
              <a:stCxn id="83" idx="0"/>
              <a:endCxn id="84" idx="0"/>
            </p:cNvCxnSpPr>
            <p:nvPr/>
          </p:nvCxnSpPr>
          <p:spPr>
            <a:xfrm rot="5400000" flipH="1" flipV="1">
              <a:off x="6048024" y="3669390"/>
              <a:ext cx="12700" cy="252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urved Connector 107"/>
            <p:cNvCxnSpPr>
              <a:stCxn id="84" idx="0"/>
              <a:endCxn id="86" idx="0"/>
            </p:cNvCxnSpPr>
            <p:nvPr/>
          </p:nvCxnSpPr>
          <p:spPr>
            <a:xfrm rot="5400000" flipH="1" flipV="1">
              <a:off x="6426024" y="3543390"/>
              <a:ext cx="12700" cy="504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86" idx="0"/>
              <a:endCxn id="87" idx="0"/>
            </p:cNvCxnSpPr>
            <p:nvPr/>
          </p:nvCxnSpPr>
          <p:spPr>
            <a:xfrm rot="5400000" flipH="1" flipV="1">
              <a:off x="6867024" y="3606390"/>
              <a:ext cx="12700" cy="378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urved Connector 113"/>
            <p:cNvCxnSpPr>
              <a:stCxn id="87" idx="0"/>
              <a:endCxn id="90" idx="0"/>
            </p:cNvCxnSpPr>
            <p:nvPr/>
          </p:nvCxnSpPr>
          <p:spPr>
            <a:xfrm rot="5400000" flipH="1" flipV="1">
              <a:off x="7371024" y="3480390"/>
              <a:ext cx="12700" cy="630000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Group 171"/>
            <p:cNvGrpSpPr/>
            <p:nvPr/>
          </p:nvGrpSpPr>
          <p:grpSpPr>
            <a:xfrm>
              <a:off x="4788024" y="3795390"/>
              <a:ext cx="3600344" cy="252000"/>
              <a:chOff x="4788024" y="3795390"/>
              <a:chExt cx="3600344" cy="252000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4788024" y="3795390"/>
                <a:ext cx="3024000" cy="252000"/>
                <a:chOff x="4788024" y="3795390"/>
                <a:chExt cx="3024000" cy="252000"/>
              </a:xfrm>
            </p:grpSpPr>
            <p:sp>
              <p:nvSpPr>
                <p:cNvPr id="2069" name="Rectangle 2068"/>
                <p:cNvSpPr/>
                <p:nvPr/>
              </p:nvSpPr>
              <p:spPr>
                <a:xfrm>
                  <a:off x="4788024" y="3795390"/>
                  <a:ext cx="252000" cy="252000"/>
                </a:xfrm>
                <a:prstGeom prst="rect">
                  <a:avLst/>
                </a:prstGeom>
                <a:pattFill prst="ltDnDiag">
                  <a:fgClr>
                    <a:srgbClr val="FF0066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5040024" y="3795390"/>
                  <a:ext cx="252000" cy="252000"/>
                </a:xfrm>
                <a:prstGeom prst="rect">
                  <a:avLst/>
                </a:prstGeom>
                <a:pattFill prst="ltDnDiag">
                  <a:fgClr>
                    <a:srgbClr val="FF0066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5292024" y="3795390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5544024" y="3795390"/>
                  <a:ext cx="252000" cy="252000"/>
                </a:xfrm>
                <a:prstGeom prst="rect">
                  <a:avLst/>
                </a:prstGeom>
                <a:pattFill prst="ltDnDiag">
                  <a:fgClr>
                    <a:srgbClr val="FF0066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5796024" y="3795390"/>
                  <a:ext cx="252000" cy="252000"/>
                </a:xfrm>
                <a:prstGeom prst="rect">
                  <a:avLst/>
                </a:prstGeom>
                <a:pattFill prst="ltDnDiag">
                  <a:fgClr>
                    <a:srgbClr val="FF0066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6048024" y="3795390"/>
                  <a:ext cx="252000" cy="252000"/>
                </a:xfrm>
                <a:prstGeom prst="rect">
                  <a:avLst/>
                </a:prstGeom>
                <a:pattFill prst="ltDnDiag">
                  <a:fgClr>
                    <a:srgbClr val="FF0066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300024" y="3795390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552024" y="3795390"/>
                  <a:ext cx="252000" cy="252000"/>
                </a:xfrm>
                <a:prstGeom prst="rect">
                  <a:avLst/>
                </a:prstGeom>
                <a:pattFill prst="ltDnDiag">
                  <a:fgClr>
                    <a:srgbClr val="FF0066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804024" y="3795390"/>
                  <a:ext cx="504000" cy="252000"/>
                </a:xfrm>
                <a:prstGeom prst="rect">
                  <a:avLst/>
                </a:prstGeom>
                <a:noFill/>
                <a:ln w="28575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14400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. . . </a:t>
                  </a:r>
                  <a:endParaRPr lang="zh-CN" altLang="en-US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7308024" y="3795390"/>
                  <a:ext cx="252000" cy="252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7560024" y="3795390"/>
                  <a:ext cx="252000" cy="252000"/>
                </a:xfrm>
                <a:prstGeom prst="rect">
                  <a:avLst/>
                </a:prstGeom>
                <a:pattFill prst="ltDnDiag">
                  <a:fgClr>
                    <a:srgbClr val="FF0066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zh-CN" altLang="en-US" b="1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26" name="Rectangle 225"/>
              <p:cNvSpPr/>
              <p:nvPr/>
            </p:nvSpPr>
            <p:spPr>
              <a:xfrm>
                <a:off x="7884368" y="3813390"/>
                <a:ext cx="504000" cy="216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1600" dirty="0">
                    <a:latin typeface="Century Gothic" pitchFamily="34" charset="0"/>
                    <a:cs typeface="Arial"/>
                  </a:rPr>
                  <a:t>M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0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7056184" y="3140992"/>
              <a:ext cx="900176" cy="576016"/>
              <a:chOff x="7056184" y="3140992"/>
              <a:chExt cx="900176" cy="576016"/>
            </a:xfrm>
          </p:grpSpPr>
          <p:sp>
            <p:nvSpPr>
              <p:cNvPr id="233" name="Freeform 232"/>
              <p:cNvSpPr/>
              <p:nvPr/>
            </p:nvSpPr>
            <p:spPr>
              <a:xfrm flipV="1">
                <a:off x="7812360" y="3285008"/>
                <a:ext cx="144000" cy="432000"/>
              </a:xfrm>
              <a:custGeom>
                <a:avLst/>
                <a:gdLst>
                  <a:gd name="connsiteX0" fmla="*/ 122985 w 259479"/>
                  <a:gd name="connsiteY0" fmla="*/ 0 h 477671"/>
                  <a:gd name="connsiteX1" fmla="*/ 150281 w 259479"/>
                  <a:gd name="connsiteY1" fmla="*/ 136477 h 477671"/>
                  <a:gd name="connsiteX2" fmla="*/ 27451 w 259479"/>
                  <a:gd name="connsiteY2" fmla="*/ 163773 h 477671"/>
                  <a:gd name="connsiteX3" fmla="*/ 218519 w 259479"/>
                  <a:gd name="connsiteY3" fmla="*/ 204716 h 477671"/>
                  <a:gd name="connsiteX4" fmla="*/ 155 w 259479"/>
                  <a:gd name="connsiteY4" fmla="*/ 259307 h 477671"/>
                  <a:gd name="connsiteX5" fmla="*/ 259463 w 259479"/>
                  <a:gd name="connsiteY5" fmla="*/ 286603 h 477671"/>
                  <a:gd name="connsiteX6" fmla="*/ 13803 w 259479"/>
                  <a:gd name="connsiteY6" fmla="*/ 354842 h 477671"/>
                  <a:gd name="connsiteX7" fmla="*/ 150281 w 259479"/>
                  <a:gd name="connsiteY7" fmla="*/ 395785 h 477671"/>
                  <a:gd name="connsiteX8" fmla="*/ 150281 w 259479"/>
                  <a:gd name="connsiteY8" fmla="*/ 477671 h 47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9479" h="477671">
                    <a:moveTo>
                      <a:pt x="122985" y="0"/>
                    </a:moveTo>
                    <a:cubicBezTo>
                      <a:pt x="144594" y="54591"/>
                      <a:pt x="166203" y="109182"/>
                      <a:pt x="150281" y="136477"/>
                    </a:cubicBezTo>
                    <a:cubicBezTo>
                      <a:pt x="134359" y="163772"/>
                      <a:pt x="16078" y="152400"/>
                      <a:pt x="27451" y="163773"/>
                    </a:cubicBezTo>
                    <a:cubicBezTo>
                      <a:pt x="38824" y="175146"/>
                      <a:pt x="223068" y="188794"/>
                      <a:pt x="218519" y="204716"/>
                    </a:cubicBezTo>
                    <a:cubicBezTo>
                      <a:pt x="213970" y="220638"/>
                      <a:pt x="-6669" y="245659"/>
                      <a:pt x="155" y="259307"/>
                    </a:cubicBezTo>
                    <a:cubicBezTo>
                      <a:pt x="6979" y="272955"/>
                      <a:pt x="257188" y="270681"/>
                      <a:pt x="259463" y="286603"/>
                    </a:cubicBezTo>
                    <a:cubicBezTo>
                      <a:pt x="261738" y="302525"/>
                      <a:pt x="32000" y="336645"/>
                      <a:pt x="13803" y="354842"/>
                    </a:cubicBezTo>
                    <a:cubicBezTo>
                      <a:pt x="-4394" y="373039"/>
                      <a:pt x="127535" y="375314"/>
                      <a:pt x="150281" y="395785"/>
                    </a:cubicBezTo>
                    <a:cubicBezTo>
                      <a:pt x="173027" y="416257"/>
                      <a:pt x="161654" y="446964"/>
                      <a:pt x="150281" y="47767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056184" y="3140992"/>
                <a:ext cx="828000" cy="216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Worker</a:t>
                </a:r>
                <a:br>
                  <a:rPr lang="en-US" altLang="zh-CN" sz="1600" dirty="0" smtClean="0">
                    <a:latin typeface="Century Gothic" pitchFamily="34" charset="0"/>
                    <a:cs typeface="Arial"/>
                  </a:rPr>
                </a:b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Thread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  <p:sp>
          <p:nvSpPr>
            <p:cNvPr id="177" name="Freeform 176"/>
            <p:cNvSpPr/>
            <p:nvPr/>
          </p:nvSpPr>
          <p:spPr>
            <a:xfrm>
              <a:off x="4528868" y="3536830"/>
              <a:ext cx="388189" cy="276045"/>
            </a:xfrm>
            <a:custGeom>
              <a:avLst/>
              <a:gdLst>
                <a:gd name="connsiteX0" fmla="*/ 0 w 388189"/>
                <a:gd name="connsiteY0" fmla="*/ 0 h 276045"/>
                <a:gd name="connsiteX1" fmla="*/ 241540 w 388189"/>
                <a:gd name="connsiteY1" fmla="*/ 51759 h 276045"/>
                <a:gd name="connsiteX2" fmla="*/ 388189 w 388189"/>
                <a:gd name="connsiteY2" fmla="*/ 276045 h 27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189" h="276045">
                  <a:moveTo>
                    <a:pt x="0" y="0"/>
                  </a:moveTo>
                  <a:cubicBezTo>
                    <a:pt x="88421" y="2876"/>
                    <a:pt x="176842" y="5752"/>
                    <a:pt x="241540" y="51759"/>
                  </a:cubicBezTo>
                  <a:cubicBezTo>
                    <a:pt x="306238" y="97766"/>
                    <a:pt x="347213" y="186905"/>
                    <a:pt x="388189" y="276045"/>
                  </a:cubicBezTo>
                </a:path>
              </a:pathLst>
            </a:custGeom>
            <a:ln w="19050">
              <a:solidFill>
                <a:srgbClr val="FF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6948264" y="4262797"/>
              <a:ext cx="108000" cy="1080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251" name="Straight Arrow Connector 250"/>
            <p:cNvCxnSpPr>
              <a:endCxn id="250" idx="0"/>
            </p:cNvCxnSpPr>
            <p:nvPr/>
          </p:nvCxnSpPr>
          <p:spPr>
            <a:xfrm>
              <a:off x="7002264" y="4046773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Challenge: Locality &amp; Interference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5458544" y="3569370"/>
            <a:ext cx="477672" cy="490555"/>
          </a:xfrm>
          <a:custGeom>
            <a:avLst/>
            <a:gdLst>
              <a:gd name="connsiteX0" fmla="*/ 477672 w 477672"/>
              <a:gd name="connsiteY0" fmla="*/ 252102 h 490555"/>
              <a:gd name="connsiteX1" fmla="*/ 286603 w 477672"/>
              <a:gd name="connsiteY1" fmla="*/ 6442 h 490555"/>
              <a:gd name="connsiteX2" fmla="*/ 122830 w 477672"/>
              <a:gd name="connsiteY2" fmla="*/ 484113 h 490555"/>
              <a:gd name="connsiteX3" fmla="*/ 0 w 477672"/>
              <a:gd name="connsiteY3" fmla="*/ 238454 h 49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672" h="490555">
                <a:moveTo>
                  <a:pt x="477672" y="252102"/>
                </a:moveTo>
                <a:cubicBezTo>
                  <a:pt x="411707" y="109938"/>
                  <a:pt x="345743" y="-32226"/>
                  <a:pt x="286603" y="6442"/>
                </a:cubicBezTo>
                <a:cubicBezTo>
                  <a:pt x="227463" y="45110"/>
                  <a:pt x="170597" y="445444"/>
                  <a:pt x="122830" y="484113"/>
                </a:cubicBezTo>
                <a:cubicBezTo>
                  <a:pt x="75063" y="522782"/>
                  <a:pt x="37531" y="380618"/>
                  <a:pt x="0" y="238454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Freeform 97"/>
          <p:cNvSpPr/>
          <p:nvPr/>
        </p:nvSpPr>
        <p:spPr>
          <a:xfrm>
            <a:off x="5433098" y="3461656"/>
            <a:ext cx="1035381" cy="346168"/>
          </a:xfrm>
          <a:custGeom>
            <a:avLst/>
            <a:gdLst>
              <a:gd name="connsiteX0" fmla="*/ 11798 w 1035381"/>
              <a:gd name="connsiteY0" fmla="*/ 346168 h 346168"/>
              <a:gd name="connsiteX1" fmla="*/ 80037 w 1035381"/>
              <a:gd name="connsiteY1" fmla="*/ 73213 h 346168"/>
              <a:gd name="connsiteX2" fmla="*/ 612300 w 1035381"/>
              <a:gd name="connsiteY2" fmla="*/ 18621 h 346168"/>
              <a:gd name="connsiteX3" fmla="*/ 1035381 w 1035381"/>
              <a:gd name="connsiteY3" fmla="*/ 346168 h 3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381" h="346168">
                <a:moveTo>
                  <a:pt x="11798" y="346168"/>
                </a:moveTo>
                <a:cubicBezTo>
                  <a:pt x="-4125" y="236986"/>
                  <a:pt x="-20047" y="127804"/>
                  <a:pt x="80037" y="73213"/>
                </a:cubicBezTo>
                <a:cubicBezTo>
                  <a:pt x="180121" y="18622"/>
                  <a:pt x="453076" y="-26872"/>
                  <a:pt x="612300" y="18621"/>
                </a:cubicBezTo>
                <a:cubicBezTo>
                  <a:pt x="771524" y="64113"/>
                  <a:pt x="903452" y="205140"/>
                  <a:pt x="1035381" y="346168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Freeform 108"/>
          <p:cNvSpPr/>
          <p:nvPr/>
        </p:nvSpPr>
        <p:spPr>
          <a:xfrm>
            <a:off x="7956085" y="3537008"/>
            <a:ext cx="272955" cy="288000"/>
          </a:xfrm>
          <a:custGeom>
            <a:avLst/>
            <a:gdLst>
              <a:gd name="connsiteX0" fmla="*/ 0 w 272955"/>
              <a:gd name="connsiteY0" fmla="*/ 272955 h 272955"/>
              <a:gd name="connsiteX1" fmla="*/ 122829 w 272955"/>
              <a:gd name="connsiteY1" fmla="*/ 0 h 272955"/>
              <a:gd name="connsiteX2" fmla="*/ 272955 w 272955"/>
              <a:gd name="connsiteY2" fmla="*/ 272955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955" h="272955">
                <a:moveTo>
                  <a:pt x="0" y="272955"/>
                </a:moveTo>
                <a:cubicBezTo>
                  <a:pt x="38668" y="136477"/>
                  <a:pt x="77337" y="0"/>
                  <a:pt x="122829" y="0"/>
                </a:cubicBezTo>
                <a:cubicBezTo>
                  <a:pt x="168321" y="0"/>
                  <a:pt x="234286" y="163773"/>
                  <a:pt x="272955" y="272955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6222819" y="3807824"/>
            <a:ext cx="504967" cy="314335"/>
          </a:xfrm>
          <a:custGeom>
            <a:avLst/>
            <a:gdLst>
              <a:gd name="connsiteX0" fmla="*/ 0 w 504967"/>
              <a:gd name="connsiteY0" fmla="*/ 54591 h 314335"/>
              <a:gd name="connsiteX1" fmla="*/ 177421 w 504967"/>
              <a:gd name="connsiteY1" fmla="*/ 313898 h 314335"/>
              <a:gd name="connsiteX2" fmla="*/ 504967 w 504967"/>
              <a:gd name="connsiteY2" fmla="*/ 0 h 3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967" h="314335">
                <a:moveTo>
                  <a:pt x="0" y="54591"/>
                </a:moveTo>
                <a:cubicBezTo>
                  <a:pt x="46630" y="188793"/>
                  <a:pt x="93260" y="322996"/>
                  <a:pt x="177421" y="313898"/>
                </a:cubicBezTo>
                <a:cubicBezTo>
                  <a:pt x="261582" y="304800"/>
                  <a:pt x="383274" y="152400"/>
                  <a:pt x="504967" y="0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6209171" y="3493830"/>
            <a:ext cx="1323833" cy="341289"/>
          </a:xfrm>
          <a:custGeom>
            <a:avLst/>
            <a:gdLst>
              <a:gd name="connsiteX0" fmla="*/ 1323833 w 1323833"/>
              <a:gd name="connsiteY0" fmla="*/ 313994 h 341289"/>
              <a:gd name="connsiteX1" fmla="*/ 791570 w 1323833"/>
              <a:gd name="connsiteY1" fmla="*/ 95 h 341289"/>
              <a:gd name="connsiteX2" fmla="*/ 0 w 1323833"/>
              <a:gd name="connsiteY2" fmla="*/ 341289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833" h="341289">
                <a:moveTo>
                  <a:pt x="1323833" y="313994"/>
                </a:moveTo>
                <a:cubicBezTo>
                  <a:pt x="1168021" y="154770"/>
                  <a:pt x="1012209" y="-4454"/>
                  <a:pt x="791570" y="95"/>
                </a:cubicBezTo>
                <a:cubicBezTo>
                  <a:pt x="570931" y="4644"/>
                  <a:pt x="285465" y="172966"/>
                  <a:pt x="0" y="341289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7533004" y="3807824"/>
            <a:ext cx="696036" cy="327546"/>
          </a:xfrm>
          <a:custGeom>
            <a:avLst/>
            <a:gdLst>
              <a:gd name="connsiteX0" fmla="*/ 696036 w 696036"/>
              <a:gd name="connsiteY0" fmla="*/ 0 h 327546"/>
              <a:gd name="connsiteX1" fmla="*/ 464024 w 696036"/>
              <a:gd name="connsiteY1" fmla="*/ 327546 h 327546"/>
              <a:gd name="connsiteX2" fmla="*/ 0 w 696036"/>
              <a:gd name="connsiteY2" fmla="*/ 0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036" h="327546">
                <a:moveTo>
                  <a:pt x="696036" y="0"/>
                </a:moveTo>
                <a:cubicBezTo>
                  <a:pt x="638033" y="163773"/>
                  <a:pt x="580030" y="327546"/>
                  <a:pt x="464024" y="327546"/>
                </a:cubicBezTo>
                <a:cubicBezTo>
                  <a:pt x="348018" y="327546"/>
                  <a:pt x="174009" y="163773"/>
                  <a:pt x="0" y="0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7222855" y="3808181"/>
            <a:ext cx="520996" cy="318992"/>
          </a:xfrm>
          <a:custGeom>
            <a:avLst/>
            <a:gdLst>
              <a:gd name="connsiteX0" fmla="*/ 520996 w 520996"/>
              <a:gd name="connsiteY0" fmla="*/ 0 h 318992"/>
              <a:gd name="connsiteX1" fmla="*/ 308344 w 520996"/>
              <a:gd name="connsiteY1" fmla="*/ 318977 h 318992"/>
              <a:gd name="connsiteX2" fmla="*/ 0 w 520996"/>
              <a:gd name="connsiteY2" fmla="*/ 10633 h 31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996" h="318992">
                <a:moveTo>
                  <a:pt x="520996" y="0"/>
                </a:moveTo>
                <a:cubicBezTo>
                  <a:pt x="458086" y="158602"/>
                  <a:pt x="395177" y="317205"/>
                  <a:pt x="308344" y="318977"/>
                </a:cubicBezTo>
                <a:cubicBezTo>
                  <a:pt x="221511" y="320749"/>
                  <a:pt x="110755" y="165691"/>
                  <a:pt x="0" y="10633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6457311" y="3488805"/>
            <a:ext cx="1286540" cy="647791"/>
          </a:xfrm>
          <a:custGeom>
            <a:avLst/>
            <a:gdLst>
              <a:gd name="connsiteX0" fmla="*/ 0 w 1286540"/>
              <a:gd name="connsiteY0" fmla="*/ 330009 h 647791"/>
              <a:gd name="connsiteX1" fmla="*/ 233916 w 1286540"/>
              <a:gd name="connsiteY1" fmla="*/ 638353 h 647791"/>
              <a:gd name="connsiteX2" fmla="*/ 1031358 w 1286540"/>
              <a:gd name="connsiteY2" fmla="*/ 11032 h 647791"/>
              <a:gd name="connsiteX3" fmla="*/ 1286540 w 1286540"/>
              <a:gd name="connsiteY3" fmla="*/ 298111 h 64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540" h="647791">
                <a:moveTo>
                  <a:pt x="0" y="330009"/>
                </a:moveTo>
                <a:cubicBezTo>
                  <a:pt x="31011" y="510762"/>
                  <a:pt x="62023" y="691516"/>
                  <a:pt x="233916" y="638353"/>
                </a:cubicBezTo>
                <a:cubicBezTo>
                  <a:pt x="405809" y="585190"/>
                  <a:pt x="855921" y="67739"/>
                  <a:pt x="1031358" y="11032"/>
                </a:cubicBezTo>
                <a:cubicBezTo>
                  <a:pt x="1206795" y="-45675"/>
                  <a:pt x="1246667" y="126218"/>
                  <a:pt x="1286540" y="298111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624472" y="3048025"/>
            <a:ext cx="2196000" cy="3089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zh-CN" sz="2200" b="1" dirty="0">
                <a:effectLst>
                  <a:glow rad="127000">
                    <a:schemeClr val="accent6">
                      <a:lumMod val="20000"/>
                      <a:lumOff val="8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p</a:t>
            </a:r>
            <a:r>
              <a:rPr lang="en-US" altLang="zh-CN" sz="2200" b="1" dirty="0" smtClean="0">
                <a:effectLst>
                  <a:glow rad="127000">
                    <a:schemeClr val="accent6">
                      <a:lumMod val="20000"/>
                      <a:lumOff val="8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oor locality</a:t>
            </a:r>
            <a:endParaRPr lang="zh-CN" altLang="en-US" sz="2200" b="1" dirty="0">
              <a:effectLst>
                <a:glow rad="127000">
                  <a:schemeClr val="accent6">
                    <a:lumMod val="20000"/>
                    <a:lumOff val="8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4572192" y="2996952"/>
            <a:ext cx="1044016" cy="504056"/>
            <a:chOff x="4032040" y="4437112"/>
            <a:chExt cx="1044016" cy="504056"/>
          </a:xfrm>
        </p:grpSpPr>
        <p:grpSp>
          <p:nvGrpSpPr>
            <p:cNvPr id="120" name="Group 119"/>
            <p:cNvGrpSpPr/>
            <p:nvPr/>
          </p:nvGrpSpPr>
          <p:grpSpPr>
            <a:xfrm>
              <a:off x="4182286" y="4779156"/>
              <a:ext cx="720200" cy="108000"/>
              <a:chOff x="3851920" y="5049200"/>
              <a:chExt cx="720200" cy="108000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4464120" y="5049200"/>
                <a:ext cx="108000" cy="108000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4311070" y="5049200"/>
                <a:ext cx="108000" cy="108000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158020" y="5049200"/>
                <a:ext cx="108000" cy="108000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4004970" y="5049200"/>
                <a:ext cx="108000" cy="108000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851920" y="5049200"/>
                <a:ext cx="108000" cy="108000"/>
              </a:xfrm>
              <a:prstGeom prst="ellipse">
                <a:avLst/>
              </a:prstGeom>
              <a:solidFill>
                <a:srgbClr val="FF0066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4032040" y="4725144"/>
              <a:ext cx="900000" cy="216024"/>
              <a:chOff x="3629666" y="4941168"/>
              <a:chExt cx="942334" cy="216024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3629666" y="4941168"/>
                <a:ext cx="9423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3629666" y="5157192"/>
                <a:ext cx="9423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3" name="Rectangle 222"/>
            <p:cNvSpPr/>
            <p:nvPr/>
          </p:nvSpPr>
          <p:spPr>
            <a:xfrm>
              <a:off x="4403626" y="4437112"/>
              <a:ext cx="672430" cy="29032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msgs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232" name="Freeform 231"/>
          <p:cNvSpPr/>
          <p:nvPr/>
        </p:nvSpPr>
        <p:spPr>
          <a:xfrm flipV="1">
            <a:off x="5616208" y="4077072"/>
            <a:ext cx="144000" cy="432000"/>
          </a:xfrm>
          <a:custGeom>
            <a:avLst/>
            <a:gdLst>
              <a:gd name="connsiteX0" fmla="*/ 122985 w 259479"/>
              <a:gd name="connsiteY0" fmla="*/ 0 h 477671"/>
              <a:gd name="connsiteX1" fmla="*/ 150281 w 259479"/>
              <a:gd name="connsiteY1" fmla="*/ 136477 h 477671"/>
              <a:gd name="connsiteX2" fmla="*/ 27451 w 259479"/>
              <a:gd name="connsiteY2" fmla="*/ 163773 h 477671"/>
              <a:gd name="connsiteX3" fmla="*/ 218519 w 259479"/>
              <a:gd name="connsiteY3" fmla="*/ 204716 h 477671"/>
              <a:gd name="connsiteX4" fmla="*/ 155 w 259479"/>
              <a:gd name="connsiteY4" fmla="*/ 259307 h 477671"/>
              <a:gd name="connsiteX5" fmla="*/ 259463 w 259479"/>
              <a:gd name="connsiteY5" fmla="*/ 286603 h 477671"/>
              <a:gd name="connsiteX6" fmla="*/ 13803 w 259479"/>
              <a:gd name="connsiteY6" fmla="*/ 354842 h 477671"/>
              <a:gd name="connsiteX7" fmla="*/ 150281 w 259479"/>
              <a:gd name="connsiteY7" fmla="*/ 395785 h 477671"/>
              <a:gd name="connsiteX8" fmla="*/ 150281 w 259479"/>
              <a:gd name="connsiteY8" fmla="*/ 477671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479" h="477671">
                <a:moveTo>
                  <a:pt x="122985" y="0"/>
                </a:moveTo>
                <a:cubicBezTo>
                  <a:pt x="144594" y="54591"/>
                  <a:pt x="166203" y="109182"/>
                  <a:pt x="150281" y="136477"/>
                </a:cubicBezTo>
                <a:cubicBezTo>
                  <a:pt x="134359" y="163772"/>
                  <a:pt x="16078" y="152400"/>
                  <a:pt x="27451" y="163773"/>
                </a:cubicBezTo>
                <a:cubicBezTo>
                  <a:pt x="38824" y="175146"/>
                  <a:pt x="223068" y="188794"/>
                  <a:pt x="218519" y="204716"/>
                </a:cubicBezTo>
                <a:cubicBezTo>
                  <a:pt x="213970" y="220638"/>
                  <a:pt x="-6669" y="245659"/>
                  <a:pt x="155" y="259307"/>
                </a:cubicBezTo>
                <a:cubicBezTo>
                  <a:pt x="6979" y="272955"/>
                  <a:pt x="257188" y="270681"/>
                  <a:pt x="259463" y="286603"/>
                </a:cubicBezTo>
                <a:cubicBezTo>
                  <a:pt x="261738" y="302525"/>
                  <a:pt x="32000" y="336645"/>
                  <a:pt x="13803" y="354842"/>
                </a:cubicBezTo>
                <a:cubicBezTo>
                  <a:pt x="-4394" y="373039"/>
                  <a:pt x="127535" y="375314"/>
                  <a:pt x="150281" y="395785"/>
                </a:cubicBezTo>
                <a:cubicBezTo>
                  <a:pt x="173027" y="416257"/>
                  <a:pt x="161654" y="446964"/>
                  <a:pt x="150281" y="4776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9" name="Group 228"/>
          <p:cNvGrpSpPr/>
          <p:nvPr/>
        </p:nvGrpSpPr>
        <p:grpSpPr>
          <a:xfrm>
            <a:off x="4572192" y="4113040"/>
            <a:ext cx="900000" cy="216024"/>
            <a:chOff x="4032040" y="5553200"/>
            <a:chExt cx="900000" cy="216024"/>
          </a:xfrm>
        </p:grpSpPr>
        <p:grpSp>
          <p:nvGrpSpPr>
            <p:cNvPr id="210" name="Group 209"/>
            <p:cNvGrpSpPr/>
            <p:nvPr/>
          </p:nvGrpSpPr>
          <p:grpSpPr>
            <a:xfrm>
              <a:off x="4182286" y="5607212"/>
              <a:ext cx="720200" cy="108000"/>
              <a:chOff x="3851920" y="5049200"/>
              <a:chExt cx="720200" cy="108000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4464120" y="5049200"/>
                <a:ext cx="108000" cy="10800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311070" y="5049200"/>
                <a:ext cx="108000" cy="10800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158020" y="5049200"/>
                <a:ext cx="108000" cy="10800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004970" y="5049200"/>
                <a:ext cx="108000" cy="10800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851920" y="5049200"/>
                <a:ext cx="108000" cy="108000"/>
              </a:xfrm>
              <a:prstGeom prst="ellipse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4032040" y="5553200"/>
              <a:ext cx="900000" cy="216024"/>
              <a:chOff x="3629666" y="4941168"/>
              <a:chExt cx="942334" cy="216024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3629666" y="4941168"/>
                <a:ext cx="9423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3629666" y="5157192"/>
                <a:ext cx="9423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235"/>
          <p:cNvGrpSpPr/>
          <p:nvPr/>
        </p:nvGrpSpPr>
        <p:grpSpPr>
          <a:xfrm>
            <a:off x="5616208" y="3069008"/>
            <a:ext cx="1044024" cy="432000"/>
            <a:chOff x="5076056" y="5517280"/>
            <a:chExt cx="1044024" cy="432000"/>
          </a:xfrm>
        </p:grpSpPr>
        <p:sp>
          <p:nvSpPr>
            <p:cNvPr id="231" name="Freeform 230"/>
            <p:cNvSpPr/>
            <p:nvPr/>
          </p:nvSpPr>
          <p:spPr>
            <a:xfrm flipV="1">
              <a:off x="5076056" y="5517280"/>
              <a:ext cx="144000" cy="432000"/>
            </a:xfrm>
            <a:custGeom>
              <a:avLst/>
              <a:gdLst>
                <a:gd name="connsiteX0" fmla="*/ 122985 w 259479"/>
                <a:gd name="connsiteY0" fmla="*/ 0 h 477671"/>
                <a:gd name="connsiteX1" fmla="*/ 150281 w 259479"/>
                <a:gd name="connsiteY1" fmla="*/ 136477 h 477671"/>
                <a:gd name="connsiteX2" fmla="*/ 27451 w 259479"/>
                <a:gd name="connsiteY2" fmla="*/ 163773 h 477671"/>
                <a:gd name="connsiteX3" fmla="*/ 218519 w 259479"/>
                <a:gd name="connsiteY3" fmla="*/ 204716 h 477671"/>
                <a:gd name="connsiteX4" fmla="*/ 155 w 259479"/>
                <a:gd name="connsiteY4" fmla="*/ 259307 h 477671"/>
                <a:gd name="connsiteX5" fmla="*/ 259463 w 259479"/>
                <a:gd name="connsiteY5" fmla="*/ 286603 h 477671"/>
                <a:gd name="connsiteX6" fmla="*/ 13803 w 259479"/>
                <a:gd name="connsiteY6" fmla="*/ 354842 h 477671"/>
                <a:gd name="connsiteX7" fmla="*/ 150281 w 259479"/>
                <a:gd name="connsiteY7" fmla="*/ 395785 h 477671"/>
                <a:gd name="connsiteX8" fmla="*/ 150281 w 259479"/>
                <a:gd name="connsiteY8" fmla="*/ 477671 h 47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479" h="477671">
                  <a:moveTo>
                    <a:pt x="122985" y="0"/>
                  </a:moveTo>
                  <a:cubicBezTo>
                    <a:pt x="144594" y="54591"/>
                    <a:pt x="166203" y="109182"/>
                    <a:pt x="150281" y="136477"/>
                  </a:cubicBezTo>
                  <a:cubicBezTo>
                    <a:pt x="134359" y="163772"/>
                    <a:pt x="16078" y="152400"/>
                    <a:pt x="27451" y="163773"/>
                  </a:cubicBezTo>
                  <a:cubicBezTo>
                    <a:pt x="38824" y="175146"/>
                    <a:pt x="223068" y="188794"/>
                    <a:pt x="218519" y="204716"/>
                  </a:cubicBezTo>
                  <a:cubicBezTo>
                    <a:pt x="213970" y="220638"/>
                    <a:pt x="-6669" y="245659"/>
                    <a:pt x="155" y="259307"/>
                  </a:cubicBezTo>
                  <a:cubicBezTo>
                    <a:pt x="6979" y="272955"/>
                    <a:pt x="257188" y="270681"/>
                    <a:pt x="259463" y="286603"/>
                  </a:cubicBezTo>
                  <a:cubicBezTo>
                    <a:pt x="261738" y="302525"/>
                    <a:pt x="32000" y="336645"/>
                    <a:pt x="13803" y="354842"/>
                  </a:cubicBezTo>
                  <a:cubicBezTo>
                    <a:pt x="-4394" y="373039"/>
                    <a:pt x="127535" y="375314"/>
                    <a:pt x="150281" y="395785"/>
                  </a:cubicBezTo>
                  <a:cubicBezTo>
                    <a:pt x="173027" y="416257"/>
                    <a:pt x="161654" y="446964"/>
                    <a:pt x="150281" y="4776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292080" y="5589264"/>
              <a:ext cx="828000" cy="216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dirty="0" smtClean="0">
                  <a:latin typeface="Century Gothic" pitchFamily="34" charset="0"/>
                  <a:cs typeface="Arial"/>
                </a:rPr>
                <a:t>RPC</a:t>
              </a:r>
              <a:br>
                <a:rPr lang="en-US" altLang="zh-CN" sz="1600" dirty="0" smtClean="0">
                  <a:latin typeface="Century Gothic" pitchFamily="34" charset="0"/>
                  <a:cs typeface="Arial"/>
                </a:rPr>
              </a:br>
              <a:r>
                <a:rPr lang="en-US" altLang="zh-CN" sz="1600" dirty="0" smtClean="0">
                  <a:latin typeface="Century Gothic" pitchFamily="34" charset="0"/>
                  <a:cs typeface="Arial"/>
                </a:rPr>
                <a:t>Thread</a:t>
              </a:r>
              <a:endParaRPr lang="zh-CN" altLang="en-US" sz="1600" dirty="0"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101" name="内容占位符 2"/>
          <p:cNvSpPr txBox="1">
            <a:spLocks/>
          </p:cNvSpPr>
          <p:nvPr/>
        </p:nvSpPr>
        <p:spPr>
          <a:xfrm>
            <a:off x="372038" y="4653136"/>
            <a:ext cx="8771962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OPT: Locality-conscious graph layout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Focus on exploiting locality in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communication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Extend hybrid-cut at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ingress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(w/o runtime overhead)</a:t>
            </a:r>
            <a:endParaRPr lang="en-US" altLang="zh-CN" sz="1400" dirty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12464" y="4272161"/>
            <a:ext cx="2736000" cy="3089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altLang="zh-CN" sz="2200" b="1" dirty="0" smtClean="0">
                <a:effectLst>
                  <a:glow rad="127000">
                    <a:schemeClr val="accent6">
                      <a:lumMod val="20000"/>
                      <a:lumOff val="8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heavy interference</a:t>
            </a:r>
            <a:endParaRPr lang="zh-CN" altLang="en-US" sz="2200" b="1" dirty="0">
              <a:effectLst>
                <a:glow rad="127000">
                  <a:schemeClr val="accent6">
                    <a:lumMod val="20000"/>
                    <a:lumOff val="8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9" grpId="0" animBg="1"/>
      <p:bldP spid="113" grpId="0" animBg="1"/>
      <p:bldP spid="116" grpId="0" animBg="1"/>
      <p:bldP spid="117" grpId="0" animBg="1"/>
      <p:bldP spid="163" grpId="0" animBg="1"/>
      <p:bldP spid="164" grpId="0" animBg="1"/>
      <p:bldP spid="221" grpId="0"/>
      <p:bldP spid="232" grpId="0" animBg="1"/>
      <p:bldP spid="101" grpId="0"/>
      <p:bldP spid="10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87624" y="5409168"/>
            <a:ext cx="3942784" cy="288000"/>
            <a:chOff x="1979312" y="3501008"/>
            <a:chExt cx="3942784" cy="288000"/>
          </a:xfrm>
        </p:grpSpPr>
        <p:sp>
          <p:nvSpPr>
            <p:cNvPr id="24" name="Oval 23"/>
            <p:cNvSpPr/>
            <p:nvPr/>
          </p:nvSpPr>
          <p:spPr>
            <a:xfrm>
              <a:off x="2501424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9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23536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45648" y="350100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11984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34096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589872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067760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979312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116016" y="4257008"/>
            <a:ext cx="4608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Example: Initial State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187624" y="3248928"/>
            <a:ext cx="3942784" cy="288000"/>
            <a:chOff x="1979312" y="2492928"/>
            <a:chExt cx="3942784" cy="288000"/>
          </a:xfrm>
        </p:grpSpPr>
        <p:sp>
          <p:nvSpPr>
            <p:cNvPr id="15" name="Oval 14"/>
            <p:cNvSpPr/>
            <p:nvPr/>
          </p:nvSpPr>
          <p:spPr>
            <a:xfrm>
              <a:off x="2501424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7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23536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45648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11984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4096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89872" y="249292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67760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979312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8056" y="4328984"/>
            <a:ext cx="4464464" cy="288000"/>
            <a:chOff x="1979744" y="3068960"/>
            <a:chExt cx="4464464" cy="288000"/>
          </a:xfrm>
        </p:grpSpPr>
        <p:sp>
          <p:nvSpPr>
            <p:cNvPr id="33" name="Oval 32"/>
            <p:cNvSpPr/>
            <p:nvPr/>
          </p:nvSpPr>
          <p:spPr>
            <a:xfrm>
              <a:off x="2501802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023860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45918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112092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634150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9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590034" y="306896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67976" y="306896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979744" y="3068960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56208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7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7600" y="4347008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M1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7544" y="5427168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M2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544" y="3266928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M0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23321" y="3266928"/>
            <a:ext cx="2340000" cy="2412240"/>
            <a:chOff x="6067337" y="3375024"/>
            <a:chExt cx="2340000" cy="2412240"/>
          </a:xfrm>
        </p:grpSpPr>
        <p:sp>
          <p:nvSpPr>
            <p:cNvPr id="240" name="Rectangle 239"/>
            <p:cNvSpPr/>
            <p:nvPr/>
          </p:nvSpPr>
          <p:spPr>
            <a:xfrm>
              <a:off x="6067337" y="3375024"/>
              <a:ext cx="2340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 L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h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l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67337" y="4455152"/>
              <a:ext cx="2340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l h L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67337" y="5535264"/>
              <a:ext cx="2340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l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H 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l h L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6229488" y="4177301"/>
            <a:ext cx="232012" cy="191069"/>
          </a:xfrm>
          <a:custGeom>
            <a:avLst/>
            <a:gdLst>
              <a:gd name="connsiteX0" fmla="*/ 0 w 232012"/>
              <a:gd name="connsiteY0" fmla="*/ 191069 h 191069"/>
              <a:gd name="connsiteX1" fmla="*/ 95535 w 232012"/>
              <a:gd name="connsiteY1" fmla="*/ 0 h 191069"/>
              <a:gd name="connsiteX2" fmla="*/ 232012 w 232012"/>
              <a:gd name="connsiteY2" fmla="*/ 191069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12" h="191069">
                <a:moveTo>
                  <a:pt x="0" y="191069"/>
                </a:moveTo>
                <a:cubicBezTo>
                  <a:pt x="28433" y="95534"/>
                  <a:pt x="56866" y="0"/>
                  <a:pt x="95535" y="0"/>
                </a:cubicBezTo>
                <a:cubicBezTo>
                  <a:pt x="134204" y="0"/>
                  <a:pt x="197893" y="156950"/>
                  <a:pt x="232012" y="191069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61500" y="4177301"/>
            <a:ext cx="259308" cy="191069"/>
          </a:xfrm>
          <a:custGeom>
            <a:avLst/>
            <a:gdLst>
              <a:gd name="connsiteX0" fmla="*/ 0 w 259308"/>
              <a:gd name="connsiteY0" fmla="*/ 191069 h 191069"/>
              <a:gd name="connsiteX1" fmla="*/ 95535 w 259308"/>
              <a:gd name="connsiteY1" fmla="*/ 0 h 191069"/>
              <a:gd name="connsiteX2" fmla="*/ 259308 w 259308"/>
              <a:gd name="connsiteY2" fmla="*/ 191069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08" h="191069">
                <a:moveTo>
                  <a:pt x="0" y="191069"/>
                </a:moveTo>
                <a:cubicBezTo>
                  <a:pt x="26158" y="95534"/>
                  <a:pt x="52317" y="0"/>
                  <a:pt x="95535" y="0"/>
                </a:cubicBezTo>
                <a:cubicBezTo>
                  <a:pt x="138753" y="0"/>
                  <a:pt x="199030" y="95534"/>
                  <a:pt x="259308" y="191069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748103" y="4163617"/>
            <a:ext cx="696036" cy="218400"/>
          </a:xfrm>
          <a:custGeom>
            <a:avLst/>
            <a:gdLst>
              <a:gd name="connsiteX0" fmla="*/ 0 w 696036"/>
              <a:gd name="connsiteY0" fmla="*/ 204753 h 218400"/>
              <a:gd name="connsiteX1" fmla="*/ 313899 w 696036"/>
              <a:gd name="connsiteY1" fmla="*/ 36 h 218400"/>
              <a:gd name="connsiteX2" fmla="*/ 696036 w 696036"/>
              <a:gd name="connsiteY2" fmla="*/ 218400 h 2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036" h="218400">
                <a:moveTo>
                  <a:pt x="0" y="204753"/>
                </a:moveTo>
                <a:cubicBezTo>
                  <a:pt x="98946" y="101257"/>
                  <a:pt x="197893" y="-2239"/>
                  <a:pt x="313899" y="36"/>
                </a:cubicBezTo>
                <a:cubicBezTo>
                  <a:pt x="429905" y="2311"/>
                  <a:pt x="562970" y="110355"/>
                  <a:pt x="696036" y="218400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457787" y="4177301"/>
            <a:ext cx="272955" cy="204716"/>
          </a:xfrm>
          <a:custGeom>
            <a:avLst/>
            <a:gdLst>
              <a:gd name="connsiteX0" fmla="*/ 0 w 272955"/>
              <a:gd name="connsiteY0" fmla="*/ 204716 h 204716"/>
              <a:gd name="connsiteX1" fmla="*/ 136478 w 272955"/>
              <a:gd name="connsiteY1" fmla="*/ 0 h 204716"/>
              <a:gd name="connsiteX2" fmla="*/ 272955 w 272955"/>
              <a:gd name="connsiteY2" fmla="*/ 204716 h 2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955" h="204716">
                <a:moveTo>
                  <a:pt x="0" y="204716"/>
                </a:moveTo>
                <a:cubicBezTo>
                  <a:pt x="45493" y="102358"/>
                  <a:pt x="90986" y="0"/>
                  <a:pt x="136478" y="0"/>
                </a:cubicBezTo>
                <a:cubicBezTo>
                  <a:pt x="181970" y="0"/>
                  <a:pt x="227462" y="102358"/>
                  <a:pt x="272955" y="204716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58038" y="4163614"/>
            <a:ext cx="218364" cy="204756"/>
          </a:xfrm>
          <a:custGeom>
            <a:avLst/>
            <a:gdLst>
              <a:gd name="connsiteX0" fmla="*/ 0 w 218364"/>
              <a:gd name="connsiteY0" fmla="*/ 191108 h 204756"/>
              <a:gd name="connsiteX1" fmla="*/ 95534 w 218364"/>
              <a:gd name="connsiteY1" fmla="*/ 39 h 204756"/>
              <a:gd name="connsiteX2" fmla="*/ 218364 w 218364"/>
              <a:gd name="connsiteY2" fmla="*/ 204756 h 20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64" h="204756">
                <a:moveTo>
                  <a:pt x="0" y="191108"/>
                </a:moveTo>
                <a:cubicBezTo>
                  <a:pt x="29570" y="94436"/>
                  <a:pt x="59140" y="-2236"/>
                  <a:pt x="95534" y="39"/>
                </a:cubicBezTo>
                <a:cubicBezTo>
                  <a:pt x="131928" y="2314"/>
                  <a:pt x="175146" y="103535"/>
                  <a:pt x="218364" y="204756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08472" y="2276872"/>
            <a:ext cx="3312000" cy="756000"/>
            <a:chOff x="5652488" y="2384968"/>
            <a:chExt cx="3312000" cy="756000"/>
          </a:xfrm>
        </p:grpSpPr>
        <p:sp>
          <p:nvSpPr>
            <p:cNvPr id="102" name="Rectangle 101"/>
            <p:cNvSpPr/>
            <p:nvPr/>
          </p:nvSpPr>
          <p:spPr>
            <a:xfrm>
              <a:off x="5652488" y="2384968"/>
              <a:ext cx="3312000" cy="75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5760128" y="2457008"/>
              <a:ext cx="3096376" cy="648008"/>
              <a:chOff x="5724128" y="2420952"/>
              <a:chExt cx="3096376" cy="648008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5724128" y="278096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380472" y="2780960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724128" y="242095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7380312" y="2420952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084224" y="2456952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740504" y="2456952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084192" y="2816960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ow-master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740480" y="2816960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>
                    <a:latin typeface="Century Gothic" pitchFamily="34" charset="0"/>
                    <a:cs typeface="Arial"/>
                  </a:rPr>
                  <a:t>ow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>
          <a:xfrm>
            <a:off x="539553" y="1340768"/>
            <a:ext cx="8208911" cy="125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14000"/>
              </a:lnSpc>
              <a:buClr>
                <a:srgbClr val="FF0066"/>
              </a:buClr>
            </a:pPr>
            <a:r>
              <a:rPr lang="en-US" altLang="zh-CN" sz="2200" dirty="0" smtClean="0">
                <a:latin typeface="Century Gothic" pitchFamily="34" charset="0"/>
              </a:rPr>
              <a:t>Both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master</a:t>
            </a:r>
            <a:r>
              <a:rPr lang="en-US" altLang="zh-CN" sz="2200" dirty="0" smtClean="0">
                <a:latin typeface="Century Gothic" pitchFamily="34" charset="0"/>
              </a:rPr>
              <a:t> </a:t>
            </a:r>
            <a:r>
              <a:rPr lang="en-US" altLang="zh-CN" sz="2200" dirty="0">
                <a:latin typeface="Century Gothic" pitchFamily="34" charset="0"/>
              </a:rPr>
              <a:t>and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mirror</a:t>
            </a:r>
            <a:r>
              <a:rPr lang="en-US" altLang="zh-CN" sz="2200" dirty="0" smtClean="0">
                <a:latin typeface="Century Gothic" pitchFamily="34" charset="0"/>
              </a:rPr>
              <a:t> </a:t>
            </a:r>
            <a:r>
              <a:rPr lang="en-US" altLang="zh-CN" sz="2200" dirty="0">
                <a:latin typeface="Century Gothic" pitchFamily="34" charset="0"/>
              </a:rPr>
              <a:t>of </a:t>
            </a:r>
            <a:r>
              <a:rPr lang="en-US" altLang="zh-CN" sz="2200" dirty="0" smtClean="0">
                <a:latin typeface="Century Gothic" pitchFamily="34" charset="0"/>
              </a:rPr>
              <a:t>all vertices (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high-</a:t>
            </a:r>
            <a:r>
              <a:rPr lang="en-US" altLang="zh-CN" sz="2200" dirty="0" smtClean="0">
                <a:latin typeface="Century Gothic" pitchFamily="34" charset="0"/>
              </a:rPr>
              <a:t> &amp;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low-</a:t>
            </a:r>
            <a:r>
              <a:rPr lang="en-US" altLang="zh-CN" sz="2200" dirty="0" smtClean="0">
                <a:latin typeface="Century Gothic" pitchFamily="34" charset="0"/>
              </a:rPr>
              <a:t>degree) are </a:t>
            </a:r>
            <a:r>
              <a:rPr lang="en-US" altLang="zh-CN" sz="2200" dirty="0">
                <a:latin typeface="Century Gothic" pitchFamily="34" charset="0"/>
              </a:rPr>
              <a:t>mixed and stored in </a:t>
            </a:r>
            <a:r>
              <a:rPr lang="en-US" altLang="zh-CN" sz="2200" dirty="0" smtClean="0">
                <a:latin typeface="Century Gothic" pitchFamily="34" charset="0"/>
              </a:rPr>
              <a:t>a random order on each machine </a:t>
            </a:r>
            <a:br>
              <a:rPr lang="en-US" altLang="zh-CN" sz="2200" dirty="0" smtClean="0">
                <a:latin typeface="Century Gothic" pitchFamily="34" charset="0"/>
              </a:rPr>
            </a:br>
            <a:endParaRPr lang="en-US" altLang="zh-CN" sz="2200" dirty="0">
              <a:latin typeface="Century Gothic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516400" y="3732017"/>
            <a:ext cx="1656000" cy="3089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rPr>
              <a:t>p</a:t>
            </a:r>
            <a:r>
              <a:rPr lang="en-US" altLang="zh-CN" sz="2000" dirty="0" smtClean="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rPr>
              <a:t>oor locality</a:t>
            </a:r>
            <a:endParaRPr lang="zh-CN" altLang="en-US" sz="2000" dirty="0">
              <a:effectLst>
                <a:glow rad="381000">
                  <a:srgbClr val="FFCCCC">
                    <a:alpha val="2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16192" y="4907372"/>
            <a:ext cx="684000" cy="216024"/>
            <a:chOff x="5472176" y="5015468"/>
            <a:chExt cx="684000" cy="216024"/>
          </a:xfrm>
        </p:grpSpPr>
        <p:grpSp>
          <p:nvGrpSpPr>
            <p:cNvPr id="118" name="Group 117"/>
            <p:cNvGrpSpPr/>
            <p:nvPr/>
          </p:nvGrpSpPr>
          <p:grpSpPr>
            <a:xfrm>
              <a:off x="5559472" y="5069480"/>
              <a:ext cx="567150" cy="108000"/>
              <a:chOff x="4004970" y="5049200"/>
              <a:chExt cx="567150" cy="108000"/>
            </a:xfrm>
            <a:solidFill>
              <a:srgbClr val="0000FF"/>
            </a:solidFill>
          </p:grpSpPr>
          <p:sp>
            <p:nvSpPr>
              <p:cNvPr id="119" name="Oval 118"/>
              <p:cNvSpPr/>
              <p:nvPr/>
            </p:nvSpPr>
            <p:spPr>
              <a:xfrm>
                <a:off x="4464120" y="5049200"/>
                <a:ext cx="108000" cy="10800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311070" y="5049200"/>
                <a:ext cx="108000" cy="10800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158020" y="5049200"/>
                <a:ext cx="108000" cy="10800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004970" y="5049200"/>
                <a:ext cx="108000" cy="10800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472176" y="5015468"/>
              <a:ext cx="684000" cy="216024"/>
              <a:chOff x="3629666" y="4941168"/>
              <a:chExt cx="942334" cy="216024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>
                <a:off x="3629666" y="4941168"/>
                <a:ext cx="9423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3629666" y="5157192"/>
                <a:ext cx="9423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8" name="Rectangle 127"/>
          <p:cNvSpPr/>
          <p:nvPr/>
        </p:nvSpPr>
        <p:spPr>
          <a:xfrm>
            <a:off x="7092280" y="4797152"/>
            <a:ext cx="1620000" cy="3089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rPr>
              <a:t>interference</a:t>
            </a:r>
            <a:endParaRPr lang="zh-CN" altLang="en-US" sz="2000" dirty="0">
              <a:effectLst>
                <a:glow rad="381000">
                  <a:srgbClr val="FFCCCC">
                    <a:alpha val="2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39552" y="2636912"/>
            <a:ext cx="3844460" cy="50400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dirty="0" smtClean="0">
                <a:latin typeface="Century Gothic" pitchFamily="34" charset="0"/>
                <a:cs typeface="Arial"/>
              </a:rPr>
              <a:t>e.g. Hash(X) = (X-1)%3</a:t>
            </a:r>
            <a:endParaRPr lang="zh-CN" altLang="en-US" sz="2400" dirty="0">
              <a:latin typeface="Century Gothic" pitchFamily="34" charset="0"/>
              <a:cs typeface="Arial"/>
            </a:endParaRPr>
          </a:p>
        </p:txBody>
      </p:sp>
      <p:sp>
        <p:nvSpPr>
          <p:cNvPr id="244" name="Freeform 243"/>
          <p:cNvSpPr/>
          <p:nvPr/>
        </p:nvSpPr>
        <p:spPr>
          <a:xfrm>
            <a:off x="6345494" y="4548249"/>
            <a:ext cx="873726" cy="451896"/>
          </a:xfrm>
          <a:custGeom>
            <a:avLst/>
            <a:gdLst>
              <a:gd name="connsiteX0" fmla="*/ 0 w 1174680"/>
              <a:gd name="connsiteY0" fmla="*/ 451263 h 451896"/>
              <a:gd name="connsiteX1" fmla="*/ 1021278 w 1174680"/>
              <a:gd name="connsiteY1" fmla="*/ 380011 h 451896"/>
              <a:gd name="connsiteX2" fmla="*/ 1151907 w 1174680"/>
              <a:gd name="connsiteY2" fmla="*/ 0 h 45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680" h="451896">
                <a:moveTo>
                  <a:pt x="0" y="451263"/>
                </a:moveTo>
                <a:cubicBezTo>
                  <a:pt x="414647" y="453242"/>
                  <a:pt x="829294" y="455221"/>
                  <a:pt x="1021278" y="380011"/>
                </a:cubicBezTo>
                <a:cubicBezTo>
                  <a:pt x="1213262" y="304801"/>
                  <a:pt x="1182584" y="152400"/>
                  <a:pt x="1151907" y="0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5" name="Freeform 244"/>
          <p:cNvSpPr/>
          <p:nvPr/>
        </p:nvSpPr>
        <p:spPr>
          <a:xfrm>
            <a:off x="6008914" y="4548248"/>
            <a:ext cx="1151907" cy="216000"/>
          </a:xfrm>
          <a:custGeom>
            <a:avLst/>
            <a:gdLst>
              <a:gd name="connsiteX0" fmla="*/ 1151907 w 1151907"/>
              <a:gd name="connsiteY0" fmla="*/ 0 h 237634"/>
              <a:gd name="connsiteX1" fmla="*/ 629392 w 1151907"/>
              <a:gd name="connsiteY1" fmla="*/ 237507 h 237634"/>
              <a:gd name="connsiteX2" fmla="*/ 0 w 1151907"/>
              <a:gd name="connsiteY2" fmla="*/ 35626 h 23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907" h="237634">
                <a:moveTo>
                  <a:pt x="1151907" y="0"/>
                </a:moveTo>
                <a:cubicBezTo>
                  <a:pt x="986641" y="115784"/>
                  <a:pt x="821376" y="231569"/>
                  <a:pt x="629392" y="237507"/>
                </a:cubicBezTo>
                <a:cubicBezTo>
                  <a:pt x="437408" y="243445"/>
                  <a:pt x="81148" y="39584"/>
                  <a:pt x="0" y="35626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Freeform 252"/>
          <p:cNvSpPr/>
          <p:nvPr/>
        </p:nvSpPr>
        <p:spPr>
          <a:xfrm>
            <a:off x="5973288" y="4548248"/>
            <a:ext cx="938151" cy="216000"/>
          </a:xfrm>
          <a:custGeom>
            <a:avLst/>
            <a:gdLst>
              <a:gd name="connsiteX0" fmla="*/ 0 w 938151"/>
              <a:gd name="connsiteY0" fmla="*/ 0 h 201881"/>
              <a:gd name="connsiteX1" fmla="*/ 201881 w 938151"/>
              <a:gd name="connsiteY1" fmla="*/ 201881 h 201881"/>
              <a:gd name="connsiteX2" fmla="*/ 938151 w 938151"/>
              <a:gd name="connsiteY2" fmla="*/ 0 h 2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151" h="201881">
                <a:moveTo>
                  <a:pt x="0" y="0"/>
                </a:moveTo>
                <a:cubicBezTo>
                  <a:pt x="22761" y="100940"/>
                  <a:pt x="45523" y="201881"/>
                  <a:pt x="201881" y="201881"/>
                </a:cubicBezTo>
                <a:cubicBezTo>
                  <a:pt x="358239" y="201881"/>
                  <a:pt x="648195" y="100940"/>
                  <a:pt x="938151" y="0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5191" y="2492896"/>
            <a:ext cx="8219256" cy="1284616"/>
            <a:chOff x="385191" y="2492896"/>
            <a:chExt cx="8219256" cy="1284616"/>
          </a:xfrm>
        </p:grpSpPr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612481" y="2924944"/>
              <a:ext cx="7991966" cy="8525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-320675">
                <a:buClr>
                  <a:srgbClr val="FF0066"/>
                </a:buClr>
                <a:buNone/>
              </a:pP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A centrality analysis algorithm to </a:t>
              </a:r>
              <a:r>
                <a:rPr lang="en-US" altLang="zh-CN" sz="2200" dirty="0" smtClean="0">
                  <a:solidFill>
                    <a:srgbClr val="FF0066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iteratively</a:t>
              </a: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 rank </a:t>
              </a:r>
              <a:b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</a:b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each vertex as a weighted sum of neighbors’ ranks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5191" y="2492896"/>
              <a:ext cx="3826769" cy="523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200" dirty="0" smtClean="0">
                  <a:latin typeface="Century Gothic" pitchFamily="34" charset="0"/>
                  <a:cs typeface="Arial"/>
                </a:rPr>
                <a:t>Example: </a:t>
              </a:r>
              <a:r>
                <a:rPr lang="en-US" altLang="zh-CN" sz="2600" i="1" dirty="0" smtClean="0">
                  <a:latin typeface="Century Gothic" pitchFamily="34" charset="0"/>
                  <a:cs typeface="Arial"/>
                </a:rPr>
                <a:t>PageRank </a:t>
              </a:r>
              <a:endParaRPr lang="zh-CN" altLang="en-US" sz="2600" i="1" dirty="0"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-parallel Processing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1340768"/>
            <a:ext cx="8595977" cy="1265366"/>
            <a:chOff x="251520" y="1340768"/>
            <a:chExt cx="8595977" cy="1265366"/>
          </a:xfrm>
        </p:grpSpPr>
        <p:sp>
          <p:nvSpPr>
            <p:cNvPr id="13" name="Rectangle 12"/>
            <p:cNvSpPr/>
            <p:nvPr/>
          </p:nvSpPr>
          <p:spPr>
            <a:xfrm>
              <a:off x="612481" y="1700808"/>
              <a:ext cx="8208000" cy="468000"/>
            </a:xfrm>
            <a:prstGeom prst="rect">
              <a:avLst/>
            </a:prstGeom>
            <a:solidFill>
              <a:srgbClr val="FFFFE5">
                <a:alpha val="50196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9401" y="1340768"/>
              <a:ext cx="7704000" cy="468000"/>
            </a:xfrm>
            <a:prstGeom prst="rect">
              <a:avLst/>
            </a:prstGeom>
            <a:solidFill>
              <a:srgbClr val="FFFFE5">
                <a:alpha val="69804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51520" y="1340768"/>
              <a:ext cx="859597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3538" lvl="1" indent="-322263">
                <a:buClr>
                  <a:srgbClr val="FF0066"/>
                </a:buClr>
                <a:buNone/>
              </a:pPr>
              <a:r>
                <a:rPr lang="en-US" altLang="zh-CN" sz="2200" dirty="0">
                  <a:solidFill>
                    <a:prstClr val="black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Coding graph algorithms as </a:t>
              </a:r>
              <a:r>
                <a:rPr lang="en-US" altLang="zh-CN" sz="2200" dirty="0">
                  <a:solidFill>
                    <a:srgbClr val="FF0066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vertex-centric</a:t>
              </a:r>
              <a:r>
                <a:rPr lang="en-US" altLang="zh-CN" sz="2200" dirty="0">
                  <a:solidFill>
                    <a:prstClr val="black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programs to process </a:t>
              </a:r>
              <a:r>
                <a:rPr lang="en-US" altLang="zh-CN" sz="2200" dirty="0">
                  <a:solidFill>
                    <a:srgbClr val="FF0066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vertices</a:t>
              </a:r>
              <a:r>
                <a:rPr lang="en-US" altLang="zh-CN" sz="2200" dirty="0">
                  <a:solidFill>
                    <a:prstClr val="black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in parallel and communicate along </a:t>
              </a:r>
              <a:r>
                <a:rPr lang="en-US" altLang="zh-CN" sz="2200" dirty="0">
                  <a:solidFill>
                    <a:srgbClr val="FF0066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edges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79912" y="2144469"/>
              <a:ext cx="49235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-- "</a:t>
              </a:r>
              <a:r>
                <a:rPr lang="en-US" altLang="zh-CN" sz="24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Think </a:t>
              </a:r>
              <a:r>
                <a:rPr lang="en-US" altLang="zh-CN" sz="2400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as a </a:t>
              </a:r>
              <a:r>
                <a:rPr lang="en-US" altLang="zh-CN" sz="2400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Vertex</a:t>
              </a:r>
              <a:r>
                <a:rPr lang="en-US" altLang="zh-CN" sz="2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" </a:t>
              </a:r>
              <a:r>
                <a:rPr lang="en-US" altLang="zh-CN" sz="2200" dirty="0">
                  <a:solidFill>
                    <a:prstClr val="black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philosophy </a:t>
              </a:r>
              <a:endParaRPr lang="zh-CN" altLang="en-US" sz="2200" dirty="0">
                <a:latin typeface="Century Gothic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40456" y="3933056"/>
            <a:ext cx="3636000" cy="2591713"/>
            <a:chOff x="5112464" y="3897343"/>
            <a:chExt cx="3636000" cy="2591713"/>
          </a:xfrm>
        </p:grpSpPr>
        <p:sp>
          <p:nvSpPr>
            <p:cNvPr id="53" name="TextBox 52"/>
            <p:cNvSpPr txBox="1"/>
            <p:nvPr/>
          </p:nvSpPr>
          <p:spPr>
            <a:xfrm>
              <a:off x="5148063" y="3897343"/>
              <a:ext cx="36004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C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OMPUTE(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foreach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.in_nbrs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+=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/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.nedges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 =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0.15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+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0.85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*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if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!converged(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foreach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.out_nbrs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     activate(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112464" y="3933056"/>
              <a:ext cx="3636000" cy="2556000"/>
            </a:xfrm>
            <a:prstGeom prst="roundRect">
              <a:avLst>
                <a:gd name="adj" fmla="val 4155"/>
              </a:avLst>
            </a:prstGeom>
            <a:noFill/>
            <a:ln w="3175">
              <a:solidFill>
                <a:schemeClr val="tx1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1560" y="3705504"/>
            <a:ext cx="3071458" cy="875624"/>
            <a:chOff x="5967149" y="2697392"/>
            <a:chExt cx="3071458" cy="875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7479317" y="2697392"/>
                  <a:ext cx="983226" cy="875624"/>
                </a:xfrm>
                <a:prstGeom prst="rect">
                  <a:avLst/>
                </a:prstGeom>
                <a:ln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marL="441325" lvl="0" indent="-384175" algn="r" fontAlgn="auto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FF0066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b="0" i="1" spc="-150" smtClean="0">
                                <a:solidFill>
                                  <a:prstClr val="black"/>
                                </a:solidFill>
                                <a:effectLst/>
                                <a:latin typeface="Cambria Math"/>
                                <a:ea typeface="Cambria Math" pitchFamily="18" charset="0"/>
                                <a:cs typeface="Verdana" pitchFamily="34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altLang="zh-CN" sz="2000" b="0" i="1" smtClean="0">
                                    <a:solidFill>
                                      <a:prstClr val="black"/>
                                    </a:solidFill>
                                    <a:effectLst/>
                                    <a:latin typeface="Cambria Math"/>
                                    <a:ea typeface="Cambria Math" pitchFamily="18" charset="0"/>
                                    <a:cs typeface="Verdana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000" b="0" i="1" smtClean="0">
                                    <a:solidFill>
                                      <a:prstClr val="black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  <a:cs typeface="Verdana" pitchFamily="34" charset="0"/>
                                  </a:rPr>
                                  <m:t>𝑗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prstClr val="black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  <a:cs typeface="Verdana" pitchFamily="34" charset="0"/>
                                  </a:rPr>
                                  <m:t>,   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prstClr val="black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  <a:cs typeface="Verdana" pitchFamily="34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 </m:t>
                            </m:r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∈ </m:t>
                            </m:r>
                            <m:r>
                              <a:rPr lang="en-US" altLang="zh-CN" sz="2000" b="0" i="1" smtClean="0">
                                <a:solidFill>
                                  <a:prstClr val="black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𝐸</m:t>
                            </m:r>
                          </m:sub>
                          <m:sup/>
                          <m:e/>
                        </m:nary>
                      </m:oMath>
                    </m:oMathPara>
                  </a14:m>
                  <a:endParaRPr lang="en-US" altLang="zh-CN" sz="2000" i="1" spc="-150" dirty="0">
                    <a:solidFill>
                      <a:prstClr val="black"/>
                    </a:solidFill>
                    <a:effectLst/>
                    <a:latin typeface="Cambria Math" pitchFamily="18" charset="0"/>
                    <a:ea typeface="Cambria Math" pitchFamily="18" charset="0"/>
                    <a:cs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9317" y="2697392"/>
                  <a:ext cx="983226" cy="87562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8209603" y="2863654"/>
                  <a:ext cx="829004" cy="399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prstDash val="dash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marL="441325" lvl="0" indent="-384175" algn="r" fontAlgn="auto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FF0066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pc="-15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itchFamily="18" charset="0"/>
                                <a:cs typeface="Verdana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pc="-150">
                                <a:solidFill>
                                  <a:prstClr val="black"/>
                                </a:solidFill>
                                <a:latin typeface="Cambria Math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CN" sz="2400" i="1" spc="-150">
                                <a:solidFill>
                                  <a:prstClr val="black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 spc="-150" smtClean="0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 pitchFamily="18" charset="0"/>
                                <a:cs typeface="Verdana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spc="-150">
                                <a:solidFill>
                                  <a:srgbClr val="FF0066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 </m:t>
                            </m:r>
                            <m:r>
                              <a:rPr lang="en-US" altLang="zh-CN" sz="2400" i="1" spc="-150">
                                <a:solidFill>
                                  <a:srgbClr val="FF0066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i="1" spc="-150">
                                <a:solidFill>
                                  <a:srgbClr val="FF0066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sz="2400" i="1" spc="-150" dirty="0">
                    <a:solidFill>
                      <a:prstClr val="black"/>
                    </a:solidFill>
                    <a:effectLst/>
                    <a:latin typeface="Cambria Math" pitchFamily="18" charset="0"/>
                    <a:ea typeface="Cambria Math" pitchFamily="18" charset="0"/>
                    <a:cs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603" y="2863654"/>
                  <a:ext cx="829004" cy="3990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06" b="-24242"/>
                  </a:stretch>
                </a:blipFill>
                <a:ln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516216" y="2863141"/>
                  <a:ext cx="1461444" cy="400110"/>
                </a:xfrm>
                <a:prstGeom prst="rect">
                  <a:avLst/>
                </a:prstGeom>
                <a:ln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marL="441325" lvl="0" indent="-384175" algn="r" fontAlgn="auto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FF0066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000" b="0" i="1" spc="-150" smtClean="0">
                            <a:solidFill>
                              <a:prstClr val="black"/>
                            </a:solidFill>
                            <a:effectLst/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0.15</m:t>
                        </m:r>
                        <m:r>
                          <a:rPr lang="en-US" altLang="zh-CN" sz="2000" b="0" i="1" spc="-150" smtClean="0">
                            <a:solidFill>
                              <a:prstClr val="black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  <a:cs typeface="Verdana" pitchFamily="34" charset="0"/>
                          </a:rPr>
                          <m:t>+</m:t>
                        </m:r>
                        <m:r>
                          <a:rPr lang="en-US" altLang="zh-CN" sz="2000" b="0" i="1" spc="-150" smtClean="0">
                            <a:solidFill>
                              <a:prstClr val="black"/>
                            </a:solidFill>
                            <a:effectLst/>
                            <a:latin typeface="Cambria Math"/>
                            <a:ea typeface="Cambria Math" pitchFamily="18" charset="0"/>
                            <a:cs typeface="Verdana" pitchFamily="34" charset="0"/>
                          </a:rPr>
                          <m:t>0.85</m:t>
                        </m:r>
                      </m:oMath>
                    </m:oMathPara>
                  </a14:m>
                  <a:endParaRPr lang="en-US" altLang="zh-CN" sz="2000" i="1" spc="-150" dirty="0">
                    <a:solidFill>
                      <a:prstClr val="black"/>
                    </a:solidFill>
                    <a:effectLst/>
                    <a:latin typeface="Cambria Math" pitchFamily="18" charset="0"/>
                    <a:ea typeface="Cambria Math" pitchFamily="18" charset="0"/>
                    <a:cs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16" y="2863141"/>
                  <a:ext cx="146144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67149" y="2878530"/>
                  <a:ext cx="765091" cy="369332"/>
                </a:xfrm>
                <a:prstGeom prst="rect">
                  <a:avLst/>
                </a:prstGeom>
                <a:noFill/>
                <a:ln>
                  <a:noFill/>
                  <a:prstDash val="dash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marL="441325" lvl="0" indent="-384175" algn="r" fontAlgn="auto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FF0066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pc="-150" smtClean="0">
                                <a:solidFill>
                                  <a:srgbClr val="FF0066"/>
                                </a:solidFill>
                                <a:latin typeface="Cambria Math"/>
                                <a:ea typeface="Cambria Math" pitchFamily="18" charset="0"/>
                                <a:cs typeface="Verdana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spc="-150" smtClean="0">
                                <a:solidFill>
                                  <a:srgbClr val="FF0066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 </m:t>
                            </m:r>
                            <m:r>
                              <a:rPr lang="en-US" altLang="zh-CN" sz="2400" i="1" spc="-150">
                                <a:solidFill>
                                  <a:srgbClr val="FF0066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pc="-150" smtClean="0">
                                <a:solidFill>
                                  <a:srgbClr val="FF0066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Verdana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pc="-150" smtClean="0">
                            <a:solidFill>
                              <a:srgbClr val="FF0066"/>
                            </a:solidFill>
                            <a:latin typeface="Cambria Math" pitchFamily="18" charset="0"/>
                            <a:ea typeface="Cambria Math" pitchFamily="18" charset="0"/>
                            <a:cs typeface="Verdana" pitchFamily="34" charset="0"/>
                          </a:rPr>
                          <m:t> </m:t>
                        </m:r>
                        <m:r>
                          <a:rPr lang="en-US" altLang="zh-CN" sz="2400" b="0" i="1" spc="-15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  <a:cs typeface="Verdana" pitchFamily="34" charset="0"/>
                          </a:rPr>
                          <m:t>=</m:t>
                        </m:r>
                      </m:oMath>
                    </m:oMathPara>
                  </a14:m>
                  <a:endParaRPr lang="en-US" altLang="zh-CN" sz="2400" i="1" spc="-150" dirty="0">
                    <a:solidFill>
                      <a:prstClr val="black"/>
                    </a:solidFill>
                    <a:effectLst/>
                    <a:latin typeface="Cambria Math" pitchFamily="18" charset="0"/>
                    <a:ea typeface="Cambria Math" pitchFamily="18" charset="0"/>
                    <a:cs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149" y="2878530"/>
                  <a:ext cx="765091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l="-800" b="-18333"/>
                  </a:stretch>
                </a:blipFill>
                <a:ln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67584" y="4638870"/>
            <a:ext cx="2016184" cy="1800200"/>
            <a:chOff x="467584" y="4638870"/>
            <a:chExt cx="2016184" cy="1800200"/>
          </a:xfrm>
        </p:grpSpPr>
        <p:sp>
          <p:nvSpPr>
            <p:cNvPr id="44" name="Oval 43"/>
            <p:cNvSpPr/>
            <p:nvPr/>
          </p:nvSpPr>
          <p:spPr>
            <a:xfrm>
              <a:off x="1290541" y="5445184"/>
              <a:ext cx="360000" cy="360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48" name="Straight Connector 47"/>
            <p:cNvCxnSpPr>
              <a:stCxn id="44" idx="6"/>
              <a:endCxn id="52" idx="2"/>
            </p:cNvCxnSpPr>
            <p:nvPr/>
          </p:nvCxnSpPr>
          <p:spPr>
            <a:xfrm>
              <a:off x="1650541" y="5625184"/>
              <a:ext cx="473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Straight Connector 48"/>
            <p:cNvCxnSpPr>
              <a:stCxn id="65" idx="7"/>
              <a:endCxn id="44" idx="3"/>
            </p:cNvCxnSpPr>
            <p:nvPr/>
          </p:nvCxnSpPr>
          <p:spPr>
            <a:xfrm flipV="1">
              <a:off x="1062895" y="5752463"/>
              <a:ext cx="280367" cy="379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>
              <a:stCxn id="44" idx="0"/>
              <a:endCxn id="61" idx="4"/>
            </p:cNvCxnSpPr>
            <p:nvPr/>
          </p:nvCxnSpPr>
          <p:spPr>
            <a:xfrm flipV="1">
              <a:off x="1470541" y="4998870"/>
              <a:ext cx="0" cy="4463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Straight Connector 50"/>
            <p:cNvCxnSpPr>
              <a:stCxn id="64" idx="6"/>
              <a:endCxn id="44" idx="2"/>
            </p:cNvCxnSpPr>
            <p:nvPr/>
          </p:nvCxnSpPr>
          <p:spPr>
            <a:xfrm>
              <a:off x="827584" y="5625184"/>
              <a:ext cx="4629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123768" y="5445184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290541" y="4638870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67584" y="5445184"/>
              <a:ext cx="360000" cy="360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55616" y="6079070"/>
              <a:ext cx="360000" cy="360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1362541" y="5517184"/>
            <a:ext cx="216000" cy="216000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1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58854 0.05255 " pathEditMode="relative" rAng="0" ptsTypes="AA">
                                      <p:cBhvr>
                                        <p:cTn id="37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Freeform 238"/>
          <p:cNvSpPr/>
          <p:nvPr/>
        </p:nvSpPr>
        <p:spPr>
          <a:xfrm>
            <a:off x="7890152" y="5003512"/>
            <a:ext cx="450376" cy="204880"/>
          </a:xfrm>
          <a:custGeom>
            <a:avLst/>
            <a:gdLst>
              <a:gd name="connsiteX0" fmla="*/ 0 w 450376"/>
              <a:gd name="connsiteY0" fmla="*/ 27296 h 204880"/>
              <a:gd name="connsiteX1" fmla="*/ 313899 w 450376"/>
              <a:gd name="connsiteY1" fmla="*/ 204717 h 204880"/>
              <a:gd name="connsiteX2" fmla="*/ 450376 w 450376"/>
              <a:gd name="connsiteY2" fmla="*/ 0 h 20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376" h="204880">
                <a:moveTo>
                  <a:pt x="0" y="27296"/>
                </a:moveTo>
                <a:cubicBezTo>
                  <a:pt x="119418" y="118281"/>
                  <a:pt x="238836" y="209266"/>
                  <a:pt x="313899" y="204717"/>
                </a:cubicBezTo>
                <a:cubicBezTo>
                  <a:pt x="388962" y="200168"/>
                  <a:pt x="419669" y="100084"/>
                  <a:pt x="450376" y="0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187624" y="5409168"/>
            <a:ext cx="3942784" cy="288000"/>
            <a:chOff x="1979312" y="3501008"/>
            <a:chExt cx="3942784" cy="288000"/>
          </a:xfrm>
        </p:grpSpPr>
        <p:sp>
          <p:nvSpPr>
            <p:cNvPr id="24" name="Oval 23"/>
            <p:cNvSpPr/>
            <p:nvPr/>
          </p:nvSpPr>
          <p:spPr>
            <a:xfrm>
              <a:off x="2501424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9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23536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45648" y="350100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11984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634096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589872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067760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979312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116016" y="4257008"/>
            <a:ext cx="4608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Example: Zoning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187624" y="3248928"/>
            <a:ext cx="3942784" cy="288000"/>
            <a:chOff x="1979312" y="2492928"/>
            <a:chExt cx="3942784" cy="288000"/>
          </a:xfrm>
        </p:grpSpPr>
        <p:sp>
          <p:nvSpPr>
            <p:cNvPr id="15" name="Oval 14"/>
            <p:cNvSpPr/>
            <p:nvPr/>
          </p:nvSpPr>
          <p:spPr>
            <a:xfrm>
              <a:off x="2501424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7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23536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45648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11984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4096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589872" y="249292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67760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979312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8056" y="4328984"/>
            <a:ext cx="4464464" cy="288000"/>
            <a:chOff x="1979744" y="3068960"/>
            <a:chExt cx="4464464" cy="288000"/>
          </a:xfrm>
        </p:grpSpPr>
        <p:sp>
          <p:nvSpPr>
            <p:cNvPr id="33" name="Oval 32"/>
            <p:cNvSpPr/>
            <p:nvPr/>
          </p:nvSpPr>
          <p:spPr>
            <a:xfrm>
              <a:off x="2501802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023860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45918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112092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634150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9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590034" y="306896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067976" y="3068960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979744" y="3068960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56208" y="3068960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7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7600" y="4347008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M1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7544" y="5427168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M2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67544" y="3266928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M0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467600" y="4761112"/>
            <a:ext cx="5256704" cy="432000"/>
            <a:chOff x="467600" y="4869208"/>
            <a:chExt cx="5256704" cy="432000"/>
          </a:xfrm>
        </p:grpSpPr>
        <p:grpSp>
          <p:nvGrpSpPr>
            <p:cNvPr id="272" name="Group 271"/>
            <p:cNvGrpSpPr/>
            <p:nvPr/>
          </p:nvGrpSpPr>
          <p:grpSpPr>
            <a:xfrm>
              <a:off x="1116000" y="4869208"/>
              <a:ext cx="4608304" cy="432000"/>
              <a:chOff x="1116000" y="4869208"/>
              <a:chExt cx="4608304" cy="432000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3708304" y="4869208"/>
                <a:ext cx="2016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2700192" y="4869208"/>
                <a:ext cx="936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1620072" y="4869208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Rounded Rectangle 187"/>
              <p:cNvSpPr/>
              <p:nvPr/>
            </p:nvSpPr>
            <p:spPr>
              <a:xfrm>
                <a:off x="1116000" y="4869208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710082" y="494124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232140" y="494124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754198" y="494124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4320372" y="494124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4842430" y="494124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798314" y="494124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276256" y="494124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1188024" y="494124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5364488" y="494124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46" name="Rectangle 245"/>
            <p:cNvSpPr/>
            <p:nvPr/>
          </p:nvSpPr>
          <p:spPr>
            <a:xfrm>
              <a:off x="467600" y="4977208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67544" y="5913224"/>
            <a:ext cx="4663264" cy="288000"/>
            <a:chOff x="467544" y="6021320"/>
            <a:chExt cx="4663264" cy="288000"/>
          </a:xfrm>
        </p:grpSpPr>
        <p:grpSp>
          <p:nvGrpSpPr>
            <p:cNvPr id="207" name="Group 206"/>
            <p:cNvGrpSpPr/>
            <p:nvPr/>
          </p:nvGrpSpPr>
          <p:grpSpPr>
            <a:xfrm>
              <a:off x="1188024" y="6021320"/>
              <a:ext cx="3942784" cy="288000"/>
              <a:chOff x="1979312" y="3501008"/>
              <a:chExt cx="3942784" cy="2880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2501424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023536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545648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5111984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634096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589872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067760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1979312" y="350100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47" name="Rectangle 246"/>
            <p:cNvSpPr/>
            <p:nvPr/>
          </p:nvSpPr>
          <p:spPr>
            <a:xfrm>
              <a:off x="467544" y="6057320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M2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67544" y="3752984"/>
            <a:ext cx="4663264" cy="288000"/>
            <a:chOff x="467544" y="3861080"/>
            <a:chExt cx="4663264" cy="288000"/>
          </a:xfrm>
        </p:grpSpPr>
        <p:grpSp>
          <p:nvGrpSpPr>
            <p:cNvPr id="198" name="Group 197"/>
            <p:cNvGrpSpPr/>
            <p:nvPr/>
          </p:nvGrpSpPr>
          <p:grpSpPr>
            <a:xfrm>
              <a:off x="1188024" y="3861080"/>
              <a:ext cx="3942784" cy="288000"/>
              <a:chOff x="1979312" y="2492928"/>
              <a:chExt cx="3942784" cy="288000"/>
            </a:xfrm>
          </p:grpSpPr>
          <p:sp>
            <p:nvSpPr>
              <p:cNvPr id="199" name="Oval 198"/>
              <p:cNvSpPr/>
              <p:nvPr/>
            </p:nvSpPr>
            <p:spPr>
              <a:xfrm>
                <a:off x="2501424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023536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3545648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5111984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5634096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4589872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067760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1979312" y="249292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48" name="Rectangle 247"/>
            <p:cNvSpPr/>
            <p:nvPr/>
          </p:nvSpPr>
          <p:spPr>
            <a:xfrm>
              <a:off x="467544" y="3897048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M0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cxnSp>
        <p:nvCxnSpPr>
          <p:cNvPr id="249" name="Straight Arrow Connector 248"/>
          <p:cNvCxnSpPr/>
          <p:nvPr/>
        </p:nvCxnSpPr>
        <p:spPr>
          <a:xfrm>
            <a:off x="6372200" y="3752952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>
            <a:off x="6372200" y="4833072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6372200" y="5913192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>
            <a:off x="6607369" y="3896984"/>
            <a:ext cx="1255488" cy="97212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 flipV="1">
            <a:off x="6607369" y="5003512"/>
            <a:ext cx="1255488" cy="1053712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reeform 235"/>
          <p:cNvSpPr/>
          <p:nvPr/>
        </p:nvSpPr>
        <p:spPr>
          <a:xfrm>
            <a:off x="8066393" y="4705487"/>
            <a:ext cx="300251" cy="204756"/>
          </a:xfrm>
          <a:custGeom>
            <a:avLst/>
            <a:gdLst>
              <a:gd name="connsiteX0" fmla="*/ 0 w 300251"/>
              <a:gd name="connsiteY0" fmla="*/ 191108 h 204756"/>
              <a:gd name="connsiteX1" fmla="*/ 163773 w 300251"/>
              <a:gd name="connsiteY1" fmla="*/ 39 h 204756"/>
              <a:gd name="connsiteX2" fmla="*/ 300251 w 300251"/>
              <a:gd name="connsiteY2" fmla="*/ 204756 h 20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51" h="204756">
                <a:moveTo>
                  <a:pt x="0" y="191108"/>
                </a:moveTo>
                <a:cubicBezTo>
                  <a:pt x="56865" y="94436"/>
                  <a:pt x="113731" y="-2236"/>
                  <a:pt x="163773" y="39"/>
                </a:cubicBezTo>
                <a:cubicBezTo>
                  <a:pt x="213815" y="2314"/>
                  <a:pt x="257033" y="103535"/>
                  <a:pt x="300251" y="204756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Freeform 237"/>
          <p:cNvSpPr/>
          <p:nvPr/>
        </p:nvSpPr>
        <p:spPr>
          <a:xfrm>
            <a:off x="7862857" y="5003512"/>
            <a:ext cx="300250" cy="218400"/>
          </a:xfrm>
          <a:custGeom>
            <a:avLst/>
            <a:gdLst>
              <a:gd name="connsiteX0" fmla="*/ 300250 w 300250"/>
              <a:gd name="connsiteY0" fmla="*/ 0 h 218400"/>
              <a:gd name="connsiteX1" fmla="*/ 136477 w 300250"/>
              <a:gd name="connsiteY1" fmla="*/ 218364 h 218400"/>
              <a:gd name="connsiteX2" fmla="*/ 0 w 300250"/>
              <a:gd name="connsiteY2" fmla="*/ 13648 h 2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50" h="218400">
                <a:moveTo>
                  <a:pt x="300250" y="0"/>
                </a:moveTo>
                <a:cubicBezTo>
                  <a:pt x="243384" y="108044"/>
                  <a:pt x="186519" y="216089"/>
                  <a:pt x="136477" y="218364"/>
                </a:cubicBezTo>
                <a:cubicBezTo>
                  <a:pt x="86435" y="220639"/>
                  <a:pt x="43217" y="117143"/>
                  <a:pt x="0" y="13648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3" name="Freeform 242"/>
          <p:cNvSpPr/>
          <p:nvPr/>
        </p:nvSpPr>
        <p:spPr>
          <a:xfrm>
            <a:off x="7934865" y="4719135"/>
            <a:ext cx="436728" cy="204755"/>
          </a:xfrm>
          <a:custGeom>
            <a:avLst/>
            <a:gdLst>
              <a:gd name="connsiteX0" fmla="*/ 436728 w 436728"/>
              <a:gd name="connsiteY0" fmla="*/ 191108 h 204755"/>
              <a:gd name="connsiteX1" fmla="*/ 95534 w 436728"/>
              <a:gd name="connsiteY1" fmla="*/ 39 h 204755"/>
              <a:gd name="connsiteX2" fmla="*/ 0 w 436728"/>
              <a:gd name="connsiteY2" fmla="*/ 204755 h 20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728" h="204755">
                <a:moveTo>
                  <a:pt x="436728" y="191108"/>
                </a:moveTo>
                <a:cubicBezTo>
                  <a:pt x="302525" y="94436"/>
                  <a:pt x="168322" y="-2235"/>
                  <a:pt x="95534" y="39"/>
                </a:cubicBezTo>
                <a:cubicBezTo>
                  <a:pt x="22746" y="2313"/>
                  <a:pt x="11373" y="103534"/>
                  <a:pt x="0" y="204755"/>
                </a:cubicBezTo>
              </a:path>
            </a:pathLst>
          </a:cu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923321" y="3285200"/>
            <a:ext cx="2556000" cy="3348000"/>
            <a:chOff x="6067337" y="3393296"/>
            <a:chExt cx="2556000" cy="3348000"/>
          </a:xfrm>
        </p:grpSpPr>
        <p:sp>
          <p:nvSpPr>
            <p:cNvPr id="240" name="Rectangle 239"/>
            <p:cNvSpPr/>
            <p:nvPr/>
          </p:nvSpPr>
          <p:spPr>
            <a:xfrm>
              <a:off x="6067337" y="3879080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H0  L0  h-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mrr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 l-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mrr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67337" y="4959208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H1  L1  h-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mrr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 l-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mrr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67337" y="6039320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H2  L2  h-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mrr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 l-</a:t>
              </a:r>
              <a:r>
                <a:rPr lang="en-US" altLang="zh-CN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mrr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55" name="Straight Connector 254"/>
            <p:cNvCxnSpPr/>
            <p:nvPr/>
          </p:nvCxnSpPr>
          <p:spPr>
            <a:xfrm>
              <a:off x="6427377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6931433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795529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6067337" y="6453336"/>
              <a:ext cx="2376208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  Z1   Z2     Z3 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83" name="Rectangle 282"/>
          <p:cNvSpPr/>
          <p:nvPr/>
        </p:nvSpPr>
        <p:spPr>
          <a:xfrm>
            <a:off x="539553" y="1340768"/>
            <a:ext cx="6336831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Z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ONE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: </a:t>
            </a:r>
            <a:r>
              <a:rPr lang="en-US" altLang="zh-CN" sz="2000" dirty="0" smtClean="0">
                <a:latin typeface="Century Gothic" pitchFamily="34" charset="0"/>
              </a:rPr>
              <a:t>divide </a:t>
            </a:r>
            <a:r>
              <a:rPr lang="en-US" altLang="zh-CN" sz="2000" dirty="0">
                <a:latin typeface="Century Gothic" pitchFamily="34" charset="0"/>
              </a:rPr>
              <a:t>vertex space into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4 zones </a:t>
            </a:r>
            <a:r>
              <a:rPr lang="en-US" altLang="zh-CN" sz="2000" dirty="0" smtClean="0">
                <a:latin typeface="Century Gothic" pitchFamily="34" charset="0"/>
              </a:rPr>
              <a:t>to store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</a:rPr>
              <a:t>H</a:t>
            </a:r>
            <a:r>
              <a:rPr lang="en-US" altLang="zh-CN" sz="2000" dirty="0" smtClean="0">
                <a:latin typeface="Century Gothic" pitchFamily="34" charset="0"/>
              </a:rPr>
              <a:t>igh-masters </a:t>
            </a:r>
            <a:r>
              <a:rPr lang="en-US" altLang="zh-CN" sz="2000" dirty="0">
                <a:latin typeface="Century Gothic" pitchFamily="34" charset="0"/>
              </a:rPr>
              <a:t>(Z0),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</a:rPr>
              <a:t>L</a:t>
            </a:r>
            <a:r>
              <a:rPr lang="en-US" altLang="zh-CN" sz="2000" dirty="0" smtClean="0">
                <a:latin typeface="Century Gothic" pitchFamily="34" charset="0"/>
              </a:rPr>
              <a:t>ow-masters </a:t>
            </a:r>
            <a:r>
              <a:rPr lang="en-US" altLang="zh-CN" sz="2000" dirty="0">
                <a:latin typeface="Century Gothic" pitchFamily="34" charset="0"/>
              </a:rPr>
              <a:t>(Z1),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</a:rPr>
              <a:t>h</a:t>
            </a:r>
            <a:r>
              <a:rPr lang="en-US" altLang="zh-CN" sz="2000" dirty="0" smtClean="0">
                <a:latin typeface="Century Gothic" pitchFamily="34" charset="0"/>
              </a:rPr>
              <a:t>igh-mirrors </a:t>
            </a:r>
            <a:r>
              <a:rPr lang="en-US" altLang="zh-CN" sz="2000" dirty="0">
                <a:latin typeface="Century Gothic" pitchFamily="34" charset="0"/>
              </a:rPr>
              <a:t>(Z2) and </a:t>
            </a:r>
            <a:r>
              <a:rPr lang="en-US" altLang="zh-CN" sz="2000" b="1" dirty="0" smtClean="0">
                <a:solidFill>
                  <a:srgbClr val="FF0066"/>
                </a:solidFill>
                <a:latin typeface="Century Gothic" pitchFamily="34" charset="0"/>
              </a:rPr>
              <a:t>l</a:t>
            </a:r>
            <a:r>
              <a:rPr lang="en-US" altLang="zh-CN" sz="2000" dirty="0" smtClean="0">
                <a:latin typeface="Century Gothic" pitchFamily="34" charset="0"/>
              </a:rPr>
              <a:t>ow-mirrors </a:t>
            </a:r>
            <a:r>
              <a:rPr lang="en-US" altLang="zh-CN" sz="2000" dirty="0">
                <a:latin typeface="Century Gothic" pitchFamily="34" charset="0"/>
              </a:rPr>
              <a:t>(Z3</a:t>
            </a:r>
            <a:r>
              <a:rPr lang="en-US" altLang="zh-CN" sz="2000" dirty="0" smtClean="0">
                <a:latin typeface="Century Gothic" pitchFamily="34" charset="0"/>
              </a:rPr>
              <a:t>)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323528" y="3104880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Rectangle 284"/>
          <p:cNvSpPr/>
          <p:nvPr/>
        </p:nvSpPr>
        <p:spPr>
          <a:xfrm>
            <a:off x="323528" y="4185000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6" name="Rectangle 285"/>
          <p:cNvSpPr/>
          <p:nvPr/>
        </p:nvSpPr>
        <p:spPr>
          <a:xfrm>
            <a:off x="323528" y="5265120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508472" y="2276872"/>
            <a:ext cx="3312000" cy="756000"/>
            <a:chOff x="5652488" y="2384968"/>
            <a:chExt cx="3312000" cy="756000"/>
          </a:xfrm>
        </p:grpSpPr>
        <p:sp>
          <p:nvSpPr>
            <p:cNvPr id="288" name="Rectangle 287"/>
            <p:cNvSpPr/>
            <p:nvPr/>
          </p:nvSpPr>
          <p:spPr>
            <a:xfrm>
              <a:off x="5652488" y="2384968"/>
              <a:ext cx="3312000" cy="75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760128" y="2457008"/>
              <a:ext cx="3096376" cy="648008"/>
              <a:chOff x="5724128" y="2420952"/>
              <a:chExt cx="3096376" cy="648008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5724128" y="278096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7380472" y="2780960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5724128" y="242095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7380312" y="2420952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084224" y="2456952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7740504" y="2456952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084192" y="2816960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ow-master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7740480" y="2816960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>
                    <a:latin typeface="Century Gothic" pitchFamily="34" charset="0"/>
                    <a:cs typeface="Arial"/>
                  </a:rPr>
                  <a:t>ow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</p:grpSp>
      <p:sp>
        <p:nvSpPr>
          <p:cNvPr id="299" name="Rectangle 298"/>
          <p:cNvSpPr/>
          <p:nvPr/>
        </p:nvSpPr>
        <p:spPr>
          <a:xfrm>
            <a:off x="7308304" y="5388201"/>
            <a:ext cx="1620000" cy="3089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rPr>
              <a:t>interference</a:t>
            </a:r>
            <a:endParaRPr lang="zh-CN" altLang="en-US" sz="2000" dirty="0">
              <a:effectLst>
                <a:glow rad="381000">
                  <a:srgbClr val="FFCCCC">
                    <a:alpha val="2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7236480" y="4257008"/>
            <a:ext cx="1656000" cy="3089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rPr>
              <a:t>p</a:t>
            </a:r>
            <a:r>
              <a:rPr lang="en-US" altLang="zh-CN" sz="2000" dirty="0" smtClean="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rPr>
              <a:t>oor locality</a:t>
            </a:r>
            <a:endParaRPr lang="zh-CN" altLang="en-US" sz="2000" dirty="0">
              <a:effectLst>
                <a:glow rad="381000">
                  <a:srgbClr val="FFCCCC">
                    <a:alpha val="2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1187624" y="2996952"/>
            <a:ext cx="3421072" cy="3600400"/>
            <a:chOff x="1187624" y="2996952"/>
            <a:chExt cx="3421072" cy="3600400"/>
          </a:xfrm>
        </p:grpSpPr>
        <p:cxnSp>
          <p:nvCxnSpPr>
            <p:cNvPr id="311" name="Straight Connector 310"/>
            <p:cNvCxnSpPr/>
            <p:nvPr/>
          </p:nvCxnSpPr>
          <p:spPr>
            <a:xfrm>
              <a:off x="1584036" y="3001694"/>
              <a:ext cx="0" cy="338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2646132" y="2996952"/>
              <a:ext cx="0" cy="338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>
              <a:off x="3673418" y="3001694"/>
              <a:ext cx="0" cy="338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4" name="Group 313"/>
            <p:cNvGrpSpPr/>
            <p:nvPr/>
          </p:nvGrpSpPr>
          <p:grpSpPr>
            <a:xfrm>
              <a:off x="1187624" y="6345352"/>
              <a:ext cx="3421072" cy="252000"/>
              <a:chOff x="1187624" y="6345352"/>
              <a:chExt cx="3421072" cy="252000"/>
            </a:xfrm>
          </p:grpSpPr>
          <p:sp>
            <p:nvSpPr>
              <p:cNvPr id="315" name="Rectangle 314"/>
              <p:cNvSpPr/>
              <p:nvPr/>
            </p:nvSpPr>
            <p:spPr>
              <a:xfrm>
                <a:off x="1187624" y="6345352"/>
                <a:ext cx="288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b="1" dirty="0" smtClean="0">
                    <a:solidFill>
                      <a:srgbClr val="FF0066"/>
                    </a:solidFill>
                    <a:latin typeface="Consolas" pitchFamily="49" charset="0"/>
                    <a:cs typeface="Consolas" pitchFamily="49" charset="0"/>
                  </a:rPr>
                  <a:t>Z0</a:t>
                </a:r>
                <a:endParaRPr lang="zh-CN" altLang="en-US" b="1" dirty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1962072" y="6345352"/>
                <a:ext cx="288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b="1" dirty="0" smtClean="0">
                    <a:solidFill>
                      <a:srgbClr val="FF0066"/>
                    </a:solidFill>
                    <a:latin typeface="Consolas" pitchFamily="49" charset="0"/>
                    <a:cs typeface="Consolas" pitchFamily="49" charset="0"/>
                  </a:rPr>
                  <a:t>Z1</a:t>
                </a:r>
                <a:endParaRPr lang="zh-CN" altLang="en-US" b="1" dirty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3024192" y="6345352"/>
                <a:ext cx="288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b="1" dirty="0" smtClean="0">
                    <a:solidFill>
                      <a:srgbClr val="FF0066"/>
                    </a:solidFill>
                    <a:latin typeface="Consolas" pitchFamily="49" charset="0"/>
                    <a:cs typeface="Consolas" pitchFamily="49" charset="0"/>
                  </a:rPr>
                  <a:t>Z2</a:t>
                </a:r>
                <a:endParaRPr lang="zh-CN" altLang="en-US" b="1" dirty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4320696" y="6345352"/>
                <a:ext cx="288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b="1" dirty="0" smtClean="0">
                    <a:solidFill>
                      <a:srgbClr val="FF0066"/>
                    </a:solidFill>
                    <a:latin typeface="Consolas" pitchFamily="49" charset="0"/>
                    <a:cs typeface="Consolas" pitchFamily="49" charset="0"/>
                  </a:rPr>
                  <a:t>Z3</a:t>
                </a:r>
                <a:endParaRPr lang="zh-CN" altLang="en-US" b="1" dirty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1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30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236" grpId="0" animBg="1"/>
      <p:bldP spid="238" grpId="0" animBg="1"/>
      <p:bldP spid="243" grpId="0" animBg="1"/>
      <p:bldP spid="283" grpId="0"/>
      <p:bldP spid="267" grpId="0" animBg="1"/>
      <p:bldP spid="285" grpId="0" animBg="1"/>
      <p:bldP spid="286" grpId="0" animBg="1"/>
      <p:bldP spid="299" grpId="0"/>
      <p:bldP spid="3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Example: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Grouping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923321" y="3249008"/>
            <a:ext cx="2556000" cy="3384192"/>
            <a:chOff x="6067337" y="3357104"/>
            <a:chExt cx="2556000" cy="3384192"/>
          </a:xfrm>
        </p:grpSpPr>
        <p:sp>
          <p:nvSpPr>
            <p:cNvPr id="240" name="Rectangle 239"/>
            <p:cNvSpPr/>
            <p:nvPr/>
          </p:nvSpPr>
          <p:spPr>
            <a:xfrm>
              <a:off x="6067337" y="3357104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H0  L0  h1 h2  l1 l2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67337" y="4437232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H1  L1  h0 h2  l0 l2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67337" y="5517344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H2  L2  h0 h1  l0 l1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55" name="Straight Connector 254"/>
            <p:cNvCxnSpPr/>
            <p:nvPr/>
          </p:nvCxnSpPr>
          <p:spPr>
            <a:xfrm>
              <a:off x="6427377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6931433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795529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6067337" y="6453448"/>
              <a:ext cx="2376208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  Z1   Z2     Z3 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83" name="Rectangle 282"/>
          <p:cNvSpPr/>
          <p:nvPr/>
        </p:nvSpPr>
        <p:spPr>
          <a:xfrm>
            <a:off x="539553" y="1340768"/>
            <a:ext cx="7323304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 startAt="2"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G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ROUP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: </a:t>
            </a:r>
            <a:r>
              <a:rPr lang="en-US" altLang="zh-CN" sz="2000" dirty="0">
                <a:latin typeface="Century Gothic" pitchFamily="34" charset="0"/>
              </a:rPr>
              <a:t>the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mirrors</a:t>
            </a:r>
            <a:r>
              <a:rPr lang="en-US" altLang="zh-CN" sz="2000" dirty="0">
                <a:latin typeface="Century Gothic" pitchFamily="34" charset="0"/>
              </a:rPr>
              <a:t> </a:t>
            </a:r>
            <a:r>
              <a:rPr lang="en-US" altLang="zh-CN" sz="2000" dirty="0" smtClean="0">
                <a:latin typeface="Century Gothic" pitchFamily="34" charset="0"/>
              </a:rPr>
              <a:t>(i.e., Z2 </a:t>
            </a:r>
            <a:r>
              <a:rPr lang="en-US" altLang="zh-CN" sz="2000" dirty="0">
                <a:latin typeface="Century Gothic" pitchFamily="34" charset="0"/>
              </a:rPr>
              <a:t>and </a:t>
            </a:r>
            <a:r>
              <a:rPr lang="en-US" altLang="zh-CN" sz="2000" dirty="0" smtClean="0">
                <a:latin typeface="Century Gothic" pitchFamily="34" charset="0"/>
              </a:rPr>
              <a:t>Z3) </a:t>
            </a:r>
            <a:r>
              <a:rPr lang="en-US" altLang="zh-CN" sz="2000" dirty="0">
                <a:latin typeface="Century Gothic" pitchFamily="34" charset="0"/>
              </a:rPr>
              <a:t>are further grouped </a:t>
            </a:r>
            <a:r>
              <a:rPr lang="en-US" altLang="zh-CN" sz="2000" dirty="0" smtClean="0">
                <a:latin typeface="Century Gothic" pitchFamily="34" charset="0"/>
              </a:rPr>
              <a:t>within zone according </a:t>
            </a:r>
            <a:r>
              <a:rPr lang="en-US" altLang="zh-CN" sz="2000" dirty="0">
                <a:latin typeface="Century Gothic" pitchFamily="34" charset="0"/>
              </a:rPr>
              <a:t>to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the location of their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masters</a:t>
            </a:r>
          </a:p>
        </p:txBody>
      </p:sp>
      <p:grpSp>
        <p:nvGrpSpPr>
          <p:cNvPr id="270" name="Group 269"/>
          <p:cNvGrpSpPr/>
          <p:nvPr/>
        </p:nvGrpSpPr>
        <p:grpSpPr>
          <a:xfrm>
            <a:off x="5508472" y="2276872"/>
            <a:ext cx="3312000" cy="756000"/>
            <a:chOff x="5652488" y="2384968"/>
            <a:chExt cx="3312000" cy="756000"/>
          </a:xfrm>
        </p:grpSpPr>
        <p:sp>
          <p:nvSpPr>
            <p:cNvPr id="288" name="Rectangle 287"/>
            <p:cNvSpPr/>
            <p:nvPr/>
          </p:nvSpPr>
          <p:spPr>
            <a:xfrm>
              <a:off x="5652488" y="2384968"/>
              <a:ext cx="3312000" cy="75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760128" y="2457008"/>
              <a:ext cx="3096376" cy="648008"/>
              <a:chOff x="5724128" y="2420952"/>
              <a:chExt cx="3096376" cy="648008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5724128" y="278096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7380472" y="2780960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5724128" y="242095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7380312" y="2420952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084224" y="2456952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7740504" y="2456952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084192" y="2816960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ow-master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7740480" y="2816960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>
                    <a:latin typeface="Century Gothic" pitchFamily="34" charset="0"/>
                    <a:cs typeface="Arial"/>
                  </a:rPr>
                  <a:t>ow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</p:grpSp>
      <p:sp>
        <p:nvSpPr>
          <p:cNvPr id="154" name="Rounded Rectangle 153"/>
          <p:cNvSpPr/>
          <p:nvPr/>
        </p:nvSpPr>
        <p:spPr>
          <a:xfrm>
            <a:off x="3708304" y="4761112"/>
            <a:ext cx="2016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Rounded Rectangle 154"/>
          <p:cNvSpPr/>
          <p:nvPr/>
        </p:nvSpPr>
        <p:spPr>
          <a:xfrm>
            <a:off x="2700192" y="4761112"/>
            <a:ext cx="936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Rounded Rectangle 155"/>
          <p:cNvSpPr/>
          <p:nvPr/>
        </p:nvSpPr>
        <p:spPr>
          <a:xfrm>
            <a:off x="1620072" y="4761112"/>
            <a:ext cx="972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Rounded Rectangle 156"/>
          <p:cNvSpPr/>
          <p:nvPr/>
        </p:nvSpPr>
        <p:spPr>
          <a:xfrm>
            <a:off x="1116000" y="4761112"/>
            <a:ext cx="432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Oval 157"/>
          <p:cNvSpPr/>
          <p:nvPr/>
        </p:nvSpPr>
        <p:spPr>
          <a:xfrm>
            <a:off x="1710082" y="4833152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Century Gothic" pitchFamily="34" charset="0"/>
              </a:rPr>
              <a:t>5</a:t>
            </a:r>
            <a:endParaRPr lang="zh-CN" alt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232140" y="4833152"/>
            <a:ext cx="288000" cy="288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Century Gothic" pitchFamily="34" charset="0"/>
              </a:rPr>
              <a:t>8</a:t>
            </a:r>
            <a:endParaRPr lang="zh-CN" alt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754198" y="4833152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Century Gothic" pitchFamily="34" charset="0"/>
              </a:rPr>
              <a:t>6</a:t>
            </a:r>
            <a:endParaRPr lang="zh-CN" alt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4320372" y="4833152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4842430" y="4833152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Century Gothic" pitchFamily="34" charset="0"/>
              </a:rPr>
              <a:t>9</a:t>
            </a:r>
            <a:endParaRPr lang="zh-CN" alt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3798314" y="4833152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zh-CN" alt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3276256" y="4833152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1188024" y="4833152"/>
            <a:ext cx="288000" cy="2880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zh-CN" alt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5364488" y="4833152"/>
            <a:ext cx="288000" cy="28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lang="zh-CN" alt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1188024" y="3752984"/>
            <a:ext cx="3942784" cy="288000"/>
            <a:chOff x="1979312" y="2492928"/>
            <a:chExt cx="3942784" cy="288000"/>
          </a:xfrm>
        </p:grpSpPr>
        <p:sp>
          <p:nvSpPr>
            <p:cNvPr id="168" name="Oval 167"/>
            <p:cNvSpPr/>
            <p:nvPr/>
          </p:nvSpPr>
          <p:spPr>
            <a:xfrm>
              <a:off x="2501424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7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023536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3545648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5111984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5634096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4589872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4067760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979312" y="249292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1188024" y="5913224"/>
            <a:ext cx="3942784" cy="288000"/>
            <a:chOff x="1979312" y="3501008"/>
            <a:chExt cx="3942784" cy="288000"/>
          </a:xfrm>
        </p:grpSpPr>
        <p:sp>
          <p:nvSpPr>
            <p:cNvPr id="177" name="Oval 176"/>
            <p:cNvSpPr/>
            <p:nvPr/>
          </p:nvSpPr>
          <p:spPr>
            <a:xfrm>
              <a:off x="2501424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9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3023536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3545648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111984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634096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4589872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4067760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1979312" y="350100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467600" y="4869112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M1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467544" y="5949224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M2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67544" y="3788952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M0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323528" y="3645000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Rectangle 219"/>
          <p:cNvSpPr/>
          <p:nvPr/>
        </p:nvSpPr>
        <p:spPr>
          <a:xfrm>
            <a:off x="323528" y="4725120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Rectangle 220"/>
          <p:cNvSpPr/>
          <p:nvPr/>
        </p:nvSpPr>
        <p:spPr>
          <a:xfrm>
            <a:off x="323528" y="5805240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67544" y="4239008"/>
            <a:ext cx="5256584" cy="432000"/>
            <a:chOff x="467544" y="4347104"/>
            <a:chExt cx="5256584" cy="432000"/>
          </a:xfrm>
        </p:grpSpPr>
        <p:grpSp>
          <p:nvGrpSpPr>
            <p:cNvPr id="4" name="Group 3"/>
            <p:cNvGrpSpPr/>
            <p:nvPr/>
          </p:nvGrpSpPr>
          <p:grpSpPr>
            <a:xfrm>
              <a:off x="1187968" y="4347104"/>
              <a:ext cx="4536160" cy="432000"/>
              <a:chOff x="1187968" y="4347104"/>
              <a:chExt cx="4536160" cy="432000"/>
            </a:xfrm>
          </p:grpSpPr>
          <p:sp>
            <p:nvSpPr>
              <p:cNvPr id="280" name="Rounded Rectangle 279"/>
              <p:cNvSpPr/>
              <p:nvPr/>
            </p:nvSpPr>
            <p:spPr>
              <a:xfrm>
                <a:off x="475212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Rounded Rectangle 278"/>
              <p:cNvSpPr/>
              <p:nvPr/>
            </p:nvSpPr>
            <p:spPr>
              <a:xfrm>
                <a:off x="320389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370824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Rounded Rectangle 222"/>
              <p:cNvSpPr/>
              <p:nvPr/>
            </p:nvSpPr>
            <p:spPr>
              <a:xfrm>
                <a:off x="270013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710026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232084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75414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320316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842374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798258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276200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187968" y="4419144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36443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35" name="Rectangle 234"/>
            <p:cNvSpPr/>
            <p:nvPr/>
          </p:nvSpPr>
          <p:spPr>
            <a:xfrm>
              <a:off x="467544" y="445510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3248928"/>
            <a:ext cx="4663264" cy="288000"/>
            <a:chOff x="467544" y="3357024"/>
            <a:chExt cx="4663264" cy="288000"/>
          </a:xfrm>
        </p:grpSpPr>
        <p:sp>
          <p:nvSpPr>
            <p:cNvPr id="153" name="Rectangle 152"/>
            <p:cNvSpPr/>
            <p:nvPr/>
          </p:nvSpPr>
          <p:spPr>
            <a:xfrm>
              <a:off x="467544" y="337502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M0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1188024" y="3357024"/>
              <a:ext cx="3942784" cy="288000"/>
              <a:chOff x="1979312" y="2492928"/>
              <a:chExt cx="3942784" cy="2880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2501424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023536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3545648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5111984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634096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589872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067760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979312" y="249292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7544" y="5409168"/>
            <a:ext cx="4663264" cy="288000"/>
            <a:chOff x="467544" y="5517264"/>
            <a:chExt cx="4663264" cy="288000"/>
          </a:xfrm>
        </p:grpSpPr>
        <p:sp>
          <p:nvSpPr>
            <p:cNvPr id="152" name="Rectangle 151"/>
            <p:cNvSpPr/>
            <p:nvPr/>
          </p:nvSpPr>
          <p:spPr>
            <a:xfrm>
              <a:off x="467544" y="553526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M2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1188024" y="5517264"/>
              <a:ext cx="3942784" cy="288000"/>
              <a:chOff x="1979312" y="3501008"/>
              <a:chExt cx="3942784" cy="288000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2501424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023536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545648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111984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5634096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589872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067760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1979312" y="350100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cxnSp>
        <p:nvCxnSpPr>
          <p:cNvPr id="281" name="Straight Arrow Connector 280"/>
          <p:cNvCxnSpPr/>
          <p:nvPr/>
        </p:nvCxnSpPr>
        <p:spPr>
          <a:xfrm>
            <a:off x="6372200" y="3212960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6372200" y="4293080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372200" y="5373200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6607369" y="3356992"/>
            <a:ext cx="1255488" cy="97212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6607369" y="4473008"/>
            <a:ext cx="1637039" cy="1044225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/>
          <p:cNvSpPr/>
          <p:nvPr/>
        </p:nvSpPr>
        <p:spPr>
          <a:xfrm>
            <a:off x="8336928" y="4224437"/>
            <a:ext cx="0" cy="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03" name="Curved Connector 302"/>
          <p:cNvCxnSpPr/>
          <p:nvPr/>
        </p:nvCxnSpPr>
        <p:spPr>
          <a:xfrm rot="10800000" flipH="1">
            <a:off x="7933537" y="4332517"/>
            <a:ext cx="36000" cy="12700"/>
          </a:xfrm>
          <a:prstGeom prst="curvedConnector5">
            <a:avLst>
              <a:gd name="adj1" fmla="val -227642"/>
              <a:gd name="adj2" fmla="val 1681795"/>
              <a:gd name="adj3" fmla="val 519339"/>
            </a:avLst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urved Connector 317"/>
          <p:cNvCxnSpPr/>
          <p:nvPr/>
        </p:nvCxnSpPr>
        <p:spPr>
          <a:xfrm rot="10800000" flipH="1">
            <a:off x="8293577" y="4332517"/>
            <a:ext cx="36000" cy="12700"/>
          </a:xfrm>
          <a:prstGeom prst="curvedConnector5">
            <a:avLst>
              <a:gd name="adj1" fmla="val -227642"/>
              <a:gd name="adj2" fmla="val 1681795"/>
              <a:gd name="adj3" fmla="val 519339"/>
            </a:avLst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 flipV="1">
            <a:off x="3042360" y="4653136"/>
            <a:ext cx="125832" cy="25200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V="1">
            <a:off x="3168192" y="4653136"/>
            <a:ext cx="108008" cy="25200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H="1" flipV="1">
            <a:off x="4572000" y="4653136"/>
            <a:ext cx="125832" cy="25200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V="1">
            <a:off x="4697832" y="4653136"/>
            <a:ext cx="108008" cy="25200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1584036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2646132" y="2996952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3673418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187624" y="6345352"/>
            <a:ext cx="3421072" cy="252000"/>
            <a:chOff x="1187624" y="6345352"/>
            <a:chExt cx="3421072" cy="252000"/>
          </a:xfrm>
        </p:grpSpPr>
        <p:sp>
          <p:nvSpPr>
            <p:cNvPr id="327" name="Rectangle 326"/>
            <p:cNvSpPr/>
            <p:nvPr/>
          </p:nvSpPr>
          <p:spPr>
            <a:xfrm>
              <a:off x="1187624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96207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Z1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302419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Z2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320696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Z3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19" grpId="0" animBg="1"/>
      <p:bldP spid="220" grpId="0" animBg="1"/>
      <p:bldP spid="2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7544" y="4239008"/>
            <a:ext cx="5256584" cy="432000"/>
            <a:chOff x="467544" y="4347104"/>
            <a:chExt cx="5256584" cy="432000"/>
          </a:xfrm>
        </p:grpSpPr>
        <p:grpSp>
          <p:nvGrpSpPr>
            <p:cNvPr id="4" name="Group 3"/>
            <p:cNvGrpSpPr/>
            <p:nvPr/>
          </p:nvGrpSpPr>
          <p:grpSpPr>
            <a:xfrm>
              <a:off x="1187968" y="4347104"/>
              <a:ext cx="4536160" cy="432000"/>
              <a:chOff x="1187968" y="4347104"/>
              <a:chExt cx="4536160" cy="432000"/>
            </a:xfrm>
          </p:grpSpPr>
          <p:sp>
            <p:nvSpPr>
              <p:cNvPr id="280" name="Rounded Rectangle 279"/>
              <p:cNvSpPr/>
              <p:nvPr/>
            </p:nvSpPr>
            <p:spPr>
              <a:xfrm>
                <a:off x="475212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Rounded Rectangle 278"/>
              <p:cNvSpPr/>
              <p:nvPr/>
            </p:nvSpPr>
            <p:spPr>
              <a:xfrm>
                <a:off x="320389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370824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Rounded Rectangle 222"/>
              <p:cNvSpPr/>
              <p:nvPr/>
            </p:nvSpPr>
            <p:spPr>
              <a:xfrm>
                <a:off x="270013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710026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232084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75414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320316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842374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798258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276200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187968" y="4419144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36443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35" name="Rectangle 234"/>
            <p:cNvSpPr/>
            <p:nvPr/>
          </p:nvSpPr>
          <p:spPr>
            <a:xfrm>
              <a:off x="467544" y="445510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323528" y="418514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Example: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Sorting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923321" y="3285200"/>
            <a:ext cx="2556000" cy="3348000"/>
            <a:chOff x="6067337" y="3393296"/>
            <a:chExt cx="2556000" cy="3348000"/>
          </a:xfrm>
        </p:grpSpPr>
        <p:sp>
          <p:nvSpPr>
            <p:cNvPr id="240" name="Rectangle 239"/>
            <p:cNvSpPr/>
            <p:nvPr/>
          </p:nvSpPr>
          <p:spPr>
            <a:xfrm>
              <a:off x="6067337" y="3861160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H0  L0  h1 h2  l1 l2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67337" y="4941288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H1  L1  h0 h2  l0 l2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67337" y="6021400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H2  L2  h0 h1  l0 l1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55" name="Straight Connector 254"/>
            <p:cNvCxnSpPr/>
            <p:nvPr/>
          </p:nvCxnSpPr>
          <p:spPr>
            <a:xfrm>
              <a:off x="6427377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6931433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795529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6067337" y="6453448"/>
              <a:ext cx="2376208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  Z1   Z2     Z3 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83" name="Rectangle 282"/>
          <p:cNvSpPr/>
          <p:nvPr/>
        </p:nvSpPr>
        <p:spPr>
          <a:xfrm>
            <a:off x="539553" y="1340768"/>
            <a:ext cx="71119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 startAt="3"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S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ORT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: </a:t>
            </a:r>
            <a:r>
              <a:rPr lang="en-US" altLang="zh-CN" sz="2000" dirty="0" smtClean="0">
                <a:latin typeface="Century Gothic" pitchFamily="34" charset="0"/>
              </a:rPr>
              <a:t>both the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masters</a:t>
            </a:r>
            <a:r>
              <a:rPr lang="en-US" altLang="zh-CN" sz="2000" dirty="0">
                <a:latin typeface="Century Gothic" pitchFamily="34" charset="0"/>
              </a:rPr>
              <a:t> and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mirrors</a:t>
            </a:r>
            <a:r>
              <a:rPr lang="en-US" altLang="zh-CN" sz="2000" dirty="0">
                <a:latin typeface="Century Gothic" pitchFamily="34" charset="0"/>
              </a:rPr>
              <a:t> within a </a:t>
            </a:r>
            <a:r>
              <a:rPr lang="en-US" altLang="zh-CN" sz="2000" dirty="0" smtClean="0">
                <a:latin typeface="Century Gothic" pitchFamily="34" charset="0"/>
              </a:rPr>
              <a:t>group are sorted </a:t>
            </a:r>
            <a:r>
              <a:rPr lang="en-US" altLang="zh-CN" sz="2000" dirty="0">
                <a:latin typeface="Century Gothic" pitchFamily="34" charset="0"/>
              </a:rPr>
              <a:t>according to the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global vertex ID</a:t>
            </a:r>
            <a:endParaRPr lang="en-US" altLang="zh-CN" sz="2000" dirty="0" smtClean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5508472" y="2276872"/>
            <a:ext cx="3312000" cy="756000"/>
            <a:chOff x="5652488" y="2384968"/>
            <a:chExt cx="3312000" cy="756000"/>
          </a:xfrm>
        </p:grpSpPr>
        <p:sp>
          <p:nvSpPr>
            <p:cNvPr id="288" name="Rectangle 287"/>
            <p:cNvSpPr/>
            <p:nvPr/>
          </p:nvSpPr>
          <p:spPr>
            <a:xfrm>
              <a:off x="5652488" y="2384968"/>
              <a:ext cx="3312000" cy="75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760128" y="2457008"/>
              <a:ext cx="3096376" cy="648008"/>
              <a:chOff x="5724128" y="2420952"/>
              <a:chExt cx="3096376" cy="648008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5724128" y="278096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7380472" y="2780960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5724128" y="242095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7380312" y="2420952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084224" y="2456952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7740504" y="2456952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084192" y="2816960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ow-master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7740480" y="2816960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>
                    <a:latin typeface="Century Gothic" pitchFamily="34" charset="0"/>
                    <a:cs typeface="Arial"/>
                  </a:rPr>
                  <a:t>ow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67544" y="5841224"/>
            <a:ext cx="4663264" cy="432000"/>
            <a:chOff x="467544" y="5841224"/>
            <a:chExt cx="4663264" cy="432000"/>
          </a:xfrm>
        </p:grpSpPr>
        <p:sp>
          <p:nvSpPr>
            <p:cNvPr id="128" name="Rounded Rectangle 127"/>
            <p:cNvSpPr/>
            <p:nvPr/>
          </p:nvSpPr>
          <p:spPr>
            <a:xfrm>
              <a:off x="1619672" y="5841224"/>
              <a:ext cx="972000" cy="432000"/>
            </a:xfrm>
            <a:prstGeom prst="roundRect">
              <a:avLst>
                <a:gd name="adj" fmla="val 20729"/>
              </a:avLst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7544" y="5913224"/>
              <a:ext cx="4663264" cy="288000"/>
              <a:chOff x="467544" y="5913224"/>
              <a:chExt cx="4663264" cy="288000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1188024" y="5913224"/>
                <a:ext cx="3942784" cy="288000"/>
                <a:chOff x="1979312" y="3501008"/>
                <a:chExt cx="3942784" cy="288000"/>
              </a:xfrm>
            </p:grpSpPr>
            <p:sp>
              <p:nvSpPr>
                <p:cNvPr id="177" name="Oval 176"/>
                <p:cNvSpPr/>
                <p:nvPr/>
              </p:nvSpPr>
              <p:spPr>
                <a:xfrm>
                  <a:off x="2501424" y="350100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3</a:t>
                  </a:r>
                  <a:endParaRPr lang="zh-CN" altLang="en-US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3023536" y="350100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9</a:t>
                  </a:r>
                  <a:endParaRPr lang="zh-CN" altLang="en-US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3545648" y="350100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rgbClr val="FF0066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Century Gothic" pitchFamily="34" charset="0"/>
                    </a:rPr>
                    <a:t>1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111984" y="350100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5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634096" y="350100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8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4589872" y="350100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4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4067760" y="350100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rgbClr val="FF0066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Century Gothic" pitchFamily="34" charset="0"/>
                    </a:rPr>
                    <a:t>2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1979312" y="3501008"/>
                  <a:ext cx="288000" cy="288000"/>
                </a:xfrm>
                <a:prstGeom prst="ellipse">
                  <a:avLst/>
                </a:prstGeom>
                <a:solidFill>
                  <a:srgbClr val="FF0066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6</a:t>
                  </a:r>
                  <a:endParaRPr lang="zh-CN" altLang="en-US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17" name="Rectangle 216"/>
              <p:cNvSpPr/>
              <p:nvPr/>
            </p:nvSpPr>
            <p:spPr>
              <a:xfrm>
                <a:off x="467544" y="5949224"/>
                <a:ext cx="504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M2</a:t>
                </a:r>
                <a:endPara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67544" y="3680984"/>
            <a:ext cx="4663264" cy="432000"/>
            <a:chOff x="467544" y="3680984"/>
            <a:chExt cx="4663264" cy="432000"/>
          </a:xfrm>
        </p:grpSpPr>
        <p:sp>
          <p:nvSpPr>
            <p:cNvPr id="129" name="Rounded Rectangle 128"/>
            <p:cNvSpPr/>
            <p:nvPr/>
          </p:nvSpPr>
          <p:spPr>
            <a:xfrm>
              <a:off x="1619672" y="3680984"/>
              <a:ext cx="972000" cy="432000"/>
            </a:xfrm>
            <a:prstGeom prst="roundRect">
              <a:avLst>
                <a:gd name="adj" fmla="val 20729"/>
              </a:avLst>
            </a:prstGeom>
            <a:solidFill>
              <a:schemeClr val="bg1"/>
            </a:solidFill>
            <a:ln w="28575">
              <a:solidFill>
                <a:srgbClr val="FF0066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7544" y="3752984"/>
              <a:ext cx="4663264" cy="288000"/>
              <a:chOff x="467544" y="3752984"/>
              <a:chExt cx="4663264" cy="288000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1188024" y="3752984"/>
                <a:ext cx="3942784" cy="288000"/>
                <a:chOff x="1979312" y="2492928"/>
                <a:chExt cx="3942784" cy="288000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2501424" y="249292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  <a:latin typeface="Century Gothic" pitchFamily="34" charset="0"/>
                    </a:rPr>
                    <a:t>4</a:t>
                  </a:r>
                  <a:endParaRPr lang="zh-CN" altLang="en-US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3023536" y="2492928"/>
                  <a:ext cx="288000" cy="288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7</a:t>
                  </a:r>
                  <a:endParaRPr lang="zh-CN" altLang="en-US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3545648" y="249292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rgbClr val="FF0066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Century Gothic" pitchFamily="34" charset="0"/>
                    </a:rPr>
                    <a:t>2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5111984" y="249292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Century Gothic" pitchFamily="34" charset="0"/>
                    </a:rPr>
                    <a:t>8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634096" y="249292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3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589872" y="249292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bg1"/>
                      </a:solidFill>
                      <a:latin typeface="Century Gothic" pitchFamily="34" charset="0"/>
                    </a:rPr>
                    <a:t>5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4067760" y="2492928"/>
                  <a:ext cx="288000" cy="288000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rgbClr val="FF0066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chemeClr val="bg1"/>
                      </a:solidFill>
                      <a:latin typeface="Century Gothic" pitchFamily="34" charset="0"/>
                    </a:rPr>
                    <a:t>6</a:t>
                  </a:r>
                  <a:endParaRPr lang="zh-CN" altLang="en-US" b="1" dirty="0">
                    <a:solidFill>
                      <a:schemeClr val="bg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1979312" y="2492928"/>
                  <a:ext cx="288000" cy="288000"/>
                </a:xfrm>
                <a:prstGeom prst="ellipse">
                  <a:avLst/>
                </a:prstGeom>
                <a:solidFill>
                  <a:srgbClr val="FF0066"/>
                </a:solidFill>
                <a:ln w="28575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b="1" dirty="0">
                      <a:solidFill>
                        <a:schemeClr val="tx1"/>
                      </a:solidFill>
                      <a:latin typeface="Century Gothic" pitchFamily="34" charset="0"/>
                    </a:rPr>
                    <a:t>1</a:t>
                  </a:r>
                  <a:endParaRPr lang="zh-CN" altLang="en-US" b="1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18" name="Rectangle 217"/>
              <p:cNvSpPr/>
              <p:nvPr/>
            </p:nvSpPr>
            <p:spPr>
              <a:xfrm>
                <a:off x="467544" y="3788952"/>
                <a:ext cx="504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M0</a:t>
                </a:r>
                <a:endPara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67544" y="3248928"/>
            <a:ext cx="4663264" cy="288000"/>
            <a:chOff x="467544" y="3357024"/>
            <a:chExt cx="4663264" cy="288000"/>
          </a:xfrm>
        </p:grpSpPr>
        <p:sp>
          <p:nvSpPr>
            <p:cNvPr id="153" name="Rectangle 152"/>
            <p:cNvSpPr/>
            <p:nvPr/>
          </p:nvSpPr>
          <p:spPr>
            <a:xfrm>
              <a:off x="467544" y="337502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M0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1188024" y="3357024"/>
              <a:ext cx="3942784" cy="288000"/>
              <a:chOff x="1979312" y="2492928"/>
              <a:chExt cx="3942784" cy="2880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2501424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023536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3545648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5111984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634096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589872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067760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979312" y="249292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7544" y="5409168"/>
            <a:ext cx="4663264" cy="288000"/>
            <a:chOff x="467544" y="5517264"/>
            <a:chExt cx="4663264" cy="288000"/>
          </a:xfrm>
        </p:grpSpPr>
        <p:sp>
          <p:nvSpPr>
            <p:cNvPr id="152" name="Rectangle 151"/>
            <p:cNvSpPr/>
            <p:nvPr/>
          </p:nvSpPr>
          <p:spPr>
            <a:xfrm>
              <a:off x="467544" y="553526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M2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1188024" y="5517264"/>
              <a:ext cx="3942784" cy="288000"/>
              <a:chOff x="1979312" y="3501008"/>
              <a:chExt cx="3942784" cy="288000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2501424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023536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545648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111984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5634096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589872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067760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1979312" y="350100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cxnSp>
        <p:nvCxnSpPr>
          <p:cNvPr id="281" name="Straight Arrow Connector 280"/>
          <p:cNvCxnSpPr/>
          <p:nvPr/>
        </p:nvCxnSpPr>
        <p:spPr>
          <a:xfrm>
            <a:off x="6372200" y="371701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6372200" y="479713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372200" y="587725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>
            <a:off x="6607369" y="3861048"/>
            <a:ext cx="1255488" cy="97212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6607369" y="5013112"/>
            <a:ext cx="1637039" cy="1008177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/>
          <p:cNvSpPr/>
          <p:nvPr/>
        </p:nvSpPr>
        <p:spPr>
          <a:xfrm>
            <a:off x="8336928" y="4728493"/>
            <a:ext cx="0" cy="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323528" y="310502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Rectangle 220"/>
          <p:cNvSpPr/>
          <p:nvPr/>
        </p:nvSpPr>
        <p:spPr>
          <a:xfrm>
            <a:off x="323528" y="526526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467236" y="4779112"/>
            <a:ext cx="5256584" cy="432000"/>
            <a:chOff x="467544" y="4347104"/>
            <a:chExt cx="5256584" cy="4320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187968" y="4347104"/>
              <a:ext cx="4536160" cy="432000"/>
              <a:chOff x="1187968" y="4347104"/>
              <a:chExt cx="4536160" cy="43200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5212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370824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710026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232084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5414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320316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842374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798258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76200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7968" y="4419144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36443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467544" y="445510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cxnSp>
        <p:nvCxnSpPr>
          <p:cNvPr id="130" name="Straight Arrow Connector 129"/>
          <p:cNvCxnSpPr/>
          <p:nvPr/>
        </p:nvCxnSpPr>
        <p:spPr>
          <a:xfrm>
            <a:off x="7776392" y="4797152"/>
            <a:ext cx="324000" cy="0"/>
          </a:xfrm>
          <a:prstGeom prst="straightConnector1">
            <a:avLst/>
          </a:prstGeom>
          <a:ln w="28575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8172400" y="4797152"/>
            <a:ext cx="324000" cy="0"/>
          </a:xfrm>
          <a:prstGeom prst="straightConnector1">
            <a:avLst/>
          </a:prstGeom>
          <a:ln w="28575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1691720" y="5733256"/>
            <a:ext cx="288000" cy="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4788024" y="4653136"/>
            <a:ext cx="288000" cy="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3779944" y="4653136"/>
            <a:ext cx="288000" cy="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1691712" y="3573016"/>
            <a:ext cx="288000" cy="0"/>
          </a:xfrm>
          <a:prstGeom prst="straightConnector1">
            <a:avLst/>
          </a:prstGeom>
          <a:ln w="38100" cap="rnd">
            <a:solidFill>
              <a:srgbClr val="0000FF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584036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646132" y="2996952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673418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1187624" y="6345352"/>
            <a:ext cx="3421072" cy="252000"/>
            <a:chOff x="1187624" y="6345352"/>
            <a:chExt cx="3421072" cy="252000"/>
          </a:xfrm>
        </p:grpSpPr>
        <p:sp>
          <p:nvSpPr>
            <p:cNvPr id="146" name="Rectangle 145"/>
            <p:cNvSpPr/>
            <p:nvPr/>
          </p:nvSpPr>
          <p:spPr>
            <a:xfrm>
              <a:off x="1187624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96207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Z1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02419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Z2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20696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Z3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32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0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83" grpId="0"/>
      <p:bldP spid="219" grpId="0" animBg="1"/>
      <p:bldP spid="2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1619672" y="3680984"/>
            <a:ext cx="972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Rounded Rectangle 127"/>
          <p:cNvSpPr/>
          <p:nvPr/>
        </p:nvSpPr>
        <p:spPr>
          <a:xfrm>
            <a:off x="1619672" y="5841224"/>
            <a:ext cx="972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67544" y="4239008"/>
            <a:ext cx="5256584" cy="432000"/>
            <a:chOff x="467544" y="4347104"/>
            <a:chExt cx="5256584" cy="432000"/>
          </a:xfrm>
        </p:grpSpPr>
        <p:grpSp>
          <p:nvGrpSpPr>
            <p:cNvPr id="4" name="Group 3"/>
            <p:cNvGrpSpPr/>
            <p:nvPr/>
          </p:nvGrpSpPr>
          <p:grpSpPr>
            <a:xfrm>
              <a:off x="1187968" y="4347104"/>
              <a:ext cx="4536160" cy="432000"/>
              <a:chOff x="1187968" y="4347104"/>
              <a:chExt cx="4536160" cy="432000"/>
            </a:xfrm>
          </p:grpSpPr>
          <p:sp>
            <p:nvSpPr>
              <p:cNvPr id="280" name="Rounded Rectangle 279"/>
              <p:cNvSpPr/>
              <p:nvPr/>
            </p:nvSpPr>
            <p:spPr>
              <a:xfrm>
                <a:off x="475212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Rounded Rectangle 278"/>
              <p:cNvSpPr/>
              <p:nvPr/>
            </p:nvSpPr>
            <p:spPr>
              <a:xfrm>
                <a:off x="320389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370824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Rounded Rectangle 222"/>
              <p:cNvSpPr/>
              <p:nvPr/>
            </p:nvSpPr>
            <p:spPr>
              <a:xfrm>
                <a:off x="270013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710026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232084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75414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320316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842374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798258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276200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187968" y="4419144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36443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35" name="Rectangle 234"/>
            <p:cNvSpPr/>
            <p:nvPr/>
          </p:nvSpPr>
          <p:spPr>
            <a:xfrm>
              <a:off x="467544" y="445510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323528" y="418514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Example: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Sorting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923321" y="3285200"/>
            <a:ext cx="2556000" cy="3348000"/>
            <a:chOff x="6067337" y="3393296"/>
            <a:chExt cx="2556000" cy="3348000"/>
          </a:xfrm>
        </p:grpSpPr>
        <p:sp>
          <p:nvSpPr>
            <p:cNvPr id="240" name="Rectangle 239"/>
            <p:cNvSpPr/>
            <p:nvPr/>
          </p:nvSpPr>
          <p:spPr>
            <a:xfrm>
              <a:off x="6067337" y="3861160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H0  L0  h1 h2  l1 l2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67337" y="4941288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H1  L1  h0 h2  l0 l2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67337" y="6021400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H2  L2  h0 h1  l0 l1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55" name="Straight Connector 254"/>
            <p:cNvCxnSpPr/>
            <p:nvPr/>
          </p:nvCxnSpPr>
          <p:spPr>
            <a:xfrm>
              <a:off x="6427377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6931433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795529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6067337" y="6453448"/>
              <a:ext cx="2376208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  Z1   Z2     Z3 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83" name="Rectangle 282"/>
          <p:cNvSpPr/>
          <p:nvPr/>
        </p:nvSpPr>
        <p:spPr>
          <a:xfrm>
            <a:off x="539553" y="1340768"/>
            <a:ext cx="71119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 startAt="3"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S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ORT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: </a:t>
            </a:r>
            <a:r>
              <a:rPr lang="en-US" altLang="zh-CN" sz="2000" dirty="0" smtClean="0">
                <a:latin typeface="Century Gothic" pitchFamily="34" charset="0"/>
              </a:rPr>
              <a:t>both the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masters</a:t>
            </a:r>
            <a:r>
              <a:rPr lang="en-US" altLang="zh-CN" sz="2000" dirty="0">
                <a:latin typeface="Century Gothic" pitchFamily="34" charset="0"/>
              </a:rPr>
              <a:t> and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mirrors</a:t>
            </a:r>
            <a:r>
              <a:rPr lang="en-US" altLang="zh-CN" sz="2000" dirty="0">
                <a:latin typeface="Century Gothic" pitchFamily="34" charset="0"/>
              </a:rPr>
              <a:t> within a </a:t>
            </a:r>
            <a:r>
              <a:rPr lang="en-US" altLang="zh-CN" sz="2000" dirty="0" smtClean="0">
                <a:latin typeface="Century Gothic" pitchFamily="34" charset="0"/>
              </a:rPr>
              <a:t>group are sorted </a:t>
            </a:r>
            <a:r>
              <a:rPr lang="en-US" altLang="zh-CN" sz="2000" dirty="0">
                <a:latin typeface="Century Gothic" pitchFamily="34" charset="0"/>
              </a:rPr>
              <a:t>according to the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global vertex ID</a:t>
            </a:r>
            <a:endParaRPr lang="en-US" altLang="zh-CN" sz="2000" dirty="0" smtClean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5508472" y="2276872"/>
            <a:ext cx="3312000" cy="756000"/>
            <a:chOff x="5652488" y="2384968"/>
            <a:chExt cx="3312000" cy="756000"/>
          </a:xfrm>
        </p:grpSpPr>
        <p:sp>
          <p:nvSpPr>
            <p:cNvPr id="288" name="Rectangle 287"/>
            <p:cNvSpPr/>
            <p:nvPr/>
          </p:nvSpPr>
          <p:spPr>
            <a:xfrm>
              <a:off x="5652488" y="2384968"/>
              <a:ext cx="3312000" cy="75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760128" y="2457008"/>
              <a:ext cx="3096376" cy="648008"/>
              <a:chOff x="5724128" y="2420952"/>
              <a:chExt cx="3096376" cy="648008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5724128" y="278096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7380472" y="2780960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5724128" y="242095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7380312" y="2420952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084224" y="2456952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7740504" y="2456952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084192" y="2816960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ow-master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7740480" y="2816960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>
                    <a:latin typeface="Century Gothic" pitchFamily="34" charset="0"/>
                    <a:cs typeface="Arial"/>
                  </a:rPr>
                  <a:t>ow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1188024" y="3752984"/>
            <a:ext cx="3942784" cy="288000"/>
            <a:chOff x="1979312" y="2492928"/>
            <a:chExt cx="3942784" cy="288000"/>
          </a:xfrm>
        </p:grpSpPr>
        <p:sp>
          <p:nvSpPr>
            <p:cNvPr id="168" name="Oval 167"/>
            <p:cNvSpPr/>
            <p:nvPr/>
          </p:nvSpPr>
          <p:spPr>
            <a:xfrm>
              <a:off x="2501424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023536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7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3545648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5111984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5634096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4589872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4067760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979312" y="249292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1188024" y="5913224"/>
            <a:ext cx="3942784" cy="288000"/>
            <a:chOff x="1979312" y="3501008"/>
            <a:chExt cx="3942784" cy="288000"/>
          </a:xfrm>
        </p:grpSpPr>
        <p:sp>
          <p:nvSpPr>
            <p:cNvPr id="177" name="Oval 176"/>
            <p:cNvSpPr/>
            <p:nvPr/>
          </p:nvSpPr>
          <p:spPr>
            <a:xfrm>
              <a:off x="2501424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3023536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9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3545648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111984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634096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4589872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4067760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1979312" y="350100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17" name="Rectangle 216"/>
          <p:cNvSpPr/>
          <p:nvPr/>
        </p:nvSpPr>
        <p:spPr>
          <a:xfrm>
            <a:off x="467544" y="5949224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M2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67544" y="3788952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M0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3248928"/>
            <a:ext cx="4663264" cy="288000"/>
            <a:chOff x="467544" y="3357024"/>
            <a:chExt cx="4663264" cy="288000"/>
          </a:xfrm>
        </p:grpSpPr>
        <p:sp>
          <p:nvSpPr>
            <p:cNvPr id="153" name="Rectangle 152"/>
            <p:cNvSpPr/>
            <p:nvPr/>
          </p:nvSpPr>
          <p:spPr>
            <a:xfrm>
              <a:off x="467544" y="337502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M0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1188024" y="3357024"/>
              <a:ext cx="3942784" cy="288000"/>
              <a:chOff x="1979312" y="2492928"/>
              <a:chExt cx="3942784" cy="2880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2501424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023536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3545648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5111984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634096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589872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067760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979312" y="249292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7544" y="5409168"/>
            <a:ext cx="4663264" cy="288000"/>
            <a:chOff x="467544" y="5517264"/>
            <a:chExt cx="4663264" cy="288000"/>
          </a:xfrm>
        </p:grpSpPr>
        <p:sp>
          <p:nvSpPr>
            <p:cNvPr id="152" name="Rectangle 151"/>
            <p:cNvSpPr/>
            <p:nvPr/>
          </p:nvSpPr>
          <p:spPr>
            <a:xfrm>
              <a:off x="467544" y="553526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M2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1188024" y="5517264"/>
              <a:ext cx="3942784" cy="288000"/>
              <a:chOff x="1979312" y="3501008"/>
              <a:chExt cx="3942784" cy="288000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2501424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023536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545648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111984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5634096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589872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067760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1979312" y="350100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cxnSp>
        <p:nvCxnSpPr>
          <p:cNvPr id="281" name="Straight Arrow Connector 280"/>
          <p:cNvCxnSpPr/>
          <p:nvPr/>
        </p:nvCxnSpPr>
        <p:spPr>
          <a:xfrm>
            <a:off x="6912296" y="371701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6912296" y="479713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912296" y="587725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6156176" y="3914952"/>
            <a:ext cx="756120" cy="97216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6156176" y="4005064"/>
            <a:ext cx="756120" cy="194416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323528" y="310502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Rectangle 220"/>
          <p:cNvSpPr/>
          <p:nvPr/>
        </p:nvSpPr>
        <p:spPr>
          <a:xfrm>
            <a:off x="323528" y="526526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467236" y="4779112"/>
            <a:ext cx="5256584" cy="432000"/>
            <a:chOff x="467544" y="4347104"/>
            <a:chExt cx="5256584" cy="4320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187968" y="4347104"/>
              <a:ext cx="4536160" cy="432000"/>
              <a:chOff x="1187968" y="4347104"/>
              <a:chExt cx="4536160" cy="43200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5212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370824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710026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232084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5414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320316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842374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798258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76200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7968" y="4419144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36443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467544" y="445510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 flipH="1">
            <a:off x="6156176" y="3914952"/>
            <a:ext cx="756120" cy="91824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652120" y="3264049"/>
            <a:ext cx="1620000" cy="3089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rPr>
              <a:t>contention</a:t>
            </a:r>
            <a:endParaRPr lang="zh-CN" altLang="en-US" sz="2000" dirty="0">
              <a:effectLst>
                <a:glow rad="381000">
                  <a:srgbClr val="FFCCCC">
                    <a:alpha val="20000"/>
                  </a:srgbClr>
                </a:glow>
              </a:effectLst>
              <a:latin typeface="Century Gothic" pitchFamily="34" charset="0"/>
              <a:cs typeface="Arial"/>
            </a:endParaRPr>
          </a:p>
        </p:txBody>
      </p:sp>
      <p:cxnSp>
        <p:nvCxnSpPr>
          <p:cNvPr id="117" name="Curved Connector 116"/>
          <p:cNvCxnSpPr/>
          <p:nvPr/>
        </p:nvCxnSpPr>
        <p:spPr>
          <a:xfrm rot="10800000" flipH="1">
            <a:off x="5940153" y="3789040"/>
            <a:ext cx="36000" cy="12700"/>
          </a:xfrm>
          <a:prstGeom prst="curvedConnector5">
            <a:avLst>
              <a:gd name="adj1" fmla="val -227642"/>
              <a:gd name="adj2" fmla="val 1681795"/>
              <a:gd name="adj3" fmla="val 519339"/>
            </a:avLst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/>
          <p:nvPr/>
        </p:nvCxnSpPr>
        <p:spPr>
          <a:xfrm rot="10800000" flipH="1">
            <a:off x="6084168" y="3848348"/>
            <a:ext cx="36000" cy="12700"/>
          </a:xfrm>
          <a:prstGeom prst="curvedConnector5">
            <a:avLst>
              <a:gd name="adj1" fmla="val -227642"/>
              <a:gd name="adj2" fmla="val 1681795"/>
              <a:gd name="adj3" fmla="val 519339"/>
            </a:avLst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84036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646132" y="2996952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73418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1187624" y="6345352"/>
            <a:ext cx="3421072" cy="252000"/>
            <a:chOff x="1187624" y="6345352"/>
            <a:chExt cx="3421072" cy="252000"/>
          </a:xfrm>
        </p:grpSpPr>
        <p:sp>
          <p:nvSpPr>
            <p:cNvPr id="136" name="Rectangle 135"/>
            <p:cNvSpPr/>
            <p:nvPr/>
          </p:nvSpPr>
          <p:spPr>
            <a:xfrm>
              <a:off x="1187624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96207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Z1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02419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Z2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20696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Z3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33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>
          <a:xfrm>
            <a:off x="1619672" y="3680984"/>
            <a:ext cx="972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Rounded Rectangle 127"/>
          <p:cNvSpPr/>
          <p:nvPr/>
        </p:nvSpPr>
        <p:spPr>
          <a:xfrm>
            <a:off x="1619672" y="5841224"/>
            <a:ext cx="972000" cy="432000"/>
          </a:xfrm>
          <a:prstGeom prst="roundRect">
            <a:avLst>
              <a:gd name="adj" fmla="val 20729"/>
            </a:avLst>
          </a:prstGeom>
          <a:solidFill>
            <a:schemeClr val="bg1"/>
          </a:solidFill>
          <a:ln w="28575">
            <a:solidFill>
              <a:srgbClr val="FF0066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467544" y="4239008"/>
            <a:ext cx="5256584" cy="432000"/>
            <a:chOff x="467544" y="4347104"/>
            <a:chExt cx="5256584" cy="432000"/>
          </a:xfrm>
        </p:grpSpPr>
        <p:grpSp>
          <p:nvGrpSpPr>
            <p:cNvPr id="4" name="Group 3"/>
            <p:cNvGrpSpPr/>
            <p:nvPr/>
          </p:nvGrpSpPr>
          <p:grpSpPr>
            <a:xfrm>
              <a:off x="1187968" y="4347104"/>
              <a:ext cx="4536160" cy="432000"/>
              <a:chOff x="1187968" y="4347104"/>
              <a:chExt cx="4536160" cy="432000"/>
            </a:xfrm>
          </p:grpSpPr>
          <p:sp>
            <p:nvSpPr>
              <p:cNvPr id="280" name="Rounded Rectangle 279"/>
              <p:cNvSpPr/>
              <p:nvPr/>
            </p:nvSpPr>
            <p:spPr>
              <a:xfrm>
                <a:off x="475212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Rounded Rectangle 278"/>
              <p:cNvSpPr/>
              <p:nvPr/>
            </p:nvSpPr>
            <p:spPr>
              <a:xfrm>
                <a:off x="320389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Rounded Rectangle 221"/>
              <p:cNvSpPr/>
              <p:nvPr/>
            </p:nvSpPr>
            <p:spPr>
              <a:xfrm>
                <a:off x="370824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Rounded Rectangle 222"/>
              <p:cNvSpPr/>
              <p:nvPr/>
            </p:nvSpPr>
            <p:spPr>
              <a:xfrm>
                <a:off x="2700136" y="4347104"/>
                <a:ext cx="43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710026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2232084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75414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320316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842374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798258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276200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187968" y="4419144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36443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235" name="Rectangle 234"/>
            <p:cNvSpPr/>
            <p:nvPr/>
          </p:nvSpPr>
          <p:spPr>
            <a:xfrm>
              <a:off x="467544" y="445510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Example: 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Rolling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923321" y="3249008"/>
            <a:ext cx="2556000" cy="3384192"/>
            <a:chOff x="6067337" y="3357104"/>
            <a:chExt cx="2556000" cy="3384192"/>
          </a:xfrm>
        </p:grpSpPr>
        <p:sp>
          <p:nvSpPr>
            <p:cNvPr id="240" name="Rectangle 239"/>
            <p:cNvSpPr/>
            <p:nvPr/>
          </p:nvSpPr>
          <p:spPr>
            <a:xfrm>
              <a:off x="6067337" y="3357104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H0  L0  h1 h2  l1 l2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67337" y="4437232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H1  L1  h2 h0  l2 l0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067337" y="5517344"/>
              <a:ext cx="2556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H2  L2  h0 h1  l0 l1 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55" name="Straight Connector 254"/>
            <p:cNvCxnSpPr/>
            <p:nvPr/>
          </p:nvCxnSpPr>
          <p:spPr>
            <a:xfrm>
              <a:off x="6427377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6931433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7795529" y="3393296"/>
              <a:ext cx="0" cy="334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6067337" y="6453448"/>
              <a:ext cx="2376208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  Z1   Z2     Z3 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83" name="Rectangle 282"/>
          <p:cNvSpPr/>
          <p:nvPr/>
        </p:nvSpPr>
        <p:spPr>
          <a:xfrm>
            <a:off x="539552" y="1340768"/>
            <a:ext cx="7560839" cy="170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lnSpc>
                <a:spcPct val="114000"/>
              </a:lnSpc>
              <a:buClr>
                <a:srgbClr val="FF0066"/>
              </a:buClr>
              <a:buFont typeface="+mj-lt"/>
              <a:buAutoNum type="arabicPeriod" startAt="4"/>
            </a:pP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R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</a:rPr>
              <a:t>OLL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: </a:t>
            </a:r>
            <a:r>
              <a:rPr lang="en-US" altLang="zh-CN" sz="2000" dirty="0" smtClean="0">
                <a:latin typeface="Century Gothic" pitchFamily="34" charset="0"/>
              </a:rPr>
              <a:t>place </a:t>
            </a:r>
            <a:r>
              <a:rPr lang="en-US" altLang="zh-CN" sz="2000" dirty="0">
                <a:latin typeface="Century Gothic" pitchFamily="34" charset="0"/>
              </a:rPr>
              <a:t>mirror groups in a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rolling order</a:t>
            </a:r>
            <a:r>
              <a:rPr lang="en-US" altLang="zh-CN" sz="2000" dirty="0">
                <a:latin typeface="Century Gothic" pitchFamily="34" charset="0"/>
              </a:rPr>
              <a:t>: </a:t>
            </a:r>
            <a:r>
              <a:rPr lang="en-US" altLang="zh-CN" sz="2000" dirty="0" smtClean="0">
                <a:latin typeface="Century Gothic" pitchFamily="34" charset="0"/>
              </a:rPr>
              <a:t>the </a:t>
            </a:r>
            <a:r>
              <a:rPr lang="en-US" altLang="zh-CN" sz="2000" dirty="0">
                <a:latin typeface="Century Gothic" pitchFamily="34" charset="0"/>
              </a:rPr>
              <a:t>mirror groups in machine </a:t>
            </a:r>
            <a:r>
              <a:rPr lang="en-US" altLang="zh-CN" sz="2000" u="sng" dirty="0">
                <a:latin typeface="Century Gothic" pitchFamily="34" charset="0"/>
              </a:rPr>
              <a:t>n</a:t>
            </a:r>
            <a:r>
              <a:rPr lang="en-US" altLang="zh-CN" sz="2000" dirty="0">
                <a:latin typeface="Century Gothic" pitchFamily="34" charset="0"/>
              </a:rPr>
              <a:t> for </a:t>
            </a:r>
            <a:r>
              <a:rPr lang="en-US" altLang="zh-CN" sz="2000" u="sng" dirty="0">
                <a:latin typeface="Century Gothic" pitchFamily="34" charset="0"/>
              </a:rPr>
              <a:t>p</a:t>
            </a:r>
            <a:r>
              <a:rPr lang="en-US" altLang="zh-CN" sz="2000" dirty="0">
                <a:latin typeface="Century Gothic" pitchFamily="34" charset="0"/>
              </a:rPr>
              <a:t> partitions start from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(n + 1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)%p</a:t>
            </a:r>
          </a:p>
          <a:p>
            <a:pPr marL="0" lvl="2">
              <a:lnSpc>
                <a:spcPct val="114000"/>
              </a:lnSpc>
              <a:buClr>
                <a:srgbClr val="FF0066"/>
              </a:buClr>
            </a:pPr>
            <a:r>
              <a:rPr lang="en-US" altLang="zh-CN" sz="1200" dirty="0" smtClean="0">
                <a:latin typeface="Century Gothic" pitchFamily="34" charset="0"/>
              </a:rPr>
              <a:t> </a:t>
            </a:r>
          </a:p>
          <a:p>
            <a:pPr marL="627063" lvl="2" indent="-627063">
              <a:lnSpc>
                <a:spcPct val="114000"/>
              </a:lnSpc>
              <a:buClr>
                <a:srgbClr val="FF0066"/>
              </a:buClr>
            </a:pPr>
            <a:r>
              <a:rPr lang="en-US" altLang="zh-CN" sz="2000" dirty="0" smtClean="0">
                <a:latin typeface="Century Gothic" pitchFamily="34" charset="0"/>
              </a:rPr>
              <a:t>e.g</a:t>
            </a:r>
            <a:r>
              <a:rPr lang="en-US" altLang="zh-CN" sz="2000" dirty="0">
                <a:latin typeface="Century Gothic" pitchFamily="34" charset="0"/>
              </a:rPr>
              <a:t>., </a:t>
            </a:r>
            <a:r>
              <a:rPr lang="en-US" altLang="zh-CN" sz="2000" dirty="0" smtClean="0">
                <a:latin typeface="Century Gothic" pitchFamily="34" charset="0"/>
              </a:rPr>
              <a:t>M1 start from h2 then h0, </a:t>
            </a:r>
            <a:br>
              <a:rPr lang="en-US" altLang="zh-CN" sz="2000" dirty="0" smtClean="0">
                <a:latin typeface="Century Gothic" pitchFamily="34" charset="0"/>
              </a:rPr>
            </a:br>
            <a:r>
              <a:rPr lang="en-US" altLang="zh-CN" sz="2000" dirty="0" smtClean="0">
                <a:latin typeface="Century Gothic" pitchFamily="34" charset="0"/>
              </a:rPr>
              <a:t>where n=2 and </a:t>
            </a:r>
            <a:r>
              <a:rPr lang="en-US" altLang="zh-CN" sz="2000" dirty="0">
                <a:latin typeface="Century Gothic" pitchFamily="34" charset="0"/>
              </a:rPr>
              <a:t>p=3</a:t>
            </a:r>
            <a:endParaRPr lang="en-US" altLang="zh-CN" sz="2000" dirty="0" smtClean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270" name="Group 269"/>
          <p:cNvGrpSpPr/>
          <p:nvPr/>
        </p:nvGrpSpPr>
        <p:grpSpPr>
          <a:xfrm>
            <a:off x="5508472" y="2276872"/>
            <a:ext cx="3312000" cy="756000"/>
            <a:chOff x="5652488" y="2384968"/>
            <a:chExt cx="3312000" cy="756000"/>
          </a:xfrm>
        </p:grpSpPr>
        <p:sp>
          <p:nvSpPr>
            <p:cNvPr id="288" name="Rectangle 287"/>
            <p:cNvSpPr/>
            <p:nvPr/>
          </p:nvSpPr>
          <p:spPr>
            <a:xfrm>
              <a:off x="5652488" y="2384968"/>
              <a:ext cx="3312000" cy="756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5760128" y="2457008"/>
              <a:ext cx="3096376" cy="648008"/>
              <a:chOff x="5724128" y="2420952"/>
              <a:chExt cx="3096376" cy="648008"/>
            </a:xfrm>
          </p:grpSpPr>
          <p:sp>
            <p:nvSpPr>
              <p:cNvPr id="289" name="Oval 288"/>
              <p:cNvSpPr/>
              <p:nvPr/>
            </p:nvSpPr>
            <p:spPr>
              <a:xfrm>
                <a:off x="5724128" y="2780960"/>
                <a:ext cx="252000" cy="25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7380472" y="2780960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5724128" y="242095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sz="16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7380312" y="2420952"/>
                <a:ext cx="252000" cy="252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6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6084224" y="2456952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7740504" y="2456952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h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igh-mirror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084192" y="2816960"/>
                <a:ext cx="126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ow-master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7740480" y="2816960"/>
                <a:ext cx="1080000" cy="252000"/>
              </a:xfrm>
              <a:prstGeom prst="rect">
                <a:avLst/>
              </a:prstGeom>
            </p:spPr>
            <p:txBody>
              <a:bodyPr vert="horz" lIns="0" tIns="0" rIns="0" bIns="0" rtlCol="0" anchor="ctr" anchorCtr="0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Arial"/>
                  </a:rPr>
                  <a:t>l</a:t>
                </a:r>
                <a:r>
                  <a:rPr lang="en-US" altLang="zh-CN" sz="1600" dirty="0">
                    <a:latin typeface="Century Gothic" pitchFamily="34" charset="0"/>
                    <a:cs typeface="Arial"/>
                  </a:rPr>
                  <a:t>ow</a:t>
                </a:r>
                <a:r>
                  <a:rPr lang="en-US" altLang="zh-CN" sz="1600" dirty="0" smtClean="0">
                    <a:latin typeface="Century Gothic" pitchFamily="34" charset="0"/>
                    <a:cs typeface="Arial"/>
                  </a:rPr>
                  <a:t>-mirror</a:t>
                </a:r>
                <a:endParaRPr lang="zh-CN" altLang="en-US" sz="1600" dirty="0">
                  <a:latin typeface="Century Gothic" pitchFamily="34" charset="0"/>
                  <a:cs typeface="Arial"/>
                </a:endParaRPr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1188024" y="3752984"/>
            <a:ext cx="3942784" cy="288000"/>
            <a:chOff x="1979312" y="2492928"/>
            <a:chExt cx="3942784" cy="288000"/>
          </a:xfrm>
        </p:grpSpPr>
        <p:sp>
          <p:nvSpPr>
            <p:cNvPr id="168" name="Oval 167"/>
            <p:cNvSpPr/>
            <p:nvPr/>
          </p:nvSpPr>
          <p:spPr>
            <a:xfrm>
              <a:off x="2501424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023536" y="249292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7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3545648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5111984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5634096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4589872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4067760" y="249292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1979312" y="249292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1188024" y="5913224"/>
            <a:ext cx="3942784" cy="288000"/>
            <a:chOff x="1979312" y="3501008"/>
            <a:chExt cx="3942784" cy="288000"/>
          </a:xfrm>
        </p:grpSpPr>
        <p:sp>
          <p:nvSpPr>
            <p:cNvPr id="177" name="Oval 176"/>
            <p:cNvSpPr/>
            <p:nvPr/>
          </p:nvSpPr>
          <p:spPr>
            <a:xfrm>
              <a:off x="2501424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3023536" y="3501008"/>
              <a:ext cx="288000" cy="288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9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3545648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111984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5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634096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8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4589872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Century Gothic" pitchFamily="34" charset="0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4067760" y="3501008"/>
              <a:ext cx="288000" cy="288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Century Gothic" pitchFamily="34" charset="0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1979312" y="3501008"/>
              <a:ext cx="288000" cy="288000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217" name="Rectangle 216"/>
          <p:cNvSpPr/>
          <p:nvPr/>
        </p:nvSpPr>
        <p:spPr>
          <a:xfrm>
            <a:off x="467544" y="5949224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M2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67544" y="3788952"/>
            <a:ext cx="50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M0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3248928"/>
            <a:ext cx="4663264" cy="288000"/>
            <a:chOff x="467544" y="3357024"/>
            <a:chExt cx="4663264" cy="288000"/>
          </a:xfrm>
        </p:grpSpPr>
        <p:sp>
          <p:nvSpPr>
            <p:cNvPr id="153" name="Rectangle 152"/>
            <p:cNvSpPr/>
            <p:nvPr/>
          </p:nvSpPr>
          <p:spPr>
            <a:xfrm>
              <a:off x="467544" y="337502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M0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37" name="Group 236"/>
            <p:cNvGrpSpPr/>
            <p:nvPr/>
          </p:nvGrpSpPr>
          <p:grpSpPr>
            <a:xfrm>
              <a:off x="1188024" y="3357024"/>
              <a:ext cx="3942784" cy="288000"/>
              <a:chOff x="1979312" y="2492928"/>
              <a:chExt cx="3942784" cy="2880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2501424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023536" y="249292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3545648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5111984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634096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589872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067760" y="249292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1979312" y="249292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7544" y="5409168"/>
            <a:ext cx="4663264" cy="288000"/>
            <a:chOff x="467544" y="5517264"/>
            <a:chExt cx="4663264" cy="288000"/>
          </a:xfrm>
        </p:grpSpPr>
        <p:sp>
          <p:nvSpPr>
            <p:cNvPr id="152" name="Rectangle 151"/>
            <p:cNvSpPr/>
            <p:nvPr/>
          </p:nvSpPr>
          <p:spPr>
            <a:xfrm>
              <a:off x="467544" y="553526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M2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1188024" y="5517264"/>
              <a:ext cx="3942784" cy="288000"/>
              <a:chOff x="1979312" y="3501008"/>
              <a:chExt cx="3942784" cy="288000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2501424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023536" y="3501008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545648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111984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5634096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589872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4067760" y="3501008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1979312" y="3501008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</p:grpSp>
      </p:grpSp>
      <p:cxnSp>
        <p:nvCxnSpPr>
          <p:cNvPr id="281" name="Straight Arrow Connector 280"/>
          <p:cNvCxnSpPr/>
          <p:nvPr/>
        </p:nvCxnSpPr>
        <p:spPr>
          <a:xfrm>
            <a:off x="6912296" y="321297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6912296" y="429309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6912296" y="537321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>
            <a:off x="6156176" y="3356992"/>
            <a:ext cx="792088" cy="95412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>
            <a:off x="6156176" y="4437120"/>
            <a:ext cx="792088" cy="954112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/>
          <p:cNvSpPr/>
          <p:nvPr/>
        </p:nvSpPr>
        <p:spPr>
          <a:xfrm>
            <a:off x="8336928" y="4728493"/>
            <a:ext cx="0" cy="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b="1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323528" y="3609080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Rectangle 220"/>
          <p:cNvSpPr/>
          <p:nvPr/>
        </p:nvSpPr>
        <p:spPr>
          <a:xfrm>
            <a:off x="323528" y="580526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467236" y="4779112"/>
            <a:ext cx="5256584" cy="432000"/>
            <a:chOff x="467544" y="4347104"/>
            <a:chExt cx="5256584" cy="4320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187968" y="4347104"/>
              <a:ext cx="4536160" cy="432000"/>
              <a:chOff x="1187968" y="4347104"/>
              <a:chExt cx="4536160" cy="43200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5212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3708248" y="4347104"/>
                <a:ext cx="972000" cy="432000"/>
              </a:xfrm>
              <a:prstGeom prst="roundRect">
                <a:avLst>
                  <a:gd name="adj" fmla="val 20729"/>
                </a:avLst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710026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5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232084" y="4419144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  <a:latin typeface="Century Gothic" pitchFamily="34" charset="0"/>
                  </a:rPr>
                  <a:t>8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5414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320316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7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842374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3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798258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Century Gothic" pitchFamily="34" charset="0"/>
                  </a:rPr>
                  <a:t>4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76200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rgbClr val="FF0066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6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87968" y="4419144"/>
                <a:ext cx="288000" cy="288000"/>
              </a:xfrm>
              <a:prstGeom prst="ellipse">
                <a:avLst/>
              </a:prstGeom>
              <a:solidFill>
                <a:srgbClr val="FF0066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  <a:latin typeface="Century Gothic" pitchFamily="34" charset="0"/>
                  </a:rPr>
                  <a:t>2</a:t>
                </a:r>
                <a:endParaRPr lang="zh-CN" altLang="en-US" b="1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364432" y="4419144"/>
                <a:ext cx="288000" cy="28800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Century Gothic" pitchFamily="34" charset="0"/>
                  </a:rPr>
                  <a:t>9</a:t>
                </a:r>
                <a:endParaRPr lang="zh-CN" altLang="en-US" b="1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2" name="Rectangle 111"/>
            <p:cNvSpPr/>
            <p:nvPr/>
          </p:nvSpPr>
          <p:spPr>
            <a:xfrm>
              <a:off x="467544" y="4455104"/>
              <a:ext cx="504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M1</a:t>
              </a:r>
              <a:endPara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323528" y="4725144"/>
            <a:ext cx="5544000" cy="540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6156176" y="3447016"/>
            <a:ext cx="792088" cy="2052160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904184" y="321297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5904184" y="429309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5904184" y="5373216"/>
            <a:ext cx="324000" cy="0"/>
          </a:xfrm>
          <a:prstGeom prst="straightConnector1">
            <a:avLst/>
          </a:prstGeom>
          <a:ln w="190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3029803" y="4077072"/>
            <a:ext cx="259307" cy="204717"/>
          </a:xfrm>
          <a:custGeom>
            <a:avLst/>
            <a:gdLst>
              <a:gd name="connsiteX0" fmla="*/ 0 w 259307"/>
              <a:gd name="connsiteY0" fmla="*/ 204717 h 204717"/>
              <a:gd name="connsiteX1" fmla="*/ 136478 w 259307"/>
              <a:gd name="connsiteY1" fmla="*/ 0 h 204717"/>
              <a:gd name="connsiteX2" fmla="*/ 259307 w 259307"/>
              <a:gd name="connsiteY2" fmla="*/ 204717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07" h="204717">
                <a:moveTo>
                  <a:pt x="0" y="204717"/>
                </a:moveTo>
                <a:cubicBezTo>
                  <a:pt x="46630" y="102358"/>
                  <a:pt x="93260" y="0"/>
                  <a:pt x="136478" y="0"/>
                </a:cubicBezTo>
                <a:cubicBezTo>
                  <a:pt x="179696" y="0"/>
                  <a:pt x="219501" y="102358"/>
                  <a:pt x="259307" y="204717"/>
                </a:cubicBezTo>
              </a:path>
            </a:pathLst>
          </a:custGeom>
          <a:ln w="38100" cap="rnd">
            <a:solidFill>
              <a:srgbClr val="0000FF"/>
            </a:solidFill>
            <a:round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1584036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646132" y="2996952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673418" y="3001694"/>
            <a:ext cx="0" cy="3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1187624" y="6345352"/>
            <a:ext cx="3421072" cy="252000"/>
            <a:chOff x="1187624" y="6345352"/>
            <a:chExt cx="3421072" cy="252000"/>
          </a:xfrm>
        </p:grpSpPr>
        <p:sp>
          <p:nvSpPr>
            <p:cNvPr id="140" name="Rectangle 139"/>
            <p:cNvSpPr/>
            <p:nvPr/>
          </p:nvSpPr>
          <p:spPr>
            <a:xfrm>
              <a:off x="1187624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Z0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96207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Z1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024192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Z2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320696" y="6345352"/>
              <a:ext cx="288000" cy="252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b="1" dirty="0" smtClean="0">
                  <a:solidFill>
                    <a:srgbClr val="FF0066"/>
                  </a:solidFill>
                  <a:latin typeface="Consolas" pitchFamily="49" charset="0"/>
                  <a:cs typeface="Consolas" pitchFamily="49" charset="0"/>
                </a:rPr>
                <a:t>Z3</a:t>
              </a:r>
              <a:endParaRPr lang="zh-CN" altLang="en-US" b="1" dirty="0">
                <a:solidFill>
                  <a:srgbClr val="FF0066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144" name="Freeform 143"/>
          <p:cNvSpPr/>
          <p:nvPr/>
        </p:nvSpPr>
        <p:spPr>
          <a:xfrm>
            <a:off x="4572000" y="4077072"/>
            <a:ext cx="259307" cy="204717"/>
          </a:xfrm>
          <a:custGeom>
            <a:avLst/>
            <a:gdLst>
              <a:gd name="connsiteX0" fmla="*/ 0 w 259307"/>
              <a:gd name="connsiteY0" fmla="*/ 204717 h 204717"/>
              <a:gd name="connsiteX1" fmla="*/ 136478 w 259307"/>
              <a:gd name="connsiteY1" fmla="*/ 0 h 204717"/>
              <a:gd name="connsiteX2" fmla="*/ 259307 w 259307"/>
              <a:gd name="connsiteY2" fmla="*/ 204717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07" h="204717">
                <a:moveTo>
                  <a:pt x="0" y="204717"/>
                </a:moveTo>
                <a:cubicBezTo>
                  <a:pt x="46630" y="102358"/>
                  <a:pt x="93260" y="0"/>
                  <a:pt x="136478" y="0"/>
                </a:cubicBezTo>
                <a:cubicBezTo>
                  <a:pt x="179696" y="0"/>
                  <a:pt x="219501" y="102358"/>
                  <a:pt x="259307" y="204717"/>
                </a:cubicBezTo>
              </a:path>
            </a:pathLst>
          </a:custGeom>
          <a:ln w="38100" cap="rnd">
            <a:solidFill>
              <a:srgbClr val="0000FF"/>
            </a:solidFill>
            <a:round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19" grpId="0" animBg="1"/>
      <p:bldP spid="221" grpId="0" animBg="1"/>
      <p:bldP spid="220" grpId="0" animBg="1"/>
      <p:bldP spid="19" grpId="0" animBg="1"/>
      <p:bldP spid="1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Tradeoff: Ingress vs. Runtime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7"/>
            <a:ext cx="8376426" cy="329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OPT: Locality-conscious graph layout 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The increase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of graph ingress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time is modest </a:t>
            </a: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982663" lvl="2" indent="-355600">
              <a:buFont typeface="Calibri" pitchFamily="34" charset="0"/>
              <a:buChar char="→"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Independently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executed on each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machine</a:t>
            </a:r>
          </a:p>
          <a:p>
            <a:pPr marL="982663" lvl="2" indent="-355600">
              <a:buFont typeface="Calibri" pitchFamily="34" charset="0"/>
              <a:buChar char="→"/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Less than 5%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(power-law)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&amp; around 10%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(real-world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Usually more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than 10%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speedup for runtime</a:t>
            </a:r>
          </a:p>
          <a:p>
            <a:pPr marL="982663" lvl="2" indent="-355600">
              <a:spcBef>
                <a:spcPts val="0"/>
              </a:spcBef>
              <a:buFont typeface="Calibri" pitchFamily="34" charset="0"/>
              <a:buChar char="→"/>
            </a:pPr>
            <a:r>
              <a:rPr lang="en-US" altLang="zh-CN" sz="2200" dirty="0" smtClean="0">
                <a:latin typeface="Century Gothic" pitchFamily="34" charset="0"/>
                <a:ea typeface="宋体"/>
                <a:cs typeface="+mn-cs"/>
              </a:rPr>
              <a:t>21</a:t>
            </a:r>
            <a:r>
              <a:rPr lang="en-US" altLang="zh-CN" sz="2200" dirty="0">
                <a:latin typeface="Century Gothic" pitchFamily="34" charset="0"/>
                <a:ea typeface="宋体"/>
                <a:cs typeface="+mn-cs"/>
              </a:rPr>
              <a:t>% for the Twitter </a:t>
            </a:r>
            <a:r>
              <a:rPr lang="en-US" altLang="zh-CN" sz="2200" dirty="0" smtClean="0">
                <a:latin typeface="Century Gothic" pitchFamily="34" charset="0"/>
                <a:ea typeface="宋体"/>
                <a:cs typeface="+mn-cs"/>
              </a:rPr>
              <a:t>follower </a:t>
            </a:r>
            <a:r>
              <a:rPr lang="en-US" altLang="zh-CN" sz="2200" dirty="0">
                <a:latin typeface="Century Gothic" pitchFamily="34" charset="0"/>
                <a:ea typeface="宋体"/>
                <a:cs typeface="+mn-cs"/>
              </a:rPr>
              <a:t>graph</a:t>
            </a:r>
          </a:p>
          <a:p>
            <a:pPr marL="268288" lvl="2" indent="0">
              <a:buNone/>
            </a:pP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74231349"/>
              </p:ext>
            </p:extLst>
          </p:nvPr>
        </p:nvGraphicFramePr>
        <p:xfrm>
          <a:off x="683568" y="4077072"/>
          <a:ext cx="7848872" cy="202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60840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Power-law (</a:t>
            </a:r>
            <a:r>
              <a:rPr lang="el-GR" altLang="zh-CN" i="1" dirty="0" smtClean="0">
                <a:latin typeface="Century Gothic" pitchFamily="34" charset="0"/>
              </a:rPr>
              <a:t>α</a:t>
            </a:r>
            <a:r>
              <a:rPr lang="en-US" altLang="zh-CN" dirty="0" smtClean="0">
                <a:latin typeface="Century Gothic" pitchFamily="34" charset="0"/>
              </a:rPr>
              <a:t>)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432" y="6084004"/>
            <a:ext cx="29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Real-world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3714" y="3675856"/>
            <a:ext cx="2124000" cy="545232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Agenda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827584" y="1371600"/>
            <a:ext cx="6624736" cy="486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Partitioning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Computation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Optimization</a:t>
            </a:r>
          </a:p>
          <a:p>
            <a:pPr marL="441325" lvl="1" indent="-400050">
              <a:lnSpc>
                <a:spcPct val="150000"/>
              </a:lnSpc>
              <a:buClr>
                <a:srgbClr val="FF0066"/>
              </a:buClr>
              <a:buNone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</a:p>
          <a:p>
            <a:pPr marL="441325" lvl="1" indent="-400050">
              <a:buClr>
                <a:srgbClr val="FF0066"/>
              </a:buClr>
              <a:buNone/>
            </a:pPr>
            <a:endParaRPr lang="en-US" altLang="zh-CN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Implementation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8"/>
            <a:ext cx="8520442" cy="33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OWER</a:t>
            </a: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YRA</a:t>
            </a:r>
            <a:endParaRPr lang="en-US" altLang="zh-CN" dirty="0" smtClean="0">
              <a:solidFill>
                <a:srgbClr val="FF0066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Based on latest PowerGraph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(v2.2, Mar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. 2014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)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separate engine and partitioning algorithms</a:t>
            </a:r>
          </a:p>
          <a:p>
            <a:pPr marL="630238" lvl="2"/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Support both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sync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and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async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execution engines</a:t>
            </a:r>
          </a:p>
          <a:p>
            <a:pPr marL="630238" lvl="2"/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Seamlessly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run all graph toolkits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 GraphLab and respect the fault tolerance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model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Port the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Random hybrid-cut to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GraphX</a:t>
            </a:r>
            <a:r>
              <a:rPr lang="en-US" altLang="zh-CN" sz="2400" baseline="30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</a:t>
            </a:r>
          </a:p>
          <a:p>
            <a:pPr marL="630238" lvl="2"/>
            <a:endParaRPr lang="en-US" altLang="zh-CN" sz="2400" dirty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869160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Century Gothic" pitchFamily="34" charset="0"/>
              </a:rPr>
              <a:t>The source code and a brief instruction </a:t>
            </a:r>
            <a:r>
              <a:rPr lang="en-US" altLang="zh-CN" sz="2200" dirty="0" smtClean="0">
                <a:latin typeface="Century Gothic" pitchFamily="34" charset="0"/>
              </a:rPr>
              <a:t>are </a:t>
            </a:r>
            <a:r>
              <a:rPr lang="en-US" altLang="zh-CN" sz="2200" dirty="0">
                <a:latin typeface="Century Gothic" pitchFamily="34" charset="0"/>
              </a:rPr>
              <a:t>available </a:t>
            </a:r>
            <a:r>
              <a:rPr lang="en-US" altLang="zh-CN" sz="2200" dirty="0" smtClean="0">
                <a:latin typeface="Century Gothic" pitchFamily="34" charset="0"/>
              </a:rPr>
              <a:t>at </a:t>
            </a:r>
            <a:r>
              <a:rPr lang="en-US" altLang="zh-CN" sz="2200" dirty="0" smtClean="0">
                <a:latin typeface="Century Gothic" pitchFamily="34" charset="0"/>
                <a:hlinkClick r:id="rId3"/>
              </a:rPr>
              <a:t>http</a:t>
            </a:r>
            <a:r>
              <a:rPr lang="en-US" altLang="zh-CN" sz="2200" dirty="0">
                <a:latin typeface="Century Gothic" pitchFamily="34" charset="0"/>
                <a:hlinkClick r:id="rId3"/>
              </a:rPr>
              <a:t>://</a:t>
            </a:r>
            <a:r>
              <a:rPr lang="en-US" altLang="zh-CN" sz="2200" dirty="0" smtClean="0">
                <a:latin typeface="Century Gothic" pitchFamily="34" charset="0"/>
                <a:hlinkClick r:id="rId3"/>
              </a:rPr>
              <a:t>ipads.se.sjtu.edu.cn/projects/powerlyra.html</a:t>
            </a:r>
            <a:r>
              <a:rPr lang="en-US" altLang="zh-CN" sz="2200" dirty="0" smtClean="0">
                <a:latin typeface="Century Gothic" pitchFamily="34" charset="0"/>
              </a:rPr>
              <a:t> </a:t>
            </a:r>
            <a:endParaRPr lang="zh-CN" altLang="en-US" sz="22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6505599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We only port </a:t>
            </a:r>
            <a:r>
              <a:rPr lang="en-US" altLang="zh-CN" sz="1400" dirty="0">
                <a:latin typeface="Century Gothic" pitchFamily="34" charset="0"/>
              </a:rPr>
              <a:t>Random hybrid-cut </a:t>
            </a:r>
            <a:r>
              <a:rPr lang="en-US" altLang="zh-CN" sz="1400" dirty="0" smtClean="0">
                <a:latin typeface="Century Gothic" pitchFamily="34" charset="0"/>
              </a:rPr>
              <a:t>for </a:t>
            </a:r>
            <a:r>
              <a:rPr lang="en-US" altLang="zh-CN" sz="1400" dirty="0">
                <a:latin typeface="Century Gothic" pitchFamily="34" charset="0"/>
              </a:rPr>
              <a:t>preserving </a:t>
            </a:r>
            <a:r>
              <a:rPr lang="en-US" altLang="zh-CN" sz="1400" dirty="0" smtClean="0">
                <a:latin typeface="Century Gothic" pitchFamily="34" charset="0"/>
              </a:rPr>
              <a:t>the </a:t>
            </a:r>
            <a:r>
              <a:rPr lang="en-US" altLang="zh-CN" sz="1400" dirty="0">
                <a:latin typeface="Century Gothic" pitchFamily="34" charset="0"/>
              </a:rPr>
              <a:t>graph partitioning </a:t>
            </a:r>
            <a:r>
              <a:rPr lang="en-US" altLang="zh-CN" sz="1400" dirty="0" smtClean="0">
                <a:latin typeface="Century Gothic" pitchFamily="34" charset="0"/>
              </a:rPr>
              <a:t>interface of GraphX.</a:t>
            </a:r>
            <a:endParaRPr lang="zh-CN" altLang="en-US" sz="1400" dirty="0">
              <a:latin typeface="Century Gothic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8"/>
            <a:ext cx="8592450" cy="49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531813" lvl="2" indent="-531813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Baseline: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latest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OWER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RAPH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(2.2 Mar. 2014)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with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various vertex-cuts (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rid/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blivious/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oordinated)</a:t>
            </a: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Platforms</a:t>
            </a: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27063" lvl="2" indent="-358775">
              <a:buFont typeface="+mj-lt"/>
              <a:buAutoNum type="arabicPeriod"/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48-node VM-based cluster</a:t>
            </a:r>
            <a:r>
              <a:rPr lang="en-US" altLang="zh-CN" sz="2200" baseline="30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(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Each: 4 Cores, 12GB RAM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)</a:t>
            </a:r>
          </a:p>
          <a:p>
            <a:pPr marL="627063" lvl="2" indent="-358775">
              <a:buFont typeface="+mj-lt"/>
              <a:buAutoNum type="arabicPeriod"/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6-node physical cluster</a:t>
            </a:r>
            <a:r>
              <a:rPr lang="en-US" altLang="zh-CN" sz="2200" baseline="300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(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Each: 24 Cores, 64GB RAM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)</a:t>
            </a:r>
            <a:endParaRPr lang="en-US" altLang="zh-CN" sz="2200" dirty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Algorithms and graphs</a:t>
            </a:r>
            <a:endParaRPr lang="en-US" altLang="zh-C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3 graph-analytics algorithms (PR</a:t>
            </a:r>
            <a:r>
              <a:rPr lang="en-US" altLang="zh-CN" sz="2200" baseline="300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2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CC, DIA) and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2 MLDM algorithms (ALS, SGD)</a:t>
            </a: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 real-world graphs,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 synthetic graphs</a:t>
            </a:r>
            <a:r>
              <a:rPr lang="en-US" altLang="zh-CN" sz="2200" baseline="30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3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etc.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53662"/>
              </p:ext>
            </p:extLst>
          </p:nvPr>
        </p:nvGraphicFramePr>
        <p:xfrm>
          <a:off x="4644008" y="4941168"/>
          <a:ext cx="2556000" cy="1548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44000"/>
                <a:gridCol w="756000"/>
                <a:gridCol w="756000"/>
              </a:tblGrid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|V|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|E|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Twitter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42M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1.47B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UK-2005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40M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936M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Wiki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5.7M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130M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LJournal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5.4M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79M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GWeb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0.9M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5.1M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38733"/>
              </p:ext>
            </p:extLst>
          </p:nvPr>
        </p:nvGraphicFramePr>
        <p:xfrm>
          <a:off x="7308304" y="4941168"/>
          <a:ext cx="1296000" cy="1548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000"/>
                <a:gridCol w="720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α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|E|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1.8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673M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1.9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249M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2.0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105M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2.1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54M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2.2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39M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3277675" y="2348880"/>
            <a:ext cx="864000" cy="288032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6-node</a:t>
            </a: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197555" y="2348880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6093296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Clusters are connected via 1GigE</a:t>
            </a:r>
          </a:p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2 </a:t>
            </a:r>
            <a:r>
              <a:rPr lang="en-US" altLang="zh-CN" sz="1400" dirty="0" smtClean="0">
                <a:latin typeface="Century Gothic" pitchFamily="34" charset="0"/>
              </a:rPr>
              <a:t>We run 10 iterations for PageRank.</a:t>
            </a:r>
          </a:p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3 </a:t>
            </a:r>
            <a:r>
              <a:rPr lang="en-US" altLang="zh-CN" sz="1400" dirty="0" smtClean="0">
                <a:latin typeface="Century Gothic" pitchFamily="34" charset="0"/>
              </a:rPr>
              <a:t>Synthetic graphs has fixed 10 million vertices </a:t>
            </a:r>
            <a:endParaRPr lang="en-US" altLang="zh-CN" sz="1400" dirty="0">
              <a:latin typeface="Century Gothic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Performance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89431645"/>
              </p:ext>
            </p:extLst>
          </p:nvPr>
        </p:nvGraphicFramePr>
        <p:xfrm>
          <a:off x="755576" y="1196528"/>
          <a:ext cx="7704856" cy="488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64032" y="5765194"/>
            <a:ext cx="3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entury Gothic" pitchFamily="34" charset="0"/>
              </a:rPr>
              <a:t>Power-law (</a:t>
            </a:r>
            <a:r>
              <a:rPr lang="el-GR" altLang="zh-CN" sz="2000" i="1" dirty="0" smtClean="0">
                <a:latin typeface="Century Gothic" pitchFamily="34" charset="0"/>
              </a:rPr>
              <a:t>α</a:t>
            </a:r>
            <a:r>
              <a:rPr lang="en-US" altLang="zh-CN" sz="2000" dirty="0" smtClean="0">
                <a:latin typeface="Century Gothic" pitchFamily="34" charset="0"/>
              </a:rPr>
              <a:t>)</a:t>
            </a:r>
            <a:endParaRPr lang="zh-CN" altLang="en-US" sz="2000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962" y="5765194"/>
            <a:ext cx="3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entury Gothic" pitchFamily="34" charset="0"/>
              </a:rPr>
              <a:t>Real-world</a:t>
            </a:r>
            <a:endParaRPr lang="zh-CN" altLang="en-US" sz="2000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3920" y="1454362"/>
            <a:ext cx="828000" cy="25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66"/>
                </a:solidFill>
                <a:latin typeface="Century Gothic" pitchFamily="34" charset="0"/>
              </a:rPr>
              <a:t>d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efault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3760" y="3716808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2.2X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77760" y="3963029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96747" y="3290587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2.9X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30747" y="3536808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5856" y="3074563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3.3X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09856" y="3320784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23928" y="3140744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3.2X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157928" y="3386965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0" y="3140744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3.2X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806000" y="3386965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0072" y="3453485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2.6X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54072" y="3699706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52272" y="3794643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2.0X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86272" y="4040864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00344" y="3788816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2.0X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34344" y="4035037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48416" y="3212752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3.0X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8082416" y="3458973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04200" y="1778419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5.5X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138200" y="2024640"/>
            <a:ext cx="0" cy="180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内容占位符 2"/>
          <p:cNvSpPr txBox="1">
            <a:spLocks/>
          </p:cNvSpPr>
          <p:nvPr/>
        </p:nvSpPr>
        <p:spPr>
          <a:xfrm>
            <a:off x="7164288" y="1772816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95936" y="2060848"/>
            <a:ext cx="1727752" cy="40011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defRPr sz="1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PageRank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25895"/>
              </p:ext>
            </p:extLst>
          </p:nvPr>
        </p:nvGraphicFramePr>
        <p:xfrm>
          <a:off x="5688072" y="890936"/>
          <a:ext cx="2808000" cy="2250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000"/>
                <a:gridCol w="828000"/>
                <a:gridCol w="684000"/>
              </a:tblGrid>
              <a:tr h="288000"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Twitter Follower Graph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(TW)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 Partitioning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Time (sec)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Ingress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Exec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Random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263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823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373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Oblivious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289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660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Coordinated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391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298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138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155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Ginger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307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143</a:t>
                      </a:r>
                    </a:p>
                  </a:txBody>
                  <a:tcPr marL="72000" marR="108000" marT="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575648" y="5409288"/>
            <a:ext cx="828000" cy="612000"/>
            <a:chOff x="405340" y="5922169"/>
            <a:chExt cx="828000" cy="612000"/>
          </a:xfrm>
        </p:grpSpPr>
        <p:sp>
          <p:nvSpPr>
            <p:cNvPr id="49" name="Down Arrow 48"/>
            <p:cNvSpPr/>
            <p:nvPr/>
          </p:nvSpPr>
          <p:spPr>
            <a:xfrm rot="10800000">
              <a:off x="577024" y="5922169"/>
              <a:ext cx="484632" cy="612000"/>
            </a:xfrm>
            <a:prstGeom prst="downArrow">
              <a:avLst>
                <a:gd name="adj1" fmla="val 50000"/>
                <a:gd name="adj2" fmla="val 30481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5340" y="6174129"/>
              <a:ext cx="828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0066"/>
                  </a:solidFill>
                  <a:latin typeface="Century Gothic" pitchFamily="34" charset="0"/>
                </a:rPr>
                <a:t>b</a:t>
              </a:r>
              <a:r>
                <a:rPr lang="en-US" altLang="zh-CN" sz="2000" dirty="0" smtClean="0">
                  <a:solidFill>
                    <a:srgbClr val="FF0066"/>
                  </a:solidFill>
                  <a:latin typeface="Century Gothic" pitchFamily="34" charset="0"/>
                </a:rPr>
                <a:t>etter</a:t>
              </a:r>
              <a:endParaRPr lang="zh-CN" altLang="en-US" sz="20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7164288" y="2297838"/>
            <a:ext cx="396000" cy="396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-parallel Processing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1340768"/>
            <a:ext cx="8595977" cy="3240360"/>
            <a:chOff x="251520" y="1340768"/>
            <a:chExt cx="8595977" cy="3240360"/>
          </a:xfrm>
        </p:grpSpPr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612481" y="2924944"/>
              <a:ext cx="7991966" cy="8525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-320675">
                <a:buClr>
                  <a:srgbClr val="FF0066"/>
                </a:buClr>
                <a:buNone/>
              </a:pP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A centrality analysis algorithm to </a:t>
              </a:r>
              <a:r>
                <a:rPr lang="en-US" altLang="zh-CN" sz="2200" dirty="0" smtClean="0">
                  <a:solidFill>
                    <a:srgbClr val="FF0066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iteratively</a:t>
              </a: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 rank </a:t>
              </a:r>
              <a:b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</a:b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each vertex as a weighted sum of neighbors’ ranks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5191" y="2492896"/>
              <a:ext cx="3826769" cy="523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200" dirty="0" smtClean="0">
                  <a:latin typeface="Century Gothic" pitchFamily="34" charset="0"/>
                  <a:cs typeface="Arial"/>
                </a:rPr>
                <a:t>Example: </a:t>
              </a:r>
              <a:r>
                <a:rPr lang="en-US" altLang="zh-CN" sz="2600" i="1" dirty="0" smtClean="0">
                  <a:latin typeface="Century Gothic" pitchFamily="34" charset="0"/>
                  <a:cs typeface="Arial"/>
                </a:rPr>
                <a:t>PageRank </a:t>
              </a:r>
              <a:endParaRPr lang="zh-CN" altLang="en-US" sz="2600" i="1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1560" y="3705504"/>
              <a:ext cx="3071458" cy="875624"/>
              <a:chOff x="5967149" y="2697392"/>
              <a:chExt cx="3071458" cy="8756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7479317" y="2697392"/>
                    <a:ext cx="983226" cy="875624"/>
                  </a:xfrm>
                  <a:prstGeom prst="rect">
                    <a:avLst/>
                  </a:prstGeom>
                  <a:ln>
                    <a:noFill/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pc="-150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/>
                                      <a:ea typeface="Cambria Math" pitchFamily="18" charset="0"/>
                                      <a:cs typeface="Verdan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,   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∈ </m:t>
                              </m:r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𝐸</m:t>
                              </m: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n-US" altLang="zh-CN" sz="20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9317" y="2697392"/>
                    <a:ext cx="983226" cy="87562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8209603" y="2863654"/>
                    <a:ext cx="829004" cy="3990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prstDash val="dash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pc="-15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pc="-150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 spc="-150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4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9603" y="2863654"/>
                    <a:ext cx="829004" cy="39908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206" b="-24242"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516216" y="2863141"/>
                    <a:ext cx="1461444" cy="400110"/>
                  </a:xfrm>
                  <a:prstGeom prst="rect">
                    <a:avLst/>
                  </a:prstGeom>
                  <a:ln>
                    <a:noFill/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0.15</m:t>
                          </m:r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+</m:t>
                          </m:r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mbria Math" pitchFamily="18" charset="0"/>
                              <a:cs typeface="Verdana" pitchFamily="34" charset="0"/>
                            </a:rPr>
                            <m:t>0.85</m:t>
                          </m:r>
                        </m:oMath>
                      </m:oMathPara>
                    </a14:m>
                    <a:endParaRPr lang="en-US" altLang="zh-CN" sz="20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2863141"/>
                    <a:ext cx="1461444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967149" y="2878530"/>
                    <a:ext cx="765091" cy="369332"/>
                  </a:xfrm>
                  <a:prstGeom prst="rect">
                    <a:avLst/>
                  </a:prstGeom>
                  <a:noFill/>
                  <a:ln>
                    <a:noFill/>
                    <a:prstDash val="dash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pc="-150" smtClean="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pc="-150" smtClean="0">
                              <a:solidFill>
                                <a:srgbClr val="FF0066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 </m:t>
                          </m:r>
                          <m:r>
                            <a:rPr lang="en-US" altLang="zh-CN" sz="2400" b="0" i="1" spc="-15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=</m:t>
                          </m:r>
                        </m:oMath>
                      </m:oMathPara>
                    </a14:m>
                    <a:endParaRPr lang="en-US" altLang="zh-CN" sz="24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7149" y="2878530"/>
                    <a:ext cx="765091" cy="369332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 l="-800" b="-18333"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51520" y="1340768"/>
              <a:ext cx="8595977" cy="1265366"/>
              <a:chOff x="251520" y="1340768"/>
              <a:chExt cx="8595977" cy="126536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2481" y="1700808"/>
                <a:ext cx="8208000" cy="468000"/>
              </a:xfrm>
              <a:prstGeom prst="rect">
                <a:avLst/>
              </a:prstGeom>
              <a:solidFill>
                <a:srgbClr val="FFFFE5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9401" y="1340768"/>
                <a:ext cx="7704000" cy="468000"/>
              </a:xfrm>
              <a:prstGeom prst="rect">
                <a:avLst/>
              </a:prstGeom>
              <a:solidFill>
                <a:srgbClr val="FFFFE5">
                  <a:alpha val="69804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51520" y="1340768"/>
                <a:ext cx="85959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lvl="1" indent="-322263">
                  <a:buClr>
                    <a:srgbClr val="FF0066"/>
                  </a:buClr>
                  <a:buNone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Coding graph algorithms as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vertex-centric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 programs to process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vertices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 in parallel and communicate along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edges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779912" y="2144469"/>
                <a:ext cx="49235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24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-- "</a:t>
                </a:r>
                <a:r>
                  <a:rPr lang="en-US" altLang="zh-CN" sz="2400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Think </a:t>
                </a:r>
                <a:r>
                  <a:rPr lang="en-US" altLang="zh-CN" sz="24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as a </a:t>
                </a:r>
                <a:r>
                  <a:rPr lang="en-US" altLang="zh-CN" sz="2400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Vertex</a:t>
                </a:r>
                <a:r>
                  <a:rPr lang="en-US" altLang="zh-CN" sz="24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"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philosophy </a:t>
                </a:r>
                <a:endParaRPr lang="zh-CN" altLang="en-US" sz="2200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040456" y="3933056"/>
            <a:ext cx="3636000" cy="2591713"/>
            <a:chOff x="5112464" y="3897343"/>
            <a:chExt cx="3636000" cy="2591713"/>
          </a:xfrm>
        </p:grpSpPr>
        <p:sp>
          <p:nvSpPr>
            <p:cNvPr id="53" name="TextBox 52"/>
            <p:cNvSpPr txBox="1"/>
            <p:nvPr/>
          </p:nvSpPr>
          <p:spPr>
            <a:xfrm>
              <a:off x="5148063" y="3897343"/>
              <a:ext cx="36004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C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OMPUTE(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foreach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.in_nbrs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+=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/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.nedges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 =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0.15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+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0.85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*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if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!converged(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foreach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.out_nbrs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     activate(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112464" y="3933056"/>
              <a:ext cx="3636000" cy="2556000"/>
            </a:xfrm>
            <a:prstGeom prst="roundRect">
              <a:avLst>
                <a:gd name="adj" fmla="val 4155"/>
              </a:avLst>
            </a:prstGeom>
            <a:noFill/>
            <a:ln w="3175">
              <a:solidFill>
                <a:schemeClr val="tx1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256440" y="4364921"/>
            <a:ext cx="3276000" cy="627000"/>
          </a:xfrm>
          <a:prstGeom prst="rect">
            <a:avLst/>
          </a:prstGeom>
          <a:solidFill>
            <a:srgbClr val="00FF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val 44"/>
          <p:cNvSpPr/>
          <p:nvPr/>
        </p:nvSpPr>
        <p:spPr>
          <a:xfrm>
            <a:off x="1290541" y="5445184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46" name="Straight Connector 45"/>
          <p:cNvCxnSpPr>
            <a:stCxn id="45" idx="6"/>
            <a:endCxn id="57" idx="2"/>
          </p:cNvCxnSpPr>
          <p:nvPr/>
        </p:nvCxnSpPr>
        <p:spPr>
          <a:xfrm>
            <a:off x="1650541" y="5625184"/>
            <a:ext cx="47322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60" idx="7"/>
            <a:endCxn id="45" idx="3"/>
          </p:cNvCxnSpPr>
          <p:nvPr/>
        </p:nvCxnSpPr>
        <p:spPr>
          <a:xfrm flipV="1">
            <a:off x="1062895" y="5752463"/>
            <a:ext cx="280367" cy="379328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/>
          <p:cNvCxnSpPr>
            <a:stCxn id="45" idx="0"/>
            <a:endCxn id="58" idx="4"/>
          </p:cNvCxnSpPr>
          <p:nvPr/>
        </p:nvCxnSpPr>
        <p:spPr>
          <a:xfrm flipV="1">
            <a:off x="1470541" y="4998870"/>
            <a:ext cx="0" cy="446314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/>
          <p:cNvCxnSpPr>
            <a:stCxn id="59" idx="6"/>
            <a:endCxn id="45" idx="2"/>
          </p:cNvCxnSpPr>
          <p:nvPr/>
        </p:nvCxnSpPr>
        <p:spPr>
          <a:xfrm>
            <a:off x="827584" y="5625184"/>
            <a:ext cx="46295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Oval 56"/>
          <p:cNvSpPr/>
          <p:nvPr/>
        </p:nvSpPr>
        <p:spPr>
          <a:xfrm>
            <a:off x="2123768" y="5445184"/>
            <a:ext cx="360000" cy="360000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90541" y="4638870"/>
            <a:ext cx="360000" cy="360000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67584" y="5445184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5616" y="6079070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331640" y="5070918"/>
            <a:ext cx="0" cy="360000"/>
          </a:xfrm>
          <a:prstGeom prst="line">
            <a:avLst/>
          </a:prstGeom>
          <a:noFill/>
          <a:ln w="28575">
            <a:solidFill>
              <a:srgbClr val="FF0066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691720" y="5502966"/>
            <a:ext cx="360000" cy="0"/>
          </a:xfrm>
          <a:prstGeom prst="line">
            <a:avLst/>
          </a:prstGeom>
          <a:noFill/>
          <a:ln w="28575">
            <a:solidFill>
              <a:srgbClr val="FF0066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内容占位符 2"/>
          <p:cNvSpPr txBox="1">
            <a:spLocks/>
          </p:cNvSpPr>
          <p:nvPr/>
        </p:nvSpPr>
        <p:spPr>
          <a:xfrm>
            <a:off x="2555776" y="4873575"/>
            <a:ext cx="2490488" cy="1291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lvl="1" indent="0">
              <a:buClr>
                <a:srgbClr val="FF0066"/>
              </a:buClr>
              <a:buNone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Gather</a:t>
            </a:r>
            <a:r>
              <a:rPr lang="en-US" altLang="zh-CN" sz="2200" dirty="0" smtClean="0">
                <a:solidFill>
                  <a:prstClr val="black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 data </a:t>
            </a:r>
            <a:br>
              <a:rPr lang="en-US" altLang="zh-CN" sz="2200" dirty="0" smtClean="0">
                <a:solidFill>
                  <a:prstClr val="black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</a:br>
            <a:r>
              <a:rPr lang="en-US" altLang="zh-CN" sz="2200" dirty="0" smtClean="0">
                <a:solidFill>
                  <a:prstClr val="black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from neighbors </a:t>
            </a:r>
            <a:br>
              <a:rPr lang="en-US" altLang="zh-CN" sz="2200" dirty="0" smtClean="0">
                <a:solidFill>
                  <a:prstClr val="black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</a:br>
            <a:r>
              <a:rPr lang="en-US" altLang="zh-CN" sz="2200" dirty="0" smtClean="0">
                <a:solidFill>
                  <a:prstClr val="black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via in-edges </a:t>
            </a:r>
          </a:p>
        </p:txBody>
      </p:sp>
      <p:sp>
        <p:nvSpPr>
          <p:cNvPr id="33" name="Oval 32"/>
          <p:cNvSpPr/>
          <p:nvPr/>
        </p:nvSpPr>
        <p:spPr>
          <a:xfrm>
            <a:off x="1362541" y="5517184"/>
            <a:ext cx="216000" cy="216000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Scalability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8716612"/>
              </p:ext>
            </p:extLst>
          </p:nvPr>
        </p:nvGraphicFramePr>
        <p:xfrm>
          <a:off x="611560" y="1268760"/>
          <a:ext cx="44105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84755152"/>
              </p:ext>
            </p:extLst>
          </p:nvPr>
        </p:nvGraphicFramePr>
        <p:xfrm>
          <a:off x="4193912" y="1268760"/>
          <a:ext cx="44105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16208" y="1340768"/>
            <a:ext cx="828000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66"/>
                </a:solidFill>
                <a:latin typeface="Century Gothic" pitchFamily="34" charset="0"/>
              </a:rPr>
              <a:t>d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efault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0892" y="5765194"/>
            <a:ext cx="315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entury Gothic" pitchFamily="34" charset="0"/>
              </a:rPr>
              <a:t>#Machines</a:t>
            </a:r>
            <a:endParaRPr lang="zh-CN" altLang="en-US" sz="20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3" y="5765194"/>
            <a:ext cx="315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entury Gothic" pitchFamily="34" charset="0"/>
              </a:rPr>
              <a:t>#Vertices (millions)</a:t>
            </a:r>
            <a:endParaRPr lang="zh-CN" altLang="en-US" sz="2000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9744" y="4622939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47.4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856" y="4982979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28.5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3880" y="5085184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23.1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136" y="5157192"/>
            <a:ext cx="468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16.8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3880" y="2132960"/>
            <a:ext cx="1404064" cy="93600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110000"/>
              </a:lnSpc>
              <a:spcBef>
                <a:spcPct val="0"/>
              </a:spcBef>
              <a:defRPr sz="24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>
              <a:lnSpc>
                <a:spcPct val="90000"/>
              </a:lnSpc>
            </a:pPr>
            <a:r>
              <a:rPr lang="en-US" altLang="zh-CN" sz="2200" dirty="0"/>
              <a:t>Twitter Follower Graph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1763792" y="1700808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7308304" y="1700808"/>
            <a:ext cx="864000" cy="288032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6-node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57972" y="5301208"/>
            <a:ext cx="1178396" cy="463986"/>
            <a:chOff x="3257972" y="5301208"/>
            <a:chExt cx="1178396" cy="463986"/>
          </a:xfrm>
        </p:grpSpPr>
        <p:sp>
          <p:nvSpPr>
            <p:cNvPr id="3" name="Rectangle 2"/>
            <p:cNvSpPr/>
            <p:nvPr/>
          </p:nvSpPr>
          <p:spPr>
            <a:xfrm>
              <a:off x="3257972" y="5517232"/>
              <a:ext cx="1025996" cy="247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10372" y="5301208"/>
              <a:ext cx="1025996" cy="14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44208" y="2132960"/>
            <a:ext cx="1872208" cy="93600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marL="177800" indent="-177800" algn="ctr">
              <a:lnSpc>
                <a:spcPct val="90000"/>
              </a:lnSpc>
              <a:spcBef>
                <a:spcPct val="0"/>
              </a:spcBef>
              <a:defRPr sz="22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/>
            <a:r>
              <a:rPr lang="en-US" altLang="zh-CN" dirty="0" smtClean="0"/>
              <a:t>Scale-free  Power-law </a:t>
            </a:r>
            <a:r>
              <a:rPr lang="en-US" altLang="zh-CN" dirty="0"/>
              <a:t>Graph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5536" y="5409288"/>
            <a:ext cx="828000" cy="612000"/>
            <a:chOff x="430960" y="5409288"/>
            <a:chExt cx="828000" cy="612000"/>
          </a:xfrm>
        </p:grpSpPr>
        <p:sp>
          <p:nvSpPr>
            <p:cNvPr id="24" name="Down Arrow 23"/>
            <p:cNvSpPr/>
            <p:nvPr/>
          </p:nvSpPr>
          <p:spPr>
            <a:xfrm>
              <a:off x="602644" y="5409288"/>
              <a:ext cx="484632" cy="612000"/>
            </a:xfrm>
            <a:prstGeom prst="downArrow">
              <a:avLst>
                <a:gd name="adj1" fmla="val 50000"/>
                <a:gd name="adj2" fmla="val 30481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960" y="5497487"/>
              <a:ext cx="828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0066"/>
                  </a:solidFill>
                  <a:latin typeface="Century Gothic" pitchFamily="34" charset="0"/>
                </a:rPr>
                <a:t>b</a:t>
              </a:r>
              <a:r>
                <a:rPr lang="en-US" altLang="zh-CN" sz="2000" dirty="0" smtClean="0">
                  <a:solidFill>
                    <a:srgbClr val="FF0066"/>
                  </a:solidFill>
                  <a:latin typeface="Century Gothic" pitchFamily="34" charset="0"/>
                </a:rPr>
                <a:t>etter</a:t>
              </a:r>
              <a:endParaRPr lang="zh-CN" altLang="en-US" sz="20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8031454" y="4329160"/>
            <a:ext cx="540000" cy="540000"/>
          </a:xfrm>
          <a:prstGeom prst="ellipse">
            <a:avLst/>
          </a:prstGeom>
          <a:noFill/>
          <a:ln w="28575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Breakdown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082063034"/>
              </p:ext>
            </p:extLst>
          </p:nvPr>
        </p:nvGraphicFramePr>
        <p:xfrm>
          <a:off x="611560" y="1268760"/>
          <a:ext cx="41405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871896" y="5765194"/>
            <a:ext cx="26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entury Gothic" pitchFamily="34" charset="0"/>
              </a:rPr>
              <a:t>Power-law (</a:t>
            </a:r>
            <a:r>
              <a:rPr lang="el-GR" altLang="zh-CN" sz="2000" i="1" dirty="0" smtClean="0">
                <a:latin typeface="Century Gothic" pitchFamily="34" charset="0"/>
              </a:rPr>
              <a:t>α</a:t>
            </a:r>
            <a:r>
              <a:rPr lang="en-US" altLang="zh-CN" sz="2000" dirty="0" smtClean="0">
                <a:latin typeface="Century Gothic" pitchFamily="34" charset="0"/>
              </a:rPr>
              <a:t>)</a:t>
            </a:r>
            <a:endParaRPr lang="zh-CN" altLang="en-US" sz="2000" dirty="0">
              <a:latin typeface="Century Gothic" pitchFamily="34" charset="0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3672096" y="2852936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507671" y="1261021"/>
            <a:ext cx="4168785" cy="4904283"/>
            <a:chOff x="4507671" y="1261021"/>
            <a:chExt cx="4168785" cy="4904283"/>
          </a:xfrm>
        </p:grpSpPr>
        <p:sp>
          <p:nvSpPr>
            <p:cNvPr id="17" name="TextBox 16"/>
            <p:cNvSpPr txBox="1"/>
            <p:nvPr/>
          </p:nvSpPr>
          <p:spPr>
            <a:xfrm>
              <a:off x="5760480" y="5765194"/>
              <a:ext cx="2628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Century Gothic" pitchFamily="34" charset="0"/>
                </a:rPr>
                <a:t>Power-law (</a:t>
              </a:r>
              <a:r>
                <a:rPr lang="el-GR" altLang="zh-CN" sz="2000" i="1" dirty="0">
                  <a:latin typeface="Century Gothic" pitchFamily="34" charset="0"/>
                </a:rPr>
                <a:t>α</a:t>
              </a:r>
              <a:r>
                <a:rPr lang="en-US" altLang="zh-CN" sz="2000" dirty="0">
                  <a:latin typeface="Century Gothic" pitchFamily="34" charset="0"/>
                </a:rPr>
                <a:t>)</a:t>
              </a:r>
              <a:endParaRPr lang="zh-CN" altLang="en-US" sz="2000" dirty="0">
                <a:latin typeface="Century Gothic" pitchFamily="34" charset="0"/>
              </a:endParaRPr>
            </a:p>
          </p:txBody>
        </p:sp>
        <p:graphicFrame>
          <p:nvGraphicFramePr>
            <p:cNvPr id="27" name="Chart 26"/>
            <p:cNvGraphicFramePr/>
            <p:nvPr>
              <p:extLst>
                <p:ext uri="{D42A27DB-BD31-4B8C-83A1-F6EECF244321}">
                  <p14:modId xmlns:p14="http://schemas.microsoft.com/office/powerpoint/2010/main" val="1058313525"/>
                </p:ext>
              </p:extLst>
            </p:nvPr>
          </p:nvGraphicFramePr>
          <p:xfrm>
            <a:off x="4507671" y="1261021"/>
            <a:ext cx="4168785" cy="460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内容占位符 2"/>
            <p:cNvSpPr txBox="1">
              <a:spLocks/>
            </p:cNvSpPr>
            <p:nvPr/>
          </p:nvSpPr>
          <p:spPr>
            <a:xfrm>
              <a:off x="7596336" y="5013176"/>
              <a:ext cx="936000" cy="28803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vert="horz" lIns="0" tIns="0" rIns="0" bIns="0" rtlCol="0" anchor="ctr" anchorCtr="0">
              <a:normAutofit/>
            </a:bodyPr>
            <a:lstStyle>
              <a:defPPr>
                <a:defRPr lang="zh-CN"/>
              </a:defPPr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2800">
                  <a:latin typeface="Arial"/>
                  <a:cs typeface="Arial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400">
                  <a:latin typeface="Arial"/>
                  <a:cs typeface="Arial"/>
                </a:defRPr>
              </a:lvl2pPr>
              <a:lvl3pPr marL="361950" lvl="2" indent="-361950">
                <a:spcBef>
                  <a:spcPct val="20000"/>
                </a:spcBef>
                <a:buClr>
                  <a:srgbClr val="FF0066"/>
                </a:buClr>
                <a:buFont typeface="Verdana" pitchFamily="34" charset="0"/>
                <a:buChar char="□"/>
                <a:defRPr sz="280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>
                  <a:latin typeface="Arial"/>
                  <a:cs typeface="Arial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>
                  <a:latin typeface="Arial"/>
                  <a:cs typeface="Arial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lvl="2" indent="0" algn="ctr">
                <a:buNone/>
              </a:pPr>
              <a:r>
                <a:rPr lang="en-US" altLang="zh-CN" sz="1600" dirty="0" smtClean="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48-node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19872" y="1448808"/>
            <a:ext cx="828000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66"/>
                </a:solidFill>
                <a:latin typeface="Century Gothic" pitchFamily="34" charset="0"/>
              </a:rPr>
              <a:t>d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efault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5648" y="5445224"/>
            <a:ext cx="828000" cy="612000"/>
            <a:chOff x="430960" y="5409288"/>
            <a:chExt cx="828000" cy="612000"/>
          </a:xfrm>
        </p:grpSpPr>
        <p:sp>
          <p:nvSpPr>
            <p:cNvPr id="15" name="Down Arrow 14"/>
            <p:cNvSpPr/>
            <p:nvPr/>
          </p:nvSpPr>
          <p:spPr>
            <a:xfrm>
              <a:off x="602644" y="5409288"/>
              <a:ext cx="484632" cy="612000"/>
            </a:xfrm>
            <a:prstGeom prst="downArrow">
              <a:avLst>
                <a:gd name="adj1" fmla="val 50000"/>
                <a:gd name="adj2" fmla="val 30481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0960" y="5497487"/>
              <a:ext cx="828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0066"/>
                  </a:solidFill>
                  <a:latin typeface="Century Gothic" pitchFamily="34" charset="0"/>
                </a:rPr>
                <a:t>b</a:t>
              </a:r>
              <a:r>
                <a:rPr lang="en-US" altLang="zh-CN" sz="2000" dirty="0" smtClean="0">
                  <a:solidFill>
                    <a:srgbClr val="FF0066"/>
                  </a:solidFill>
                  <a:latin typeface="Century Gothic" pitchFamily="34" charset="0"/>
                </a:rPr>
                <a:t>etter</a:t>
              </a:r>
              <a:endParaRPr lang="zh-CN" altLang="en-US" sz="20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00232" y="3284984"/>
            <a:ext cx="1583736" cy="400110"/>
            <a:chOff x="2700232" y="3356992"/>
            <a:chExt cx="1583736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2700232" y="3356992"/>
              <a:ext cx="1583736" cy="40011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>
                <a:lnSpc>
                  <a:spcPct val="110000"/>
                </a:lnSpc>
                <a:spcBef>
                  <a:spcPct val="0"/>
                </a:spcBef>
                <a:buNone/>
                <a:defRPr sz="3600">
                  <a:solidFill>
                    <a:srgbClr val="FF0066"/>
                  </a:solidFill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pPr algn="r"/>
              <a:r>
                <a:rPr lang="en-US" altLang="zh-CN" sz="1800" b="1" dirty="0"/>
                <a:t>vs. Grid 75%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83968" y="3429000"/>
              <a:ext cx="0" cy="252000"/>
            </a:xfrm>
            <a:prstGeom prst="straightConnector1">
              <a:avLst/>
            </a:prstGeom>
            <a:ln w="50800">
              <a:solidFill>
                <a:srgbClr val="FF006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555776" y="3676962"/>
            <a:ext cx="1728192" cy="400110"/>
            <a:chOff x="2555776" y="3748970"/>
            <a:chExt cx="1728192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2555776" y="3748970"/>
              <a:ext cx="1727752" cy="40011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>
                <a:lnSpc>
                  <a:spcPct val="110000"/>
                </a:lnSpc>
                <a:spcBef>
                  <a:spcPct val="0"/>
                </a:spcBef>
                <a:buNone/>
                <a:defRPr sz="3600">
                  <a:solidFill>
                    <a:srgbClr val="FF0066"/>
                  </a:solidFill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pPr algn="r"/>
              <a:r>
                <a:rPr lang="en-US" altLang="zh-CN" sz="1800" b="1" dirty="0"/>
                <a:t>vs. </a:t>
              </a:r>
              <a:r>
                <a:rPr lang="en-US" altLang="zh-CN" sz="1800" b="1" dirty="0" err="1" smtClean="0"/>
                <a:t>Coor</a:t>
              </a:r>
              <a:r>
                <a:rPr lang="en-US" altLang="zh-CN" sz="1800" b="1" dirty="0" smtClean="0"/>
                <a:t> 50%</a:t>
              </a:r>
              <a:endParaRPr lang="en-US" altLang="zh-CN" sz="1800" b="1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283968" y="3816940"/>
              <a:ext cx="0" cy="252000"/>
            </a:xfrm>
            <a:prstGeom prst="straightConnector1">
              <a:avLst/>
            </a:prstGeom>
            <a:ln w="50800">
              <a:solidFill>
                <a:srgbClr val="FF006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652120" y="4469050"/>
            <a:ext cx="1584176" cy="400110"/>
            <a:chOff x="2699792" y="3748970"/>
            <a:chExt cx="1584176" cy="400110"/>
          </a:xfrm>
        </p:grpSpPr>
        <p:sp>
          <p:nvSpPr>
            <p:cNvPr id="42" name="TextBox 41"/>
            <p:cNvSpPr txBox="1"/>
            <p:nvPr/>
          </p:nvSpPr>
          <p:spPr>
            <a:xfrm>
              <a:off x="2699792" y="3748970"/>
              <a:ext cx="1547860" cy="40011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>
                <a:lnSpc>
                  <a:spcPct val="110000"/>
                </a:lnSpc>
                <a:spcBef>
                  <a:spcPct val="0"/>
                </a:spcBef>
                <a:buNone/>
                <a:defRPr sz="3600">
                  <a:solidFill>
                    <a:srgbClr val="FF0066"/>
                  </a:solidFill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pPr algn="r"/>
              <a:r>
                <a:rPr lang="en-US" altLang="zh-CN" sz="1800" b="1" dirty="0" smtClean="0"/>
                <a:t>about 30%</a:t>
              </a:r>
              <a:endParaRPr lang="en-US" altLang="zh-CN" sz="1800" b="1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283968" y="3816940"/>
              <a:ext cx="0" cy="252000"/>
            </a:xfrm>
            <a:prstGeom prst="straightConnector1">
              <a:avLst/>
            </a:prstGeom>
            <a:ln w="50800">
              <a:solidFill>
                <a:srgbClr val="FF0066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41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 Partitioning Comparison 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93072"/>
              </p:ext>
            </p:extLst>
          </p:nvPr>
        </p:nvGraphicFramePr>
        <p:xfrm>
          <a:off x="683568" y="1268760"/>
          <a:ext cx="6372260" cy="2340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6000"/>
                <a:gridCol w="1368152"/>
                <a:gridCol w="1440000"/>
                <a:gridCol w="972108"/>
                <a:gridCol w="1116000"/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Partitioning Algorithm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Type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Replication</a:t>
                      </a:r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Factor (</a:t>
                      </a:r>
                      <a:r>
                        <a:rPr lang="el-GR" altLang="zh-CN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λ</a:t>
                      </a:r>
                      <a:r>
                        <a:rPr lang="en-US" altLang="zh-CN" sz="18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)</a:t>
                      </a:r>
                      <a:endParaRPr lang="en-US" altLang="zh-CN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Ingress Time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Load Balance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Random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Hashing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Bad</a:t>
                      </a: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Modest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Good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2D Hashing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Modest</a:t>
                      </a: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Great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Modest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Oblivious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Greedy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Modest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Modest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Great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Coordinated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Greedy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Great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Bad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Great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Hybrid(R)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Hashing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Good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Great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Great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Ginger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Greedy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Great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Bad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Good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9552" y="3573016"/>
            <a:ext cx="7920880" cy="3105860"/>
            <a:chOff x="611560" y="3491492"/>
            <a:chExt cx="7920880" cy="3105860"/>
          </a:xfrm>
        </p:grpSpPr>
        <p:graphicFrame>
          <p:nvGraphicFramePr>
            <p:cNvPr id="60" name="Chart 59"/>
            <p:cNvGraphicFramePr/>
            <p:nvPr>
              <p:extLst>
                <p:ext uri="{D42A27DB-BD31-4B8C-83A1-F6EECF244321}">
                  <p14:modId xmlns:p14="http://schemas.microsoft.com/office/powerpoint/2010/main" val="2751279489"/>
                </p:ext>
              </p:extLst>
            </p:nvPr>
          </p:nvGraphicFramePr>
          <p:xfrm>
            <a:off x="611560" y="3491492"/>
            <a:ext cx="7920880" cy="2808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1" name="TextBox 60"/>
            <p:cNvSpPr txBox="1"/>
            <p:nvPr/>
          </p:nvSpPr>
          <p:spPr>
            <a:xfrm>
              <a:off x="1979712" y="6228020"/>
              <a:ext cx="30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Power-law (</a:t>
              </a:r>
              <a:r>
                <a:rPr lang="el-GR" altLang="zh-CN" i="1" dirty="0" smtClean="0">
                  <a:latin typeface="Century Gothic" pitchFamily="34" charset="0"/>
                </a:rPr>
                <a:t>α</a:t>
              </a:r>
              <a:r>
                <a:rPr lang="en-US" altLang="zh-CN" dirty="0" smtClean="0">
                  <a:latin typeface="Century Gothic" pitchFamily="34" charset="0"/>
                </a:rPr>
                <a:t>)</a:t>
              </a:r>
              <a:endParaRPr lang="zh-CN" altLang="en-US" dirty="0">
                <a:latin typeface="Century Gothic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20416" y="6228020"/>
              <a:ext cx="3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Real-world</a:t>
              </a:r>
              <a:endParaRPr lang="zh-CN" altLang="en-US" dirty="0">
                <a:latin typeface="Century Gothic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1890014" y="3905803"/>
              <a:ext cx="39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rgbClr val="FF0066"/>
                  </a:solidFill>
                  <a:latin typeface="Century Gothic" pitchFamily="34" charset="0"/>
                </a:rPr>
                <a:t>28.4</a:t>
              </a:r>
              <a:endParaRPr lang="zh-CN" altLang="en-US" sz="14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2538086" y="3905802"/>
              <a:ext cx="39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US" altLang="zh-CN" sz="1400" dirty="0" smtClean="0">
                  <a:solidFill>
                    <a:srgbClr val="FF0066"/>
                  </a:solidFill>
                  <a:latin typeface="Century Gothic" pitchFamily="34" charset="0"/>
                </a:rPr>
                <a:t>18.0</a:t>
              </a:r>
              <a:endParaRPr lang="zh-CN" altLang="en-US" sz="14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40416" y="4679660"/>
              <a:ext cx="1476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ctr" anchorCtr="0">
              <a:noAutofit/>
            </a:bodyPr>
            <a:lstStyle>
              <a:defPPr>
                <a:defRPr lang="zh-CN"/>
              </a:defPPr>
              <a:lvl1pPr algn="ctr">
                <a:spcBef>
                  <a:spcPct val="20000"/>
                </a:spcBef>
                <a:defRPr sz="2600">
                  <a:effectLst>
                    <a:glow rad="381000">
                      <a:srgbClr val="FFCCCC">
                        <a:alpha val="20000"/>
                      </a:srgbClr>
                    </a:glow>
                  </a:effectLst>
                  <a:latin typeface="Century Gothic" pitchFamily="34" charset="0"/>
                  <a:cs typeface="Arial"/>
                </a:defRPr>
              </a:lvl1pPr>
            </a:lstStyle>
            <a:p>
              <a:r>
                <a:rPr lang="en-US" altLang="zh-CN" sz="1800" dirty="0" smtClean="0"/>
                <a:t>48 partitions</a:t>
              </a:r>
            </a:p>
          </p:txBody>
        </p:sp>
      </p:grp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05617"/>
              </p:ext>
            </p:extLst>
          </p:nvPr>
        </p:nvGraphicFramePr>
        <p:xfrm>
          <a:off x="5796136" y="2583128"/>
          <a:ext cx="2844000" cy="1998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000"/>
                <a:gridCol w="576000"/>
                <a:gridCol w="972000"/>
              </a:tblGrid>
              <a:tr h="288000"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Twitter Follower Graph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(TW)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Partitioning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λ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Ingress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Random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16.0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263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8.3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123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Oblivious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12.8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289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Coordinated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5.5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391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5.6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138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Ginger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4.8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307</a:t>
                      </a:r>
                    </a:p>
                  </a:txBody>
                  <a:tcPr marL="72000" marR="108000" marT="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7934267" y="3717032"/>
            <a:ext cx="396000" cy="396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72200" y="4512861"/>
            <a:ext cx="3600000" cy="252000"/>
          </a:xfrm>
          <a:prstGeom prst="rect">
            <a:avLst/>
          </a:prstGeom>
          <a:pattFill prst="ltUpDiag">
            <a:fgClr>
              <a:srgbClr val="FF006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Threshold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5576" y="3284984"/>
            <a:ext cx="7656176" cy="2488922"/>
            <a:chOff x="588232" y="4036422"/>
            <a:chExt cx="7656176" cy="2488922"/>
          </a:xfrm>
        </p:grpSpPr>
        <p:grpSp>
          <p:nvGrpSpPr>
            <p:cNvPr id="8" name="Group 7"/>
            <p:cNvGrpSpPr/>
            <p:nvPr/>
          </p:nvGrpSpPr>
          <p:grpSpPr>
            <a:xfrm>
              <a:off x="588232" y="4036422"/>
              <a:ext cx="7656176" cy="2488922"/>
              <a:chOff x="588232" y="4036422"/>
              <a:chExt cx="7656176" cy="248892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88232" y="4036422"/>
                <a:ext cx="7656176" cy="2488922"/>
                <a:chOff x="588232" y="4036422"/>
                <a:chExt cx="7656176" cy="2488922"/>
              </a:xfrm>
            </p:grpSpPr>
            <p:graphicFrame>
              <p:nvGraphicFramePr>
                <p:cNvPr id="35" name="Chart 34"/>
                <p:cNvGraphicFramePr/>
                <p:nvPr>
                  <p:extLst>
                    <p:ext uri="{D42A27DB-BD31-4B8C-83A1-F6EECF244321}">
                      <p14:modId xmlns:p14="http://schemas.microsoft.com/office/powerpoint/2010/main" val="490106077"/>
                    </p:ext>
                  </p:extLst>
                </p:nvPr>
              </p:nvGraphicFramePr>
              <p:xfrm>
                <a:off x="5868145" y="4036422"/>
                <a:ext cx="2376263" cy="24889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33" name="Chart 32"/>
                <p:cNvGraphicFramePr/>
                <p:nvPr>
                  <p:extLst>
                    <p:ext uri="{D42A27DB-BD31-4B8C-83A1-F6EECF244321}">
                      <p14:modId xmlns:p14="http://schemas.microsoft.com/office/powerpoint/2010/main" val="1461042505"/>
                    </p:ext>
                  </p:extLst>
                </p:nvPr>
              </p:nvGraphicFramePr>
              <p:xfrm>
                <a:off x="588232" y="4036422"/>
                <a:ext cx="5999992" cy="24889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43" name="Group 42"/>
                <p:cNvGrpSpPr/>
                <p:nvPr/>
              </p:nvGrpSpPr>
              <p:grpSpPr>
                <a:xfrm>
                  <a:off x="5796136" y="5985852"/>
                  <a:ext cx="1944072" cy="430887"/>
                  <a:chOff x="5796136" y="5985852"/>
                  <a:chExt cx="1944072" cy="430887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5796136" y="6093296"/>
                    <a:ext cx="648072" cy="21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6012160" y="5985852"/>
                    <a:ext cx="1728048" cy="430887"/>
                    <a:chOff x="5436096" y="6022449"/>
                    <a:chExt cx="1728048" cy="430887"/>
                  </a:xfrm>
                </p:grpSpPr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5436096" y="6110425"/>
                      <a:ext cx="432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altLang="zh-CN" dirty="0" smtClean="0">
                          <a:latin typeface="Century Gothic" pitchFamily="34" charset="0"/>
                        </a:rPr>
                        <a:t>10</a:t>
                      </a:r>
                      <a:r>
                        <a:rPr lang="en-US" altLang="zh-CN" baseline="30000" dirty="0" smtClean="0">
                          <a:latin typeface="Century Gothic" pitchFamily="34" charset="0"/>
                        </a:rPr>
                        <a:t>3</a:t>
                      </a:r>
                      <a:endParaRPr lang="zh-CN" altLang="en-US" baseline="30000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5868096" y="6110425"/>
                      <a:ext cx="432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altLang="zh-CN" dirty="0" smtClean="0">
                          <a:latin typeface="Century Gothic" pitchFamily="34" charset="0"/>
                        </a:rPr>
                        <a:t>10</a:t>
                      </a:r>
                      <a:r>
                        <a:rPr lang="en-US" altLang="zh-CN" baseline="30000" dirty="0" smtClean="0">
                          <a:latin typeface="Century Gothic" pitchFamily="34" charset="0"/>
                        </a:rPr>
                        <a:t>4</a:t>
                      </a:r>
                      <a:endParaRPr lang="zh-CN" altLang="en-US" baseline="30000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6300144" y="6110425"/>
                      <a:ext cx="432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altLang="zh-CN" dirty="0" smtClean="0">
                          <a:latin typeface="Century Gothic" pitchFamily="34" charset="0"/>
                        </a:rPr>
                        <a:t>10</a:t>
                      </a:r>
                      <a:r>
                        <a:rPr lang="en-US" altLang="zh-CN" baseline="30000" dirty="0">
                          <a:latin typeface="Century Gothic" pitchFamily="34" charset="0"/>
                        </a:rPr>
                        <a:t>5</a:t>
                      </a:r>
                      <a:endParaRPr lang="zh-CN" altLang="en-US" baseline="30000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6948144" y="6022449"/>
                      <a:ext cx="21600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altLang="zh-CN" sz="2800" dirty="0" smtClean="0">
                          <a:latin typeface="Century Gothic" pitchFamily="34" charset="0"/>
                        </a:rPr>
                        <a:t>∞</a:t>
                      </a:r>
                      <a:endParaRPr lang="zh-CN" altLang="en-US" sz="2800" baseline="30000" dirty="0">
                        <a:latin typeface="Century Gothic" pitchFamily="34" charset="0"/>
                      </a:endParaRPr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6660184" y="6099392"/>
                      <a:ext cx="4320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 anchor="ctr" anchorCtr="0">
                      <a:spAutoFit/>
                    </a:bodyPr>
                    <a:lstStyle/>
                    <a:p>
                      <a:pPr algn="ctr"/>
                      <a:r>
                        <a:rPr lang="en-US" altLang="zh-CN" dirty="0">
                          <a:latin typeface="Century Gothic" pitchFamily="34" charset="0"/>
                        </a:rPr>
                        <a:t>+</a:t>
                      </a:r>
                      <a:endParaRPr lang="zh-CN" altLang="en-US" baseline="30000" dirty="0">
                        <a:latin typeface="Century Gothic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2124032" y="5553272"/>
                <a:ext cx="2736000" cy="32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spcBef>
                    <a:spcPct val="20000"/>
                  </a:spcBef>
                  <a:defRPr sz="2600">
                    <a:effectLst>
                      <a:glow rad="381000">
                        <a:srgbClr val="FFCCCC">
                          <a:alpha val="20000"/>
                        </a:srgbClr>
                      </a:glow>
                    </a:effectLst>
                    <a:latin typeface="Century Gothic" pitchFamily="34" charset="0"/>
                    <a:cs typeface="Arial"/>
                  </a:defRPr>
                </a:lvl1pPr>
              </a:lstStyle>
              <a:p>
                <a:pPr algn="l"/>
                <a:r>
                  <a:rPr lang="en-US" altLang="zh-CN" sz="1800" dirty="0" smtClean="0"/>
                  <a:t>PageRank w/ Twitter</a:t>
                </a:r>
              </a:p>
            </p:txBody>
          </p:sp>
        </p:grpSp>
        <p:sp>
          <p:nvSpPr>
            <p:cNvPr id="23" name="内容占位符 2"/>
            <p:cNvSpPr txBox="1">
              <a:spLocks/>
            </p:cNvSpPr>
            <p:nvPr/>
          </p:nvSpPr>
          <p:spPr>
            <a:xfrm>
              <a:off x="2051720" y="4170895"/>
              <a:ext cx="936000" cy="28803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vert="horz" lIns="0" tIns="0" rIns="0" bIns="0" rtlCol="0" anchor="ctr" anchorCtr="0">
              <a:normAutofit/>
            </a:bodyPr>
            <a:lstStyle>
              <a:defPPr>
                <a:defRPr lang="zh-CN"/>
              </a:defPPr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2800">
                  <a:latin typeface="Arial"/>
                  <a:cs typeface="Arial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400">
                  <a:latin typeface="Arial"/>
                  <a:cs typeface="Arial"/>
                </a:defRPr>
              </a:lvl2pPr>
              <a:lvl3pPr marL="361950" lvl="2" indent="-361950">
                <a:spcBef>
                  <a:spcPct val="20000"/>
                </a:spcBef>
                <a:buClr>
                  <a:srgbClr val="FF0066"/>
                </a:buClr>
                <a:buFont typeface="Verdana" pitchFamily="34" charset="0"/>
                <a:buChar char="□"/>
                <a:defRPr sz="280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>
                  <a:latin typeface="Arial"/>
                  <a:cs typeface="Arial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>
                  <a:latin typeface="Arial"/>
                  <a:cs typeface="Arial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lvl="2" indent="0" algn="ctr">
                <a:buNone/>
              </a:pPr>
              <a:r>
                <a:rPr lang="en-US" altLang="zh-CN" sz="1600" dirty="0" smtClean="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48-node</a:t>
              </a:r>
            </a:p>
          </p:txBody>
        </p:sp>
      </p:grpSp>
      <p:sp>
        <p:nvSpPr>
          <p:cNvPr id="27" name="内容占位符 2"/>
          <p:cNvSpPr txBox="1">
            <a:spLocks/>
          </p:cNvSpPr>
          <p:nvPr/>
        </p:nvSpPr>
        <p:spPr>
          <a:xfrm>
            <a:off x="372038" y="1361358"/>
            <a:ext cx="8520442" cy="33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Impact of different thresholds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Using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high-cut or low-cut for all vertices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is poor</a:t>
            </a: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Execution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time is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stable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for a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large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range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of </a:t>
            </a:r>
            <a:r>
              <a:rPr lang="el-GR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θ</a:t>
            </a: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982663" lvl="2" indent="-355600">
              <a:buFont typeface="Calibri" pitchFamily="34" charset="0"/>
              <a:buChar char="→"/>
            </a:pP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Difference is lower than 1sec (100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/>
                <a:ea typeface="Meiryo UI" pitchFamily="34" charset="-128"/>
                <a:cs typeface="Meiryo UI" pitchFamily="34" charset="-128"/>
              </a:rPr>
              <a:t>≤</a:t>
            </a:r>
            <a:r>
              <a:rPr lang="el-GR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l-GR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θ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entury Gothic"/>
                <a:ea typeface="Meiryo UI" pitchFamily="34" charset="-128"/>
                <a:cs typeface="Meiryo UI" pitchFamily="34" charset="-128"/>
              </a:rPr>
              <a:t>≤</a:t>
            </a:r>
            <a:r>
              <a:rPr lang="el-GR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500)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79652" y="5557858"/>
            <a:ext cx="0" cy="391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64528" y="5949280"/>
            <a:ext cx="1656000" cy="2797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High-cut</a:t>
            </a:r>
            <a:r>
              <a:rPr lang="en-US" altLang="zh-CN" dirty="0" smtClean="0">
                <a:effectLst/>
                <a:latin typeface="Century Gothic" pitchFamily="34" charset="0"/>
                <a:cs typeface="Arial"/>
              </a:rPr>
              <a:t> for all</a:t>
            </a:r>
            <a:endParaRPr lang="en-US" altLang="zh-CN" dirty="0">
              <a:effectLst/>
              <a:latin typeface="Century Gothic" pitchFamily="34" charset="0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763572" y="5557858"/>
            <a:ext cx="0" cy="391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948448" y="5949280"/>
            <a:ext cx="1656000" cy="27975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Low-cut</a:t>
            </a:r>
            <a:r>
              <a:rPr lang="en-US" altLang="zh-CN" dirty="0" smtClean="0">
                <a:effectLst/>
                <a:latin typeface="Century Gothic" pitchFamily="34" charset="0"/>
                <a:cs typeface="Arial"/>
              </a:rPr>
              <a:t> for all</a:t>
            </a:r>
            <a:endParaRPr lang="en-US" altLang="zh-CN" dirty="0">
              <a:effectLst/>
              <a:latin typeface="Century Gothic" pitchFamily="34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75364" y="5589240"/>
            <a:ext cx="315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entury Gothic" pitchFamily="34" charset="0"/>
              </a:rPr>
              <a:t>Threshold (</a:t>
            </a:r>
            <a:r>
              <a:rPr lang="el-GR" altLang="zh-CN" sz="2000" dirty="0" smtClean="0">
                <a:latin typeface="Century Gothic" pitchFamily="34" charset="0"/>
              </a:rPr>
              <a:t>θ</a:t>
            </a:r>
            <a:r>
              <a:rPr lang="en-US" altLang="zh-CN" sz="2000" dirty="0" smtClean="0">
                <a:latin typeface="Century Gothic" pitchFamily="34" charset="0"/>
              </a:rPr>
              <a:t>)</a:t>
            </a:r>
            <a:endParaRPr lang="zh-CN" altLang="en-US" sz="2000" dirty="0">
              <a:latin typeface="Century Gothic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148064" y="4734412"/>
            <a:ext cx="144000" cy="21600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220072" y="4872901"/>
            <a:ext cx="720000" cy="27975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FF0066"/>
                </a:solidFill>
                <a:effectLst/>
                <a:latin typeface="Century Gothic" pitchFamily="34" charset="0"/>
                <a:cs typeface="Arial"/>
              </a:rPr>
              <a:t>stable</a:t>
            </a:r>
            <a:endParaRPr lang="en-US" altLang="zh-CN" dirty="0">
              <a:solidFill>
                <a:srgbClr val="FF0066"/>
              </a:solidFill>
              <a:effectLst/>
              <a:latin typeface="Century Gothic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8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内容占位符 2"/>
          <p:cNvSpPr txBox="1">
            <a:spLocks/>
          </p:cNvSpPr>
          <p:nvPr/>
        </p:nvSpPr>
        <p:spPr>
          <a:xfrm>
            <a:off x="7742176" y="4596621"/>
            <a:ext cx="856800" cy="288032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6-node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vs. Other Systems</a:t>
            </a:r>
            <a:r>
              <a:rPr lang="en-US" altLang="zh-TW" sz="3600" baseline="300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</a:t>
            </a:r>
            <a:endParaRPr lang="zh-TW" altLang="en-US" sz="3600" baseline="30000" dirty="0">
              <a:solidFill>
                <a:srgbClr val="FF0066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53049103"/>
              </p:ext>
            </p:extLst>
          </p:nvPr>
        </p:nvGraphicFramePr>
        <p:xfrm>
          <a:off x="1115616" y="1177952"/>
          <a:ext cx="3816424" cy="296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36856" y="39864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Twitter Follower Graph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986488"/>
            <a:ext cx="29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Power-law (</a:t>
            </a:r>
            <a:r>
              <a:rPr lang="el-GR" altLang="zh-CN" dirty="0" smtClean="0">
                <a:latin typeface="Century Gothic" pitchFamily="34" charset="0"/>
              </a:rPr>
              <a:t>α</a:t>
            </a:r>
            <a:r>
              <a:rPr lang="en-US" altLang="zh-CN" dirty="0" smtClean="0">
                <a:latin typeface="Century Gothic" pitchFamily="34" charset="0"/>
              </a:rPr>
              <a:t>=2.0) Graph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433137" y="2385466"/>
            <a:ext cx="2520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Century Gothic" pitchFamily="34" charset="0"/>
              </a:rPr>
              <a:t>Exec-Time (sec)</a:t>
            </a:r>
            <a:endParaRPr lang="zh-CN" altLang="en-US" sz="2200" dirty="0">
              <a:latin typeface="Century Gothic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80159"/>
              </p:ext>
            </p:extLst>
          </p:nvPr>
        </p:nvGraphicFramePr>
        <p:xfrm>
          <a:off x="1728448" y="4885608"/>
          <a:ext cx="6876000" cy="1135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2000"/>
                <a:gridCol w="1692000"/>
                <a:gridCol w="936000"/>
                <a:gridCol w="792000"/>
                <a:gridCol w="1044000"/>
                <a:gridCol w="1080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Power-law Graphs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PowerLyra (6/1)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Polymer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Galois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X-Stream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GraphChi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 |V|=10M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  14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/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6.3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9.8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9.0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 |V|=400M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186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/ 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--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--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--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710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1666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26152" y="2699636"/>
            <a:ext cx="34143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1600">
                <a:latin typeface="Century Gothic" pitchFamily="34" charset="0"/>
              </a:defRPr>
            </a:lvl1pPr>
          </a:lstStyle>
          <a:p>
            <a:r>
              <a:rPr lang="en-US" altLang="zh-CN" dirty="0">
                <a:solidFill>
                  <a:srgbClr val="FF0066"/>
                </a:solidFill>
              </a:rPr>
              <a:t>528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6960" y="1907548"/>
            <a:ext cx="432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367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3461527"/>
            <a:ext cx="45525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1975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5088" y="3461527"/>
            <a:ext cx="34144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5128" y="3563732"/>
            <a:ext cx="34144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233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113594714"/>
              </p:ext>
            </p:extLst>
          </p:nvPr>
        </p:nvGraphicFramePr>
        <p:xfrm>
          <a:off x="5004048" y="1177952"/>
          <a:ext cx="3816424" cy="296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44371" y="1949359"/>
            <a:ext cx="22762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1600">
                <a:latin typeface="Century Gothic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66"/>
                </a:solidFill>
              </a:rPr>
              <a:t>56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2525423"/>
            <a:ext cx="252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36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40352" y="2915660"/>
            <a:ext cx="22762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00392" y="3501008"/>
            <a:ext cx="22762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24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3504" y="3245503"/>
            <a:ext cx="341440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1600">
                <a:latin typeface="Century Gothic" pitchFamily="34" charset="0"/>
              </a:defRPr>
            </a:lvl1pPr>
          </a:lstStyle>
          <a:p>
            <a:r>
              <a:rPr lang="en-US" altLang="zh-CN" dirty="0">
                <a:solidFill>
                  <a:srgbClr val="FF0066"/>
                </a:solidFill>
              </a:rPr>
              <a:t>172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60450" y="1763532"/>
            <a:ext cx="22762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1600">
                <a:latin typeface="Century Gothic" pitchFamily="34" charset="0"/>
              </a:defRPr>
            </a:lvl1pPr>
          </a:lstStyle>
          <a:p>
            <a:r>
              <a:rPr lang="en-US" altLang="zh-CN" dirty="0">
                <a:solidFill>
                  <a:srgbClr val="FF0066"/>
                </a:solidFill>
              </a:rPr>
              <a:t>6</a:t>
            </a:r>
            <a:r>
              <a:rPr lang="en-US" altLang="zh-CN" dirty="0" smtClean="0">
                <a:solidFill>
                  <a:srgbClr val="FF0066"/>
                </a:solidFill>
              </a:rPr>
              <a:t>2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68709" y="2267588"/>
            <a:ext cx="22762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defRPr sz="1600">
                <a:latin typeface="Century Gothic" pitchFamily="34" charset="0"/>
              </a:defRPr>
            </a:lvl1pPr>
          </a:lstStyle>
          <a:p>
            <a:r>
              <a:rPr lang="en-US" altLang="zh-CN" dirty="0" smtClean="0">
                <a:solidFill>
                  <a:srgbClr val="FF0066"/>
                </a:solidFill>
              </a:rPr>
              <a:t>6</a:t>
            </a:r>
            <a:r>
              <a:rPr lang="en-US" altLang="zh-CN" dirty="0">
                <a:solidFill>
                  <a:srgbClr val="FF0066"/>
                </a:solidFill>
              </a:rPr>
              <a:t>9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2160" y="4499836"/>
            <a:ext cx="38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PageRank </a:t>
            </a:r>
            <a:r>
              <a:rPr lang="en-US" altLang="zh-CN" dirty="0" smtClean="0">
                <a:latin typeface="Century Gothic" pitchFamily="34" charset="0"/>
              </a:rPr>
              <a:t>with 10 iterations</a:t>
            </a:r>
          </a:p>
        </p:txBody>
      </p:sp>
      <p:sp>
        <p:nvSpPr>
          <p:cNvPr id="39" name="内容占位符 2"/>
          <p:cNvSpPr txBox="1">
            <a:spLocks/>
          </p:cNvSpPr>
          <p:nvPr/>
        </p:nvSpPr>
        <p:spPr>
          <a:xfrm>
            <a:off x="7596336" y="1547508"/>
            <a:ext cx="864000" cy="288032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6-node</a:t>
            </a:r>
          </a:p>
        </p:txBody>
      </p:sp>
      <p:sp>
        <p:nvSpPr>
          <p:cNvPr id="40" name="内容占位符 2"/>
          <p:cNvSpPr txBox="1">
            <a:spLocks/>
          </p:cNvSpPr>
          <p:nvPr/>
        </p:nvSpPr>
        <p:spPr>
          <a:xfrm>
            <a:off x="1980968" y="1547508"/>
            <a:ext cx="864000" cy="288032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6-node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1600" y="5394145"/>
            <a:ext cx="11160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66"/>
                </a:solidFill>
                <a:latin typeface="Century Gothic" pitchFamily="34" charset="0"/>
              </a:rPr>
              <a:t>In-memory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3600" y="5733264"/>
            <a:ext cx="12240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rgbClr val="FF0066"/>
                </a:solidFill>
                <a:latin typeface="Century Gothic" pitchFamily="34" charset="0"/>
              </a:rPr>
              <a:t>Out-of-core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657600" y="5517240"/>
            <a:ext cx="252000" cy="1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657736" y="5877279"/>
            <a:ext cx="252000" cy="1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496" y="6309320"/>
            <a:ext cx="670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-95250"/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</a:rPr>
              <a:t>We use </a:t>
            </a:r>
            <a:r>
              <a:rPr lang="en-US" altLang="zh-CN" sz="1400" dirty="0" err="1" smtClean="0">
                <a:latin typeface="Century Gothic" pitchFamily="34" charset="0"/>
              </a:rPr>
              <a:t>Giraph</a:t>
            </a:r>
            <a:r>
              <a:rPr lang="en-US" altLang="zh-CN" sz="1400" dirty="0" smtClean="0">
                <a:latin typeface="Century Gothic" pitchFamily="34" charset="0"/>
              </a:rPr>
              <a:t> 1.1, </a:t>
            </a:r>
            <a:r>
              <a:rPr lang="en-US" altLang="zh-CN" sz="1400" dirty="0" err="1" smtClean="0">
                <a:latin typeface="Century Gothic" pitchFamily="34" charset="0"/>
              </a:rPr>
              <a:t>CombBLAS</a:t>
            </a:r>
            <a:r>
              <a:rPr lang="en-US" altLang="zh-CN" sz="1400" dirty="0" smtClean="0">
                <a:latin typeface="Century Gothic" pitchFamily="34" charset="0"/>
              </a:rPr>
              <a:t> 1.4, GraphX 1.1, Galois 2.2.1, X-Stream 1.0,</a:t>
            </a:r>
            <a:br>
              <a:rPr lang="en-US" altLang="zh-CN" sz="1400" dirty="0" smtClean="0">
                <a:latin typeface="Century Gothic" pitchFamily="34" charset="0"/>
              </a:rPr>
            </a:br>
            <a:r>
              <a:rPr lang="en-US" altLang="zh-CN" sz="1400" dirty="0" smtClean="0">
                <a:latin typeface="Century Gothic" pitchFamily="34" charset="0"/>
              </a:rPr>
              <a:t>as well as the latest version of GPS, PowerGraph, Polymer and GraphChi.</a:t>
            </a:r>
            <a:endParaRPr lang="zh-CN" altLang="en-US" sz="1400" dirty="0">
              <a:latin typeface="Century Gothic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80448" y="1160784"/>
            <a:ext cx="3024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defRPr sz="260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defRPr>
            </a:lvl1pPr>
          </a:lstStyle>
          <a:p>
            <a:r>
              <a:rPr lang="en-US" altLang="zh-CN" sz="1800" dirty="0" smtClean="0"/>
              <a:t>PageRank w/ 10 iterations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00472" y="2574558"/>
            <a:ext cx="720000" cy="279757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600" dirty="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ingress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920392" y="2724308"/>
            <a:ext cx="180000" cy="216000"/>
          </a:xfrm>
          <a:prstGeom prst="straightConnector1">
            <a:avLst/>
          </a:prstGeom>
          <a:ln w="31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11560" y="3825112"/>
            <a:ext cx="828000" cy="612000"/>
            <a:chOff x="430960" y="5409288"/>
            <a:chExt cx="828000" cy="612000"/>
          </a:xfrm>
        </p:grpSpPr>
        <p:sp>
          <p:nvSpPr>
            <p:cNvPr id="50" name="Down Arrow 49"/>
            <p:cNvSpPr/>
            <p:nvPr/>
          </p:nvSpPr>
          <p:spPr>
            <a:xfrm>
              <a:off x="602644" y="5409288"/>
              <a:ext cx="484632" cy="612000"/>
            </a:xfrm>
            <a:prstGeom prst="downArrow">
              <a:avLst>
                <a:gd name="adj1" fmla="val 50000"/>
                <a:gd name="adj2" fmla="val 30481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0960" y="5497487"/>
              <a:ext cx="828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0066"/>
                  </a:solidFill>
                  <a:latin typeface="Century Gothic" pitchFamily="34" charset="0"/>
                </a:rPr>
                <a:t>b</a:t>
              </a:r>
              <a:r>
                <a:rPr lang="en-US" altLang="zh-CN" sz="2000" dirty="0" smtClean="0">
                  <a:solidFill>
                    <a:srgbClr val="FF0066"/>
                  </a:solidFill>
                  <a:latin typeface="Century Gothic" pitchFamily="34" charset="0"/>
                </a:rPr>
                <a:t>etter</a:t>
              </a:r>
              <a:endParaRPr lang="zh-CN" altLang="en-US" sz="2000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211960" y="3469650"/>
            <a:ext cx="468000" cy="684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Oval 51"/>
          <p:cNvSpPr/>
          <p:nvPr/>
        </p:nvSpPr>
        <p:spPr>
          <a:xfrm>
            <a:off x="7988803" y="3433650"/>
            <a:ext cx="468000" cy="720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Oval 53"/>
          <p:cNvSpPr/>
          <p:nvPr/>
        </p:nvSpPr>
        <p:spPr>
          <a:xfrm>
            <a:off x="4013960" y="5340012"/>
            <a:ext cx="396000" cy="39600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948264" y="2060635"/>
            <a:ext cx="1440160" cy="484206"/>
            <a:chOff x="6948264" y="2060635"/>
            <a:chExt cx="1440160" cy="48420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48264" y="2060635"/>
              <a:ext cx="9000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753536" y="2060635"/>
              <a:ext cx="11408" cy="48420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332944" y="2544488"/>
              <a:ext cx="5400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665079" y="2092786"/>
              <a:ext cx="723345" cy="40011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177800" indent="-177800">
                <a:lnSpc>
                  <a:spcPct val="110000"/>
                </a:lnSpc>
                <a:spcBef>
                  <a:spcPct val="0"/>
                </a:spcBef>
                <a:buNone/>
                <a:defRPr sz="3600">
                  <a:solidFill>
                    <a:srgbClr val="FF0066"/>
                  </a:solidFill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pPr marL="0" indent="0" algn="r">
                <a:lnSpc>
                  <a:spcPct val="100000"/>
                </a:lnSpc>
              </a:pPr>
              <a:r>
                <a:rPr lang="en-US" altLang="zh-CN" sz="1800" dirty="0" smtClean="0">
                  <a:solidFill>
                    <a:schemeClr val="tx1"/>
                  </a:solidFill>
                </a:rPr>
                <a:t>25%</a:t>
              </a:r>
              <a:endParaRPr lang="en-US" altLang="zh-CN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44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/>
      <p:bldP spid="41" grpId="0"/>
      <p:bldP spid="42" grpId="0"/>
      <p:bldP spid="3" grpId="0" animBg="1"/>
      <p:bldP spid="52" grpId="0" animBg="1"/>
      <p:bldP spid="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72038" y="1361358"/>
            <a:ext cx="8448434" cy="523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0850" lvl="2" indent="-45085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Existing systems use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“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NE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S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IZE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F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ITS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A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LL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” design for 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skewed graphs, resulting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in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suboptimal performance</a:t>
            </a:r>
          </a:p>
          <a:p>
            <a:pPr marL="173038" lvl="2" indent="-173038">
              <a:buNone/>
            </a:pPr>
            <a:endParaRPr lang="en-US" altLang="zh-CN" sz="1600" dirty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450850" lvl="2" indent="-450850">
              <a:buNone/>
            </a:pP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OWER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</a:t>
            </a:r>
            <a:r>
              <a:rPr lang="en-US" altLang="zh-CN" sz="2000" i="1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YRA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: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 hybrid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and adaptive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design that</a:t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differentiates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computation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and </a:t>
            </a:r>
            <a:r>
              <a:rPr lang="en-US" altLang="zh-CN" sz="2400" dirty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partitioning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/>
            </a:r>
            <a:b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on low-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and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high-degree vertices</a:t>
            </a:r>
          </a:p>
          <a:p>
            <a:pPr marL="450850" lvl="2" indent="-450850">
              <a:buNone/>
            </a:pPr>
            <a:endParaRPr lang="en-US" altLang="zh-CN" sz="1600" dirty="0" smtClean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450850" lvl="2" indent="-45085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Embrace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OCALITY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and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ARALLELISM</a:t>
            </a:r>
            <a:endParaRPr lang="en-US" altLang="zh-CN" sz="2400" dirty="0" smtClean="0">
              <a:solidFill>
                <a:srgbClr val="FF0066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Outperform </a:t>
            </a:r>
            <a:r>
              <a:rPr lang="en-US" altLang="zh-CN" sz="2200" i="1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PowerGraph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by up to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5.53X</a:t>
            </a:r>
          </a:p>
          <a:p>
            <a:pPr marL="630238" lvl="2"/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Also much faster </a:t>
            </a: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than other systems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like </a:t>
            </a:r>
            <a:r>
              <a:rPr lang="en-US" altLang="zh-CN" sz="2200" i="1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GraphX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</a:t>
            </a:r>
            <a:b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</a:br>
            <a:r>
              <a:rPr lang="en-US" altLang="zh-CN" sz="2200" i="1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Giraph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 and </a:t>
            </a:r>
            <a:r>
              <a:rPr lang="en-US" altLang="zh-CN" sz="2200" i="1" dirty="0" err="1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CombBLAS</a:t>
            </a:r>
            <a:r>
              <a:rPr lang="en-US" altLang="zh-CN" sz="2200" i="1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for ingress and runtime</a:t>
            </a:r>
          </a:p>
          <a:p>
            <a:pPr marL="630238" lvl="2"/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Random hybrid-cut improves GraphX by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1.33X</a:t>
            </a:r>
            <a:endParaRPr lang="en-US" altLang="zh-CN" sz="2200" dirty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 wrap="none"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275976" y="1757365"/>
            <a:ext cx="1080000" cy="921838"/>
            <a:chOff x="7236416" y="2651178"/>
            <a:chExt cx="1080000" cy="921838"/>
          </a:xfrm>
        </p:grpSpPr>
        <p:sp>
          <p:nvSpPr>
            <p:cNvPr id="43" name="Oval 42"/>
            <p:cNvSpPr/>
            <p:nvPr/>
          </p:nvSpPr>
          <p:spPr>
            <a:xfrm>
              <a:off x="7596416" y="3011178"/>
              <a:ext cx="360000" cy="36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L</a:t>
              </a:r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44" name="Straight Connector 43"/>
            <p:cNvCxnSpPr>
              <a:stCxn id="43" idx="6"/>
            </p:cNvCxnSpPr>
            <p:nvPr/>
          </p:nvCxnSpPr>
          <p:spPr>
            <a:xfrm>
              <a:off x="7956416" y="3191178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Connector 44"/>
            <p:cNvCxnSpPr>
              <a:stCxn id="43" idx="3"/>
            </p:cNvCxnSpPr>
            <p:nvPr/>
          </p:nvCxnSpPr>
          <p:spPr>
            <a:xfrm flipH="1">
              <a:off x="7394578" y="3318457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Straight Connector 45"/>
            <p:cNvCxnSpPr>
              <a:stCxn id="43" idx="0"/>
            </p:cNvCxnSpPr>
            <p:nvPr/>
          </p:nvCxnSpPr>
          <p:spPr>
            <a:xfrm flipV="1">
              <a:off x="7776416" y="2651178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Straight Connector 46"/>
            <p:cNvCxnSpPr>
              <a:stCxn id="43" idx="2"/>
            </p:cNvCxnSpPr>
            <p:nvPr/>
          </p:nvCxnSpPr>
          <p:spPr>
            <a:xfrm flipH="1">
              <a:off x="7236416" y="3191178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37" y="2237830"/>
            <a:ext cx="3403647" cy="340364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4"/>
          <p:cNvSpPr txBox="1">
            <a:spLocks/>
          </p:cNvSpPr>
          <p:nvPr/>
        </p:nvSpPr>
        <p:spPr>
          <a:xfrm>
            <a:off x="4688160" y="1556792"/>
            <a:ext cx="31242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sz="4400" b="0" cap="none" dirty="0" smtClean="0">
                <a:solidFill>
                  <a:srgbClr val="FF3399"/>
                </a:solidFill>
                <a:latin typeface="Century Gothic" pitchFamily="34" charset="0"/>
                <a:cs typeface="MV Boli" pitchFamily="2" charset="0"/>
              </a:rPr>
              <a:t>Questions</a:t>
            </a:r>
            <a:endParaRPr lang="zh-TW" altLang="en-US" sz="4400" b="0" cap="none" dirty="0">
              <a:solidFill>
                <a:srgbClr val="FF3399"/>
              </a:solidFill>
              <a:latin typeface="Century Gothic" pitchFamily="34" charset="0"/>
              <a:cs typeface="MV Bo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TW" dirty="0"/>
              <a:t>Thanks</a:t>
            </a:r>
            <a:endParaRPr lang="zh-TW" altLang="en-US" dirty="0"/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>
          <a:xfrm>
            <a:off x="683568" y="3212976"/>
            <a:ext cx="3853354" cy="13601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hlinkClick r:id="rId4"/>
              </a:rPr>
              <a:t>http</a:t>
            </a:r>
            <a:r>
              <a:rPr lang="en-US" altLang="zh-TW" sz="2200" dirty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hlinkClick r:id="rId4"/>
              </a:rPr>
              <a:t>://</a:t>
            </a:r>
            <a:r>
              <a:rPr lang="en-US" altLang="zh-TW" sz="22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  <a:hlinkClick r:id="rId4"/>
              </a:rPr>
              <a:t>ipads.se.sjtu.edu.cn/projects/powerlyra.html</a:t>
            </a:r>
            <a:r>
              <a:rPr lang="en-US" altLang="zh-TW" sz="22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and Distributed Systems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866" y="4571572"/>
            <a:ext cx="778176" cy="100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Z:\Research\B.photos\Students\yanzhe-smal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-486" r="2425" b="486"/>
          <a:stretch/>
        </p:blipFill>
        <p:spPr bwMode="auto">
          <a:xfrm>
            <a:off x="2926576" y="4571572"/>
            <a:ext cx="757290" cy="100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Z:\Research\B.photos\Rong\rong-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78" y="4571572"/>
            <a:ext cx="788998" cy="100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Research\B.photos\Students\jiaxin-sma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76" y="4571572"/>
            <a:ext cx="762000" cy="10064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03888" y="1779203"/>
            <a:ext cx="1080000" cy="1080000"/>
            <a:chOff x="5292080" y="908720"/>
            <a:chExt cx="1080000" cy="1080000"/>
          </a:xfrm>
        </p:grpSpPr>
        <p:sp>
          <p:nvSpPr>
            <p:cNvPr id="18" name="Oval 17"/>
            <p:cNvSpPr/>
            <p:nvPr/>
          </p:nvSpPr>
          <p:spPr>
            <a:xfrm>
              <a:off x="5292080" y="908720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52080" y="1268720"/>
              <a:ext cx="360000" cy="360000"/>
            </a:xfrm>
            <a:prstGeom prst="ellipse">
              <a:avLst/>
            </a:prstGeom>
            <a:solidFill>
              <a:srgbClr val="FF0066"/>
            </a:solidFill>
            <a:ln w="3810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H</a:t>
              </a:r>
              <a:endParaRPr lang="zh-CN" alt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cxnSp>
          <p:nvCxnSpPr>
            <p:cNvPr id="20" name="Straight Connector 19"/>
            <p:cNvCxnSpPr>
              <a:stCxn id="19" idx="6"/>
              <a:endCxn id="18" idx="6"/>
            </p:cNvCxnSpPr>
            <p:nvPr/>
          </p:nvCxnSpPr>
          <p:spPr>
            <a:xfrm>
              <a:off x="6012080" y="1448720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>
              <a:stCxn id="19" idx="5"/>
              <a:endCxn id="18" idx="5"/>
            </p:cNvCxnSpPr>
            <p:nvPr/>
          </p:nvCxnSpPr>
          <p:spPr>
            <a:xfrm>
              <a:off x="5959359" y="1575999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>
              <a:stCxn id="19" idx="4"/>
              <a:endCxn id="18" idx="4"/>
            </p:cNvCxnSpPr>
            <p:nvPr/>
          </p:nvCxnSpPr>
          <p:spPr>
            <a:xfrm>
              <a:off x="5832080" y="1628720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>
              <a:stCxn id="19" idx="3"/>
              <a:endCxn id="18" idx="3"/>
            </p:cNvCxnSpPr>
            <p:nvPr/>
          </p:nvCxnSpPr>
          <p:spPr>
            <a:xfrm flipH="1">
              <a:off x="5450242" y="1575999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>
              <a:stCxn id="19" idx="7"/>
              <a:endCxn id="18" idx="7"/>
            </p:cNvCxnSpPr>
            <p:nvPr/>
          </p:nvCxnSpPr>
          <p:spPr>
            <a:xfrm flipV="1">
              <a:off x="5959359" y="1066882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>
              <a:stCxn id="19" idx="0"/>
              <a:endCxn id="18" idx="0"/>
            </p:cNvCxnSpPr>
            <p:nvPr/>
          </p:nvCxnSpPr>
          <p:spPr>
            <a:xfrm flipV="1">
              <a:off x="5832080" y="908720"/>
              <a:ext cx="0" cy="36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>
              <a:stCxn id="19" idx="1"/>
              <a:endCxn id="18" idx="1"/>
            </p:cNvCxnSpPr>
            <p:nvPr/>
          </p:nvCxnSpPr>
          <p:spPr>
            <a:xfrm flipH="1" flipV="1">
              <a:off x="5450242" y="1066882"/>
              <a:ext cx="254559" cy="254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>
              <a:stCxn id="19" idx="2"/>
              <a:endCxn id="18" idx="2"/>
            </p:cNvCxnSpPr>
            <p:nvPr/>
          </p:nvCxnSpPr>
          <p:spPr>
            <a:xfrm flipH="1">
              <a:off x="5292080" y="1448720"/>
              <a:ext cx="360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headEnd type="stealth" w="med" len="med"/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5472080" y="1088720"/>
              <a:ext cx="720000" cy="72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2516429" y="2140969"/>
            <a:ext cx="694944" cy="273724"/>
          </a:xfrm>
          <a:custGeom>
            <a:avLst/>
            <a:gdLst>
              <a:gd name="connsiteX0" fmla="*/ 0 w 694944"/>
              <a:gd name="connsiteY0" fmla="*/ 138999 h 273724"/>
              <a:gd name="connsiteX1" fmla="*/ 102413 w 694944"/>
              <a:gd name="connsiteY1" fmla="*/ 124369 h 273724"/>
              <a:gd name="connsiteX2" fmla="*/ 109728 w 694944"/>
              <a:gd name="connsiteY2" fmla="*/ 10 h 273724"/>
              <a:gd name="connsiteX3" fmla="*/ 277977 w 694944"/>
              <a:gd name="connsiteY3" fmla="*/ 131684 h 273724"/>
              <a:gd name="connsiteX4" fmla="*/ 124358 w 694944"/>
              <a:gd name="connsiteY4" fmla="*/ 234097 h 273724"/>
              <a:gd name="connsiteX5" fmla="*/ 285293 w 694944"/>
              <a:gd name="connsiteY5" fmla="*/ 263358 h 273724"/>
              <a:gd name="connsiteX6" fmla="*/ 431597 w 694944"/>
              <a:gd name="connsiteY6" fmla="*/ 65847 h 273724"/>
              <a:gd name="connsiteX7" fmla="*/ 460857 w 694944"/>
              <a:gd name="connsiteY7" fmla="*/ 263358 h 273724"/>
              <a:gd name="connsiteX8" fmla="*/ 563270 w 694944"/>
              <a:gd name="connsiteY8" fmla="*/ 109738 h 273724"/>
              <a:gd name="connsiteX9" fmla="*/ 694944 w 694944"/>
              <a:gd name="connsiteY9" fmla="*/ 175575 h 27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44" h="273724">
                <a:moveTo>
                  <a:pt x="0" y="138999"/>
                </a:moveTo>
                <a:cubicBezTo>
                  <a:pt x="42062" y="143266"/>
                  <a:pt x="84125" y="147534"/>
                  <a:pt x="102413" y="124369"/>
                </a:cubicBezTo>
                <a:cubicBezTo>
                  <a:pt x="120701" y="101204"/>
                  <a:pt x="80467" y="-1209"/>
                  <a:pt x="109728" y="10"/>
                </a:cubicBezTo>
                <a:cubicBezTo>
                  <a:pt x="138989" y="1229"/>
                  <a:pt x="275539" y="92670"/>
                  <a:pt x="277977" y="131684"/>
                </a:cubicBezTo>
                <a:cubicBezTo>
                  <a:pt x="280415" y="170698"/>
                  <a:pt x="123139" y="212151"/>
                  <a:pt x="124358" y="234097"/>
                </a:cubicBezTo>
                <a:cubicBezTo>
                  <a:pt x="125577" y="256043"/>
                  <a:pt x="234087" y="291400"/>
                  <a:pt x="285293" y="263358"/>
                </a:cubicBezTo>
                <a:cubicBezTo>
                  <a:pt x="336499" y="235316"/>
                  <a:pt x="402336" y="65847"/>
                  <a:pt x="431597" y="65847"/>
                </a:cubicBezTo>
                <a:cubicBezTo>
                  <a:pt x="460858" y="65847"/>
                  <a:pt x="438912" y="256043"/>
                  <a:pt x="460857" y="263358"/>
                </a:cubicBezTo>
                <a:cubicBezTo>
                  <a:pt x="482802" y="270673"/>
                  <a:pt x="524256" y="124368"/>
                  <a:pt x="563270" y="109738"/>
                </a:cubicBezTo>
                <a:cubicBezTo>
                  <a:pt x="602284" y="95108"/>
                  <a:pt x="648614" y="135341"/>
                  <a:pt x="694944" y="175575"/>
                </a:cubicBezTo>
              </a:path>
            </a:pathLst>
          </a:cu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标题 4"/>
          <p:cNvSpPr txBox="1">
            <a:spLocks/>
          </p:cNvSpPr>
          <p:nvPr/>
        </p:nvSpPr>
        <p:spPr>
          <a:xfrm>
            <a:off x="1475656" y="2420888"/>
            <a:ext cx="2572417" cy="6810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TW" sz="3600" dirty="0"/>
              <a:t>PowerLyra</a:t>
            </a:r>
            <a:endParaRPr lang="zh-TW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6081">
            <a:off x="3561317" y="2572250"/>
            <a:ext cx="1080000" cy="3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Related Work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575" y="1665112"/>
            <a:ext cx="6480000" cy="277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1665112"/>
            <a:ext cx="0" cy="277200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60400" y="2313184"/>
            <a:ext cx="64800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65804"/>
              </p:ext>
            </p:extLst>
          </p:nvPr>
        </p:nvGraphicFramePr>
        <p:xfrm>
          <a:off x="1259575" y="1665112"/>
          <a:ext cx="6552265" cy="2736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72265"/>
                <a:gridCol w="4680000"/>
              </a:tblGrid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ENERAL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Pregel</a:t>
                      </a:r>
                      <a:r>
                        <a:rPr lang="en-US" altLang="zh-CN" sz="2000" b="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[SIGMOD'09]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GraphLab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[VLDB'12]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PowerGraph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[OSDI'12]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GraphX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[OSDI'14]</a:t>
                      </a:r>
                    </a:p>
                  </a:txBody>
                  <a:tcPr marL="108000" marR="7200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PTIMIZATION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err="1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Mizan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[EuroSys'13]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err="1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Giraph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++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[VLDB'13]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PowerSwitch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[PPoPP'15]</a:t>
                      </a:r>
                    </a:p>
                  </a:txBody>
                  <a:tcPr marL="108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INGLE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M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ACHINE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GraphChi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[OSDI'12]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X-Stream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[SOSP'13]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b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</a:b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Galois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[SOSP'13]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Polymer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[PPoPP'15]</a:t>
                      </a:r>
                    </a:p>
                  </a:txBody>
                  <a:tcPr marL="108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CN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THER</a:t>
                      </a:r>
                      <a:r>
                        <a:rPr lang="en-US" altLang="zh-CN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P</a:t>
                      </a:r>
                      <a:r>
                        <a:rPr lang="en-US" altLang="zh-CN" sz="18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ARADIGMS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err="1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CombBLAS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[IJHPCA'11]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err="1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SociaLite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[VLDB'13]</a:t>
                      </a:r>
                    </a:p>
                  </a:txBody>
                  <a:tcPr marL="108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259575" y="3033264"/>
            <a:ext cx="64800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9575" y="3727635"/>
            <a:ext cx="64800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59575" y="5085328"/>
            <a:ext cx="6480000" cy="129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31840" y="5085328"/>
            <a:ext cx="0" cy="129600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60400" y="5517376"/>
            <a:ext cx="64800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10654"/>
              </p:ext>
            </p:extLst>
          </p:nvPr>
        </p:nvGraphicFramePr>
        <p:xfrm>
          <a:off x="1259575" y="5085328"/>
          <a:ext cx="6552265" cy="12960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72265"/>
                <a:gridCol w="4680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DGE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-C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UT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7200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Stanton </a:t>
                      </a:r>
                      <a:r>
                        <a:rPr lang="en-US" altLang="zh-CN" sz="1800" b="0" i="1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et al. 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[SIGKDD'12]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Fennel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[WSDM'14]</a:t>
                      </a:r>
                    </a:p>
                  </a:txBody>
                  <a:tcPr marL="108000" marR="72000" marT="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V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ERTEX</a:t>
                      </a:r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-C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UT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Greedy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[OSDI'12]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GraphBuilder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[GRADES'13]</a:t>
                      </a:r>
                    </a:p>
                  </a:txBody>
                  <a:tcPr marL="108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EURISTICS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2D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[SC'05]</a:t>
                      </a: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, </a:t>
                      </a:r>
                      <a:r>
                        <a:rPr lang="en-US" altLang="zh-CN" sz="18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Degree-Based Hashing</a:t>
                      </a:r>
                      <a:r>
                        <a:rPr lang="en-US" altLang="zh-CN" sz="2000" b="0" kern="1200" baseline="300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[NIPS'15]</a:t>
                      </a:r>
                    </a:p>
                  </a:txBody>
                  <a:tcPr marL="108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259575" y="5949424"/>
            <a:ext cx="64800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71600" y="1167135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Other graph processing systems</a:t>
            </a:r>
            <a:endParaRPr lang="zh-CN" alt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990201" y="4581128"/>
            <a:ext cx="5259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Graph replication and partitioning</a:t>
            </a:r>
          </a:p>
        </p:txBody>
      </p:sp>
    </p:spTree>
    <p:extLst>
      <p:ext uri="{BB962C8B-B14F-4D97-AF65-F5344CB8AC3E}">
        <p14:creationId xmlns:p14="http://schemas.microsoft.com/office/powerpoint/2010/main" val="5341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Backup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Downgrade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43608" y="2780964"/>
            <a:ext cx="2772208" cy="1368116"/>
            <a:chOff x="4860032" y="4941204"/>
            <a:chExt cx="2772208" cy="1368116"/>
          </a:xfrm>
        </p:grpSpPr>
        <p:sp>
          <p:nvSpPr>
            <p:cNvPr id="35" name="Rectangle 34"/>
            <p:cNvSpPr/>
            <p:nvPr/>
          </p:nvSpPr>
          <p:spPr>
            <a:xfrm>
              <a:off x="4860032" y="6057300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32240" y="6057300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022000" y="5031220"/>
              <a:ext cx="576064" cy="936064"/>
              <a:chOff x="2051720" y="5085224"/>
              <a:chExt cx="576064" cy="93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55" name="Straight Arrow Connector 54"/>
              <p:cNvCxnSpPr>
                <a:endCxn id="54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54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4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4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5058032" y="494120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58032" y="580530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894208" y="5319252"/>
              <a:ext cx="576064" cy="648032"/>
              <a:chOff x="6894208" y="5283240"/>
              <a:chExt cx="576064" cy="648032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002240" y="5283240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52" name="Straight Arrow Connector 51"/>
              <p:cNvCxnSpPr>
                <a:stCxn id="51" idx="3"/>
              </p:cNvCxnSpPr>
              <p:nvPr/>
            </p:nvCxnSpPr>
            <p:spPr>
              <a:xfrm flipH="1">
                <a:off x="6894208" y="5590519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51" idx="5"/>
              </p:cNvCxnSpPr>
              <p:nvPr/>
            </p:nvCxnSpPr>
            <p:spPr>
              <a:xfrm>
                <a:off x="7309519" y="5590519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6930240" y="5805300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70096" y="5043381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70072" y="540633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70072" y="5769292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06176" y="5769292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5958104" y="5697260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088688" y="4581164"/>
            <a:ext cx="2754256" cy="1368116"/>
            <a:chOff x="1403648" y="4941168"/>
            <a:chExt cx="2754256" cy="1368116"/>
          </a:xfrm>
        </p:grpSpPr>
        <p:sp>
          <p:nvSpPr>
            <p:cNvPr id="62" name="Rectangle 61"/>
            <p:cNvSpPr/>
            <p:nvPr/>
          </p:nvSpPr>
          <p:spPr>
            <a:xfrm>
              <a:off x="1403648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257904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547664" y="5031184"/>
              <a:ext cx="576064" cy="936064"/>
              <a:chOff x="2051720" y="5085224"/>
              <a:chExt cx="576064" cy="936064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85" name="Straight Arrow Connector 84"/>
              <p:cNvCxnSpPr>
                <a:endCxn id="84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84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4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4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/>
            <p:nvPr/>
          </p:nvSpPr>
          <p:spPr>
            <a:xfrm>
              <a:off x="1583696" y="4941168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83696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95760" y="5043345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95736" y="5406300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95736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31864" y="5043345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131840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483768" y="5057158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483768" y="5733220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2483768" y="5985256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2483768" y="5265176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419872" y="5319216"/>
              <a:ext cx="576064" cy="648032"/>
              <a:chOff x="2051720" y="5373256"/>
              <a:chExt cx="576064" cy="64803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79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79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77"/>
            <p:cNvSpPr/>
            <p:nvPr/>
          </p:nvSpPr>
          <p:spPr>
            <a:xfrm>
              <a:off x="3455904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44140"/>
              </p:ext>
            </p:extLst>
          </p:nvPr>
        </p:nvGraphicFramePr>
        <p:xfrm>
          <a:off x="4788464" y="886223"/>
          <a:ext cx="3960000" cy="1440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ALL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OUT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NONE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ALL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IN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OUT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NONE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91" name="Rectangle 90"/>
          <p:cNvSpPr/>
          <p:nvPr/>
        </p:nvSpPr>
        <p:spPr>
          <a:xfrm>
            <a:off x="5148064" y="346011"/>
            <a:ext cx="918152" cy="25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G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ATHER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563888" y="1082276"/>
            <a:ext cx="882168" cy="235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S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CATTER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400192" y="4581164"/>
            <a:ext cx="2754256" cy="1368116"/>
            <a:chOff x="1403648" y="4941168"/>
            <a:chExt cx="2754256" cy="1368116"/>
          </a:xfrm>
        </p:grpSpPr>
        <p:sp>
          <p:nvSpPr>
            <p:cNvPr id="94" name="Rectangle 93"/>
            <p:cNvSpPr/>
            <p:nvPr/>
          </p:nvSpPr>
          <p:spPr>
            <a:xfrm>
              <a:off x="1403648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57904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547664" y="5031184"/>
              <a:ext cx="576064" cy="936064"/>
              <a:chOff x="2051720" y="5085224"/>
              <a:chExt cx="576064" cy="936064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14" name="Straight Arrow Connector 113"/>
              <p:cNvCxnSpPr>
                <a:endCxn id="113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3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13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13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Rectangle 96"/>
            <p:cNvSpPr/>
            <p:nvPr/>
          </p:nvSpPr>
          <p:spPr>
            <a:xfrm>
              <a:off x="1583696" y="4941168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583696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195760" y="5043345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195736" y="5406300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95736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131864" y="5043345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131840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>
              <a:off x="2483768" y="5057158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2483768" y="5733220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2483768" y="5265176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/>
            <p:cNvGrpSpPr/>
            <p:nvPr/>
          </p:nvGrpSpPr>
          <p:grpSpPr>
            <a:xfrm>
              <a:off x="3419872" y="5319216"/>
              <a:ext cx="576064" cy="648032"/>
              <a:chOff x="2051720" y="5373256"/>
              <a:chExt cx="576064" cy="648032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11" name="Straight Arrow Connector 110"/>
              <p:cNvCxnSpPr>
                <a:stCxn id="110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110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Rectangle 108"/>
            <p:cNvSpPr/>
            <p:nvPr/>
          </p:nvSpPr>
          <p:spPr>
            <a:xfrm>
              <a:off x="3455904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364088" y="2780964"/>
            <a:ext cx="2754256" cy="1368116"/>
            <a:chOff x="1403648" y="4941168"/>
            <a:chExt cx="2754256" cy="1368116"/>
          </a:xfrm>
        </p:grpSpPr>
        <p:sp>
          <p:nvSpPr>
            <p:cNvPr id="119" name="Rectangle 118"/>
            <p:cNvSpPr/>
            <p:nvPr/>
          </p:nvSpPr>
          <p:spPr>
            <a:xfrm>
              <a:off x="1403648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master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257904" y="6057264"/>
              <a:ext cx="900000" cy="2520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dirty="0" smtClean="0">
                  <a:latin typeface="Century Gothic" pitchFamily="34" charset="0"/>
                  <a:cs typeface="Arial"/>
                </a:rPr>
                <a:t>mirror</a:t>
              </a:r>
              <a:endParaRPr lang="zh-CN" altLang="en-US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1547664" y="5031184"/>
              <a:ext cx="576064" cy="936064"/>
              <a:chOff x="2051720" y="5085224"/>
              <a:chExt cx="576064" cy="936064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tx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39" name="Straight Arrow Connector 138"/>
              <p:cNvCxnSpPr>
                <a:endCxn id="138" idx="1"/>
              </p:cNvCxnSpPr>
              <p:nvPr/>
            </p:nvCxnSpPr>
            <p:spPr>
              <a:xfrm>
                <a:off x="2051720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endCxn id="138" idx="7"/>
              </p:cNvCxnSpPr>
              <p:nvPr/>
            </p:nvCxnSpPr>
            <p:spPr>
              <a:xfrm flipH="1">
                <a:off x="2467031" y="5085224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38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138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Rectangle 121"/>
            <p:cNvSpPr/>
            <p:nvPr/>
          </p:nvSpPr>
          <p:spPr>
            <a:xfrm>
              <a:off x="1583696" y="4941168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83696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95760" y="5043345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G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195736" y="5406300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A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195736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131840" y="5769256"/>
              <a:ext cx="216000" cy="2160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 anchorCtr="0">
              <a:no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Arial"/>
                </a:rPr>
                <a:t>S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2483768" y="5733220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>
              <a:off x="2483768" y="5985256"/>
              <a:ext cx="576000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prstDash val="sysDot"/>
              <a:headEnd type="none" w="med" len="med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3419872" y="5319216"/>
              <a:ext cx="576064" cy="648032"/>
              <a:chOff x="2051720" y="5373256"/>
              <a:chExt cx="576064" cy="648032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2159752" y="5373256"/>
                <a:ext cx="360000" cy="360000"/>
              </a:xfrm>
              <a:prstGeom prst="ellipse">
                <a:avLst/>
              </a:prstGeom>
              <a:solidFill>
                <a:schemeClr val="tx1"/>
              </a:solidFill>
              <a:ln w="444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2400" dirty="0" smtClean="0">
                    <a:solidFill>
                      <a:schemeClr val="bg1"/>
                    </a:solidFill>
                    <a:latin typeface="Century Gothic" pitchFamily="34" charset="0"/>
                  </a:rPr>
                  <a:t>L</a:t>
                </a:r>
                <a:endParaRPr lang="zh-CN" altLang="en-US" sz="24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36" name="Straight Arrow Connector 135"/>
              <p:cNvCxnSpPr>
                <a:stCxn id="135" idx="3"/>
              </p:cNvCxnSpPr>
              <p:nvPr/>
            </p:nvCxnSpPr>
            <p:spPr>
              <a:xfrm flipH="1">
                <a:off x="2051720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35" idx="5"/>
              </p:cNvCxnSpPr>
              <p:nvPr/>
            </p:nvCxnSpPr>
            <p:spPr>
              <a:xfrm>
                <a:off x="2467031" y="5680535"/>
                <a:ext cx="160753" cy="3407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Rectangle 133"/>
            <p:cNvSpPr/>
            <p:nvPr/>
          </p:nvSpPr>
          <p:spPr>
            <a:xfrm>
              <a:off x="3455904" y="5805264"/>
              <a:ext cx="504000" cy="252000"/>
            </a:xfrm>
            <a:prstGeom prst="rect">
              <a:avLst/>
            </a:prstGeom>
            <a:noFill/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44000" rtlCol="0" anchor="ctr"/>
            <a:lstStyle/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Century Gothic" pitchFamily="34" charset="0"/>
                </a:rPr>
                <a:t>. . . </a:t>
              </a:r>
              <a:endParaRPr lang="zh-CN" altLang="en-US" b="1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145" name="Straight Arrow Connector 144"/>
          <p:cNvCxnSpPr>
            <a:stCxn id="91" idx="2"/>
          </p:cNvCxnSpPr>
          <p:nvPr/>
        </p:nvCxnSpPr>
        <p:spPr>
          <a:xfrm>
            <a:off x="5607140" y="598030"/>
            <a:ext cx="0" cy="25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4428024" y="1174095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4589952" y="836712"/>
            <a:ext cx="918152" cy="2520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#</a:t>
            </a:r>
            <a:r>
              <a:rPr lang="en-US" altLang="zh-CN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/>
              </a:rPr>
              <a:t>msgs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44000" y="1282115"/>
            <a:ext cx="42840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en-US" altLang="zh-CN" sz="2400" u="sng" dirty="0" smtClean="0">
                <a:solidFill>
                  <a:srgbClr val="7030A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u="sng" dirty="0" smtClean="0">
                <a:solidFill>
                  <a:srgbClr val="7030A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BSERVATION</a:t>
            </a:r>
            <a:r>
              <a:rPr lang="en-US" altLang="zh-CN" sz="2200" dirty="0" smtClean="0">
                <a:solidFill>
                  <a:srgbClr val="6666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: </a:t>
            </a:r>
            <a:br>
              <a:rPr lang="en-US" altLang="zh-CN" sz="2200" dirty="0" smtClean="0">
                <a:solidFill>
                  <a:srgbClr val="66663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most algorithms only gather or scatter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 one direction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7884368" y="2617101"/>
            <a:ext cx="882168" cy="23583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rgbClr val="FF0066"/>
                </a:solidFill>
                <a:latin typeface="Century Gothic" pitchFamily="34" charset="0"/>
                <a:cs typeface="Arial"/>
              </a:rPr>
              <a:t>Sweet Spot</a:t>
            </a:r>
            <a:endParaRPr lang="zh-CN" altLang="en-US" dirty="0">
              <a:solidFill>
                <a:srgbClr val="FF0066"/>
              </a:solidFill>
              <a:latin typeface="Century Gothic" pitchFamily="34" charset="0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215173" y="2128345"/>
            <a:ext cx="651820" cy="583324"/>
          </a:xfrm>
          <a:custGeom>
            <a:avLst/>
            <a:gdLst>
              <a:gd name="connsiteX0" fmla="*/ 651820 w 651820"/>
              <a:gd name="connsiteY0" fmla="*/ 583324 h 583324"/>
              <a:gd name="connsiteX1" fmla="*/ 52730 w 651820"/>
              <a:gd name="connsiteY1" fmla="*/ 425669 h 583324"/>
              <a:gd name="connsiteX2" fmla="*/ 68496 w 651820"/>
              <a:gd name="connsiteY2" fmla="*/ 0 h 5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820" h="583324">
                <a:moveTo>
                  <a:pt x="651820" y="583324"/>
                </a:moveTo>
                <a:cubicBezTo>
                  <a:pt x="400885" y="553107"/>
                  <a:pt x="149951" y="522890"/>
                  <a:pt x="52730" y="425669"/>
                </a:cubicBezTo>
                <a:cubicBezTo>
                  <a:pt x="-44491" y="328448"/>
                  <a:pt x="12002" y="164224"/>
                  <a:pt x="68496" y="0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-parallel Processing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520" y="1340768"/>
            <a:ext cx="8595977" cy="3240360"/>
            <a:chOff x="251520" y="1340768"/>
            <a:chExt cx="8595977" cy="3240360"/>
          </a:xfrm>
        </p:grpSpPr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612481" y="2924944"/>
              <a:ext cx="7991966" cy="8525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-320675">
                <a:buClr>
                  <a:srgbClr val="FF0066"/>
                </a:buClr>
                <a:buNone/>
              </a:pP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A centrality analysis algorithm to </a:t>
              </a:r>
              <a:r>
                <a:rPr lang="en-US" altLang="zh-CN" sz="2200" dirty="0" smtClean="0">
                  <a:solidFill>
                    <a:srgbClr val="FF0066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iteratively</a:t>
              </a: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 rank </a:t>
              </a:r>
              <a:b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</a:b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each vertex as a weighted sum of neighbors’ ranks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5191" y="2492896"/>
              <a:ext cx="3826769" cy="523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200" dirty="0" smtClean="0">
                  <a:latin typeface="Century Gothic" pitchFamily="34" charset="0"/>
                  <a:cs typeface="Arial"/>
                </a:rPr>
                <a:t>Example: </a:t>
              </a:r>
              <a:r>
                <a:rPr lang="en-US" altLang="zh-CN" sz="2600" i="1" dirty="0" smtClean="0">
                  <a:latin typeface="Century Gothic" pitchFamily="34" charset="0"/>
                  <a:cs typeface="Arial"/>
                </a:rPr>
                <a:t>PageRank </a:t>
              </a:r>
              <a:endParaRPr lang="zh-CN" altLang="en-US" sz="2600" i="1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1560" y="3705504"/>
              <a:ext cx="3071458" cy="875624"/>
              <a:chOff x="5967149" y="2697392"/>
              <a:chExt cx="3071458" cy="8756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7479317" y="2697392"/>
                    <a:ext cx="983226" cy="875624"/>
                  </a:xfrm>
                  <a:prstGeom prst="rect">
                    <a:avLst/>
                  </a:prstGeom>
                  <a:ln>
                    <a:noFill/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pc="-150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/>
                                      <a:ea typeface="Cambria Math" pitchFamily="18" charset="0"/>
                                      <a:cs typeface="Verdan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,   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∈ </m:t>
                              </m:r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𝐸</m:t>
                              </m: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n-US" altLang="zh-CN" sz="20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9317" y="2697392"/>
                    <a:ext cx="983226" cy="87562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8209603" y="2863654"/>
                    <a:ext cx="829004" cy="3990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prstDash val="dash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pc="-15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pc="-150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 spc="-150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4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9603" y="2863654"/>
                    <a:ext cx="829004" cy="39908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206" b="-24242"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516216" y="2863141"/>
                    <a:ext cx="1461444" cy="400110"/>
                  </a:xfrm>
                  <a:prstGeom prst="rect">
                    <a:avLst/>
                  </a:prstGeom>
                  <a:ln>
                    <a:noFill/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0.15</m:t>
                          </m:r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+</m:t>
                          </m:r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mbria Math" pitchFamily="18" charset="0"/>
                              <a:cs typeface="Verdana" pitchFamily="34" charset="0"/>
                            </a:rPr>
                            <m:t>0.85</m:t>
                          </m:r>
                        </m:oMath>
                      </m:oMathPara>
                    </a14:m>
                    <a:endParaRPr lang="en-US" altLang="zh-CN" sz="20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2863141"/>
                    <a:ext cx="1461444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967149" y="2878530"/>
                    <a:ext cx="765091" cy="369332"/>
                  </a:xfrm>
                  <a:prstGeom prst="rect">
                    <a:avLst/>
                  </a:prstGeom>
                  <a:noFill/>
                  <a:ln>
                    <a:noFill/>
                    <a:prstDash val="dash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pc="-150" smtClean="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pc="-150" smtClean="0">
                              <a:solidFill>
                                <a:srgbClr val="FF0066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 </m:t>
                          </m:r>
                          <m:r>
                            <a:rPr lang="en-US" altLang="zh-CN" sz="2400" b="0" i="1" spc="-15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=</m:t>
                          </m:r>
                        </m:oMath>
                      </m:oMathPara>
                    </a14:m>
                    <a:endParaRPr lang="en-US" altLang="zh-CN" sz="24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7149" y="2878530"/>
                    <a:ext cx="765091" cy="369332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 l="-800" b="-18333"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51520" y="1340768"/>
              <a:ext cx="8595977" cy="1265366"/>
              <a:chOff x="251520" y="1340768"/>
              <a:chExt cx="8595977" cy="126536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2481" y="1700808"/>
                <a:ext cx="8208000" cy="468000"/>
              </a:xfrm>
              <a:prstGeom prst="rect">
                <a:avLst/>
              </a:prstGeom>
              <a:solidFill>
                <a:srgbClr val="FFFFE5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9401" y="1340768"/>
                <a:ext cx="7704000" cy="468000"/>
              </a:xfrm>
              <a:prstGeom prst="rect">
                <a:avLst/>
              </a:prstGeom>
              <a:solidFill>
                <a:srgbClr val="FFFFE5">
                  <a:alpha val="69804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51520" y="1340768"/>
                <a:ext cx="85959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lvl="1" indent="-322263">
                  <a:buClr>
                    <a:srgbClr val="FF0066"/>
                  </a:buClr>
                  <a:buNone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Coding graph algorithms as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vertex-centric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 programs to process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vertices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 in parallel and communicate along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edges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779912" y="2144469"/>
                <a:ext cx="49235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24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-- "</a:t>
                </a:r>
                <a:r>
                  <a:rPr lang="en-US" altLang="zh-CN" sz="2400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Think </a:t>
                </a:r>
                <a:r>
                  <a:rPr lang="en-US" altLang="zh-CN" sz="24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as a </a:t>
                </a:r>
                <a:r>
                  <a:rPr lang="en-US" altLang="zh-CN" sz="2400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Vertex</a:t>
                </a:r>
                <a:r>
                  <a:rPr lang="en-US" altLang="zh-CN" sz="24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"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philosophy </a:t>
                </a:r>
                <a:endParaRPr lang="zh-CN" altLang="en-US" sz="2200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040456" y="3933056"/>
            <a:ext cx="3636000" cy="2591713"/>
            <a:chOff x="5112464" y="3897343"/>
            <a:chExt cx="3636000" cy="2591713"/>
          </a:xfrm>
        </p:grpSpPr>
        <p:sp>
          <p:nvSpPr>
            <p:cNvPr id="53" name="TextBox 52"/>
            <p:cNvSpPr txBox="1"/>
            <p:nvPr/>
          </p:nvSpPr>
          <p:spPr>
            <a:xfrm>
              <a:off x="5148063" y="3897343"/>
              <a:ext cx="36004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C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OMPUTE(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foreach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.in_nbrs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+=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/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.nedges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 =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0.15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+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0.85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*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if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!converged(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foreach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.out_nbrs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     activate(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112464" y="3933056"/>
              <a:ext cx="3636000" cy="2556000"/>
            </a:xfrm>
            <a:prstGeom prst="roundRect">
              <a:avLst>
                <a:gd name="adj" fmla="val 4155"/>
              </a:avLst>
            </a:prstGeom>
            <a:noFill/>
            <a:ln w="3175">
              <a:solidFill>
                <a:schemeClr val="tx1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256440" y="4364921"/>
            <a:ext cx="3276000" cy="627000"/>
          </a:xfrm>
          <a:prstGeom prst="rect">
            <a:avLst/>
          </a:prstGeom>
          <a:solidFill>
            <a:srgbClr val="00FF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Straight Connector 45"/>
          <p:cNvCxnSpPr>
            <a:stCxn id="45" idx="6"/>
            <a:endCxn id="57" idx="2"/>
          </p:cNvCxnSpPr>
          <p:nvPr/>
        </p:nvCxnSpPr>
        <p:spPr>
          <a:xfrm>
            <a:off x="1650541" y="5625184"/>
            <a:ext cx="47322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60" idx="7"/>
            <a:endCxn id="45" idx="3"/>
          </p:cNvCxnSpPr>
          <p:nvPr/>
        </p:nvCxnSpPr>
        <p:spPr>
          <a:xfrm flipV="1">
            <a:off x="1062895" y="5752463"/>
            <a:ext cx="280367" cy="379328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/>
          <p:cNvCxnSpPr>
            <a:stCxn id="45" idx="0"/>
            <a:endCxn id="58" idx="4"/>
          </p:cNvCxnSpPr>
          <p:nvPr/>
        </p:nvCxnSpPr>
        <p:spPr>
          <a:xfrm flipV="1">
            <a:off x="1470541" y="4998870"/>
            <a:ext cx="0" cy="446314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/>
          <p:cNvCxnSpPr>
            <a:stCxn id="59" idx="6"/>
            <a:endCxn id="45" idx="2"/>
          </p:cNvCxnSpPr>
          <p:nvPr/>
        </p:nvCxnSpPr>
        <p:spPr>
          <a:xfrm>
            <a:off x="827584" y="5625184"/>
            <a:ext cx="46295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Oval 56"/>
          <p:cNvSpPr/>
          <p:nvPr/>
        </p:nvSpPr>
        <p:spPr>
          <a:xfrm>
            <a:off x="2123768" y="5445184"/>
            <a:ext cx="360000" cy="360000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90541" y="4638870"/>
            <a:ext cx="360000" cy="360000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67584" y="5445184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5616" y="6079070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2555776" y="4873575"/>
            <a:ext cx="2484680" cy="1291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lvl="1" indent="0">
              <a:buClr>
                <a:srgbClr val="FF0066"/>
              </a:buClr>
              <a:buNone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Update</a:t>
            </a:r>
            <a:r>
              <a:rPr lang="en-US" altLang="zh-CN" sz="2200" dirty="0" smtClean="0">
                <a:solidFill>
                  <a:prstClr val="black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 vertex with new data </a:t>
            </a:r>
          </a:p>
        </p:txBody>
      </p:sp>
      <p:sp>
        <p:nvSpPr>
          <p:cNvPr id="33" name="Oval 32"/>
          <p:cNvSpPr/>
          <p:nvPr/>
        </p:nvSpPr>
        <p:spPr>
          <a:xfrm>
            <a:off x="1362541" y="5517184"/>
            <a:ext cx="216000" cy="216000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6440" y="5100832"/>
            <a:ext cx="3276000" cy="324000"/>
          </a:xfrm>
          <a:prstGeom prst="rect">
            <a:avLst/>
          </a:prstGeom>
          <a:solidFill>
            <a:srgbClr val="FFFF99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val 44"/>
          <p:cNvSpPr/>
          <p:nvPr/>
        </p:nvSpPr>
        <p:spPr>
          <a:xfrm>
            <a:off x="1290541" y="5445184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290541" y="5445184"/>
            <a:ext cx="360000" cy="360000"/>
          </a:xfrm>
          <a:prstGeom prst="ellipse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ircular Arrow 6"/>
          <p:cNvSpPr/>
          <p:nvPr/>
        </p:nvSpPr>
        <p:spPr>
          <a:xfrm rot="5400000">
            <a:off x="1200541" y="5355184"/>
            <a:ext cx="540000" cy="540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84852"/>
              <a:gd name="adj5" fmla="val 3879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Other Algorithms and Graphs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44389"/>
              </p:ext>
            </p:extLst>
          </p:nvPr>
        </p:nvGraphicFramePr>
        <p:xfrm>
          <a:off x="4941334" y="2462448"/>
          <a:ext cx="3672000" cy="739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8000"/>
                <a:gridCol w="756000"/>
                <a:gridCol w="756000"/>
                <a:gridCol w="756000"/>
                <a:gridCol w="756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ALS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d=20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d=100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10</a:t>
                      </a:r>
                      <a:r>
                        <a:rPr lang="en-US" altLang="zh-CN" sz="1400" b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 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33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11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|144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16|732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Failed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PL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13|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13| 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51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14|177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15|614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32587"/>
              </p:ext>
            </p:extLst>
          </p:nvPr>
        </p:nvGraphicFramePr>
        <p:xfrm>
          <a:off x="4941334" y="1837659"/>
          <a:ext cx="3672000" cy="5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44000"/>
                <a:gridCol w="1044000"/>
                <a:gridCol w="756000"/>
                <a:gridCol w="828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V_D</a:t>
                      </a: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ATA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E_D</a:t>
                      </a: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ATA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8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+ 13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12.3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70915"/>
              </p:ext>
            </p:extLst>
          </p:nvPr>
        </p:nvGraphicFramePr>
        <p:xfrm>
          <a:off x="4941334" y="3212976"/>
          <a:ext cx="3672000" cy="739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8000"/>
                <a:gridCol w="756000"/>
                <a:gridCol w="756000"/>
                <a:gridCol w="756000"/>
                <a:gridCol w="756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SGD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d=20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d=100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 35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17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 48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21| 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28|115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PL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16|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26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19|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19| 43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20|  59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803025815"/>
              </p:ext>
            </p:extLst>
          </p:nvPr>
        </p:nvGraphicFramePr>
        <p:xfrm>
          <a:off x="908885" y="836712"/>
          <a:ext cx="3600400" cy="280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900" y="35761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Power-law (</a:t>
            </a:r>
            <a:r>
              <a:rPr lang="el-GR" altLang="zh-CN" i="1" dirty="0" smtClean="0">
                <a:latin typeface="Century Gothic" pitchFamily="34" charset="0"/>
              </a:rPr>
              <a:t>α</a:t>
            </a:r>
            <a:r>
              <a:rPr lang="en-US" altLang="zh-CN" dirty="0" smtClean="0">
                <a:latin typeface="Century Gothic" pitchFamily="34" charset="0"/>
              </a:rPr>
              <a:t>)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797606" y="3575141"/>
            <a:ext cx="4899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Century Gothic" pitchFamily="34" charset="0"/>
              </a:rPr>
              <a:t>Normalized Speedup</a:t>
            </a:r>
            <a:endParaRPr lang="zh-CN" altLang="en-US" sz="2200" dirty="0">
              <a:latin typeface="Century Gothic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646415306"/>
              </p:ext>
            </p:extLst>
          </p:nvPr>
        </p:nvGraphicFramePr>
        <p:xfrm>
          <a:off x="908885" y="3501008"/>
          <a:ext cx="3600400" cy="280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49900" y="624039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Power-law (</a:t>
            </a:r>
            <a:r>
              <a:rPr lang="el-GR" altLang="zh-CN" i="1" dirty="0" smtClean="0">
                <a:latin typeface="Century Gothic" pitchFamily="34" charset="0"/>
              </a:rPr>
              <a:t>α</a:t>
            </a:r>
            <a:r>
              <a:rPr lang="en-US" altLang="zh-CN" dirty="0" smtClean="0">
                <a:latin typeface="Century Gothic" pitchFamily="34" charset="0"/>
              </a:rPr>
              <a:t>)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724" y="1209131"/>
            <a:ext cx="539968" cy="40011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ct val="0"/>
              </a:spcBef>
              <a:defRPr sz="22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000" dirty="0"/>
              <a:t>DIA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3888" y="3820978"/>
            <a:ext cx="557804" cy="40011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ct val="0"/>
              </a:spcBef>
              <a:defRPr sz="22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000" dirty="0"/>
              <a:t>CC</a:t>
            </a: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1403752" y="1265170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3707800" y="4869160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88023" y="1196751"/>
            <a:ext cx="3852000" cy="646777"/>
            <a:chOff x="4788023" y="1196751"/>
            <a:chExt cx="3852000" cy="646777"/>
          </a:xfrm>
        </p:grpSpPr>
        <p:sp>
          <p:nvSpPr>
            <p:cNvPr id="10" name="TextBox 9"/>
            <p:cNvSpPr txBox="1"/>
            <p:nvPr/>
          </p:nvSpPr>
          <p:spPr>
            <a:xfrm>
              <a:off x="4788023" y="1197197"/>
              <a:ext cx="385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MLDM Algorithms</a:t>
              </a:r>
            </a:p>
            <a:p>
              <a:pPr algn="r"/>
              <a:r>
                <a:rPr lang="en-US" altLang="zh-CN" dirty="0" smtClean="0">
                  <a:latin typeface="Century Gothic" pitchFamily="34" charset="0"/>
                </a:rPr>
                <a:t>Netflix</a:t>
              </a:r>
              <a:r>
                <a:rPr lang="en-US" altLang="zh-CN" sz="1600" dirty="0" smtClean="0">
                  <a:latin typeface="Century Gothic" pitchFamily="34" charset="0"/>
                </a:rPr>
                <a:t>:|V|=0.5M, |E|=99M</a:t>
              </a:r>
              <a:endParaRPr lang="zh-CN" altLang="en-US" sz="1600" dirty="0">
                <a:latin typeface="Century Gothic" pitchFamily="34" charset="0"/>
              </a:endParaRPr>
            </a:p>
          </p:txBody>
        </p:sp>
        <p:sp>
          <p:nvSpPr>
            <p:cNvPr id="28" name="内容占位符 2"/>
            <p:cNvSpPr txBox="1">
              <a:spLocks/>
            </p:cNvSpPr>
            <p:nvPr/>
          </p:nvSpPr>
          <p:spPr>
            <a:xfrm>
              <a:off x="7704023" y="1196751"/>
              <a:ext cx="936000" cy="28803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vert="horz" lIns="0" tIns="0" rIns="0" bIns="0" rtlCol="0" anchor="ctr" anchorCtr="0">
              <a:normAutofit/>
            </a:bodyPr>
            <a:lstStyle>
              <a:defPPr>
                <a:defRPr lang="zh-CN"/>
              </a:defPPr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2800">
                  <a:latin typeface="Arial"/>
                  <a:cs typeface="Arial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400">
                  <a:latin typeface="Arial"/>
                  <a:cs typeface="Arial"/>
                </a:defRPr>
              </a:lvl2pPr>
              <a:lvl3pPr marL="361950" lvl="2" indent="-361950">
                <a:spcBef>
                  <a:spcPct val="20000"/>
                </a:spcBef>
                <a:buClr>
                  <a:srgbClr val="FF0066"/>
                </a:buClr>
                <a:buFont typeface="Verdana" pitchFamily="34" charset="0"/>
                <a:buChar char="□"/>
                <a:defRPr sz="280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>
                  <a:latin typeface="Arial"/>
                  <a:cs typeface="Arial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>
                  <a:latin typeface="Arial"/>
                  <a:cs typeface="Arial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lvl="2" indent="0" algn="ctr">
                <a:buNone/>
              </a:pPr>
              <a:r>
                <a:rPr lang="en-US" altLang="zh-CN" sz="1600" dirty="0" smtClean="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48-node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55776" y="3789072"/>
            <a:ext cx="828000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66"/>
                </a:solidFill>
                <a:latin typeface="Century Gothic" pitchFamily="34" charset="0"/>
              </a:rPr>
              <a:t>d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efault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9752" y="1628800"/>
            <a:ext cx="1764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altLang="zh-CN" sz="1600" dirty="0">
                <a:latin typeface="Century Gothic" pitchFamily="34" charset="0"/>
              </a:rPr>
              <a:t>G/</a:t>
            </a:r>
            <a:r>
              <a:rPr lang="en-US" altLang="zh-CN" sz="1600" dirty="0">
                <a:solidFill>
                  <a:srgbClr val="FF0066"/>
                </a:solidFill>
                <a:latin typeface="Century Gothic" pitchFamily="34" charset="0"/>
              </a:rPr>
              <a:t>OUT </a:t>
            </a:r>
            <a:r>
              <a:rPr lang="en-US" altLang="zh-CN" sz="1600" dirty="0" smtClean="0">
                <a:latin typeface="Century Gothic" pitchFamily="34" charset="0"/>
              </a:rPr>
              <a:t>&amp; S/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NONE</a:t>
            </a:r>
            <a:endParaRPr lang="en-US" altLang="zh-CN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67246" y="4262899"/>
            <a:ext cx="1872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>
                <a:latin typeface="Century Gothic" pitchFamily="34" charset="0"/>
              </a:rPr>
              <a:t>i</a:t>
            </a:r>
            <a:r>
              <a:rPr lang="en-US" altLang="zh-CN" sz="1600" dirty="0" smtClean="0">
                <a:latin typeface="Century Gothic" pitchFamily="34" charset="0"/>
              </a:rPr>
              <a:t>ngress | runtime</a:t>
            </a:r>
            <a:endParaRPr lang="en-US" altLang="zh-CN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050350" y="3902859"/>
            <a:ext cx="216000" cy="3960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698398" y="3902859"/>
            <a:ext cx="144040" cy="3960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43584" y="5661312"/>
            <a:ext cx="684000" cy="576000"/>
            <a:chOff x="405340" y="5958169"/>
            <a:chExt cx="828000" cy="576000"/>
          </a:xfrm>
        </p:grpSpPr>
        <p:sp>
          <p:nvSpPr>
            <p:cNvPr id="38" name="Down Arrow 37"/>
            <p:cNvSpPr/>
            <p:nvPr/>
          </p:nvSpPr>
          <p:spPr>
            <a:xfrm rot="10800000">
              <a:off x="603341" y="5958169"/>
              <a:ext cx="432000" cy="576000"/>
            </a:xfrm>
            <a:prstGeom prst="downArrow">
              <a:avLst>
                <a:gd name="adj1" fmla="val 50000"/>
                <a:gd name="adj2" fmla="val 30481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5340" y="6174129"/>
              <a:ext cx="828000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66"/>
                  </a:solidFill>
                  <a:latin typeface="Century Gothic" pitchFamily="34" charset="0"/>
                </a:rPr>
                <a:t>b</a:t>
              </a: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</a:rPr>
                <a:t>etter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32040" y="4187174"/>
            <a:ext cx="1152128" cy="3939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600" dirty="0" smtClean="0">
                <a:latin typeface="Century Gothic" pitchFamily="34" charset="0"/>
              </a:rPr>
              <a:t>Latent dimension</a:t>
            </a:r>
            <a:endParaRPr lang="en-US" altLang="zh-CN" sz="1600" dirty="0">
              <a:latin typeface="Century Gothic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436096" y="3429000"/>
            <a:ext cx="324000" cy="7560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35896" y="4260392"/>
            <a:ext cx="9360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1600" dirty="0" smtClean="0">
                <a:latin typeface="Century Gothic" pitchFamily="34" charset="0"/>
              </a:rPr>
              <a:t>G/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NONE</a:t>
            </a:r>
            <a:r>
              <a:rPr lang="en-US" altLang="zh-CN" sz="1600" dirty="0" smtClean="0">
                <a:latin typeface="Century Gothic" pitchFamily="34" charset="0"/>
              </a:rPr>
              <a:t> </a:t>
            </a:r>
          </a:p>
          <a:p>
            <a:r>
              <a:rPr lang="en-US" altLang="zh-CN" sz="1600" dirty="0" smtClean="0">
                <a:latin typeface="Century Gothic" pitchFamily="34" charset="0"/>
              </a:rPr>
              <a:t>&amp; S/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ALL</a:t>
            </a:r>
            <a:endParaRPr lang="en-US" altLang="zh-CN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Other Algorithms and Graphs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228314"/>
              </p:ext>
            </p:extLst>
          </p:nvPr>
        </p:nvGraphicFramePr>
        <p:xfrm>
          <a:off x="4941334" y="4737523"/>
          <a:ext cx="3672000" cy="176736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0000"/>
                <a:gridCol w="504000"/>
                <a:gridCol w="864000"/>
                <a:gridCol w="864000"/>
              </a:tblGrid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 Partitioning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altLang="zh-CN" sz="18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λ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Time (sec)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Ingress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Exec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3.2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15.5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57.3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Oblivious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13.8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51.8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Coordinated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26.9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50.4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3.3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14.0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32.2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Ginger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2.8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28.8</a:t>
                      </a:r>
                      <a:endParaRPr lang="zh-CN" altLang="en-US" sz="14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31.3</a:t>
                      </a:r>
                    </a:p>
                  </a:txBody>
                  <a:tcPr marL="72000" marR="108000" marT="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38322"/>
              </p:ext>
            </p:extLst>
          </p:nvPr>
        </p:nvGraphicFramePr>
        <p:xfrm>
          <a:off x="4941334" y="2462448"/>
          <a:ext cx="3672000" cy="739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8000"/>
                <a:gridCol w="756000"/>
                <a:gridCol w="756000"/>
                <a:gridCol w="756000"/>
                <a:gridCol w="756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ALS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d=20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d=100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10</a:t>
                      </a:r>
                      <a:r>
                        <a:rPr lang="en-US" altLang="zh-CN" sz="1400" b="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 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33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11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|144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16|732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Failed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PL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13|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13| 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51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14|177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15|614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89353"/>
              </p:ext>
            </p:extLst>
          </p:nvPr>
        </p:nvGraphicFramePr>
        <p:xfrm>
          <a:off x="4941334" y="1837659"/>
          <a:ext cx="3672000" cy="5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44000"/>
                <a:gridCol w="1044000"/>
                <a:gridCol w="756000"/>
                <a:gridCol w="828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V_D</a:t>
                      </a: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ATA</a:t>
                      </a:r>
                      <a:endParaRPr lang="zh-CN" alt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E_D</a:t>
                      </a:r>
                      <a:r>
                        <a:rPr lang="en-US" altLang="zh-CN" sz="1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ATA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8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 + 13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12.3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14117"/>
              </p:ext>
            </p:extLst>
          </p:nvPr>
        </p:nvGraphicFramePr>
        <p:xfrm>
          <a:off x="4941334" y="3212976"/>
          <a:ext cx="3672000" cy="73968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8000"/>
                <a:gridCol w="756000"/>
                <a:gridCol w="756000"/>
                <a:gridCol w="756000"/>
                <a:gridCol w="756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SGD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d=20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d=50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d=100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PG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 35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17</a:t>
                      </a:r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| 48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21| 73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28|115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PL</a:t>
                      </a:r>
                      <a:endParaRPr lang="zh-CN" altLang="en-US" sz="16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16|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26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19| </a:t>
                      </a:r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19| 43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rgbClr val="FF0066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20|  59</a:t>
                      </a:r>
                      <a:endParaRPr lang="zh-CN" altLang="en-US" sz="1400" b="0" dirty="0">
                        <a:solidFill>
                          <a:srgbClr val="FF0066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23624062"/>
              </p:ext>
            </p:extLst>
          </p:nvPr>
        </p:nvGraphicFramePr>
        <p:xfrm>
          <a:off x="908885" y="836712"/>
          <a:ext cx="3600400" cy="280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900" y="35761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Power-law (</a:t>
            </a:r>
            <a:r>
              <a:rPr lang="el-GR" altLang="zh-CN" i="1" dirty="0" smtClean="0">
                <a:latin typeface="Century Gothic" pitchFamily="34" charset="0"/>
              </a:rPr>
              <a:t>α</a:t>
            </a:r>
            <a:r>
              <a:rPr lang="en-US" altLang="zh-CN" dirty="0" smtClean="0">
                <a:latin typeface="Century Gothic" pitchFamily="34" charset="0"/>
              </a:rPr>
              <a:t>)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797606" y="3575141"/>
            <a:ext cx="4899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Century Gothic" pitchFamily="34" charset="0"/>
              </a:rPr>
              <a:t>Normalized Speedup</a:t>
            </a:r>
            <a:endParaRPr lang="zh-CN" altLang="en-US" sz="2200" dirty="0">
              <a:latin typeface="Century Gothic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278231783"/>
              </p:ext>
            </p:extLst>
          </p:nvPr>
        </p:nvGraphicFramePr>
        <p:xfrm>
          <a:off x="908885" y="3501008"/>
          <a:ext cx="3600400" cy="280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49900" y="624039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Power-law (</a:t>
            </a:r>
            <a:r>
              <a:rPr lang="el-GR" altLang="zh-CN" i="1" dirty="0" smtClean="0">
                <a:latin typeface="Century Gothic" pitchFamily="34" charset="0"/>
              </a:rPr>
              <a:t>α</a:t>
            </a:r>
            <a:r>
              <a:rPr lang="en-US" altLang="zh-CN" dirty="0" smtClean="0">
                <a:latin typeface="Century Gothic" pitchFamily="34" charset="0"/>
              </a:rPr>
              <a:t>)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1403752" y="1265170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3707800" y="4869160"/>
            <a:ext cx="936000" cy="2880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lvl="2" indent="0" algn="ctr">
              <a:buNone/>
            </a:pPr>
            <a:r>
              <a:rPr lang="en-US" altLang="zh-CN" sz="1600" dirty="0" smtClean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48-node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88023" y="1196751"/>
            <a:ext cx="3852000" cy="646777"/>
            <a:chOff x="4788023" y="1196751"/>
            <a:chExt cx="3852000" cy="646777"/>
          </a:xfrm>
        </p:grpSpPr>
        <p:sp>
          <p:nvSpPr>
            <p:cNvPr id="10" name="TextBox 9"/>
            <p:cNvSpPr txBox="1"/>
            <p:nvPr/>
          </p:nvSpPr>
          <p:spPr>
            <a:xfrm>
              <a:off x="4788023" y="1197197"/>
              <a:ext cx="385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MLDM Algorithms</a:t>
              </a:r>
            </a:p>
            <a:p>
              <a:pPr algn="r"/>
              <a:r>
                <a:rPr lang="en-US" altLang="zh-CN" dirty="0" smtClean="0">
                  <a:latin typeface="Century Gothic" pitchFamily="34" charset="0"/>
                </a:rPr>
                <a:t>Netflix</a:t>
              </a:r>
              <a:r>
                <a:rPr lang="en-US" altLang="zh-CN" sz="1600" dirty="0" smtClean="0">
                  <a:latin typeface="Century Gothic" pitchFamily="34" charset="0"/>
                </a:rPr>
                <a:t>:|V|=0.5M, |E|=99M</a:t>
              </a:r>
              <a:endParaRPr lang="zh-CN" altLang="en-US" sz="1600" dirty="0">
                <a:latin typeface="Century Gothic" pitchFamily="34" charset="0"/>
              </a:endParaRPr>
            </a:p>
          </p:txBody>
        </p:sp>
        <p:sp>
          <p:nvSpPr>
            <p:cNvPr id="28" name="内容占位符 2"/>
            <p:cNvSpPr txBox="1">
              <a:spLocks/>
            </p:cNvSpPr>
            <p:nvPr/>
          </p:nvSpPr>
          <p:spPr>
            <a:xfrm>
              <a:off x="7704023" y="1196751"/>
              <a:ext cx="936000" cy="28803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vert="horz" lIns="0" tIns="0" rIns="0" bIns="0" rtlCol="0" anchor="ctr" anchorCtr="0">
              <a:normAutofit/>
            </a:bodyPr>
            <a:lstStyle>
              <a:defPPr>
                <a:defRPr lang="zh-CN"/>
              </a:defPPr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2800">
                  <a:latin typeface="Arial"/>
                  <a:cs typeface="Arial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400">
                  <a:latin typeface="Arial"/>
                  <a:cs typeface="Arial"/>
                </a:defRPr>
              </a:lvl2pPr>
              <a:lvl3pPr marL="361950" lvl="2" indent="-361950">
                <a:spcBef>
                  <a:spcPct val="20000"/>
                </a:spcBef>
                <a:buClr>
                  <a:srgbClr val="FF0066"/>
                </a:buClr>
                <a:buFont typeface="Verdana" pitchFamily="34" charset="0"/>
                <a:buChar char="□"/>
                <a:defRPr sz="280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>
                  <a:latin typeface="Arial"/>
                  <a:cs typeface="Arial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>
                  <a:latin typeface="Arial"/>
                  <a:cs typeface="Arial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lvl="2" indent="0" algn="ctr">
                <a:buNone/>
              </a:pPr>
              <a:r>
                <a:rPr lang="en-US" altLang="zh-CN" sz="1600" dirty="0" smtClean="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48-node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88023" y="4121970"/>
            <a:ext cx="3852000" cy="615553"/>
            <a:chOff x="4788023" y="4121970"/>
            <a:chExt cx="3852000" cy="615553"/>
          </a:xfrm>
        </p:grpSpPr>
        <p:sp>
          <p:nvSpPr>
            <p:cNvPr id="3" name="Rectangle 2"/>
            <p:cNvSpPr/>
            <p:nvPr/>
          </p:nvSpPr>
          <p:spPr>
            <a:xfrm>
              <a:off x="4788023" y="4121970"/>
              <a:ext cx="3852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Non-skewed Graph</a:t>
              </a:r>
              <a:endParaRPr lang="en-US" altLang="zh-CN" dirty="0" smtClean="0">
                <a:latin typeface="Century Gothic" pitchFamily="34" charset="0"/>
              </a:endParaRPr>
            </a:p>
            <a:p>
              <a:pPr algn="r"/>
              <a:r>
                <a:rPr lang="en-US" altLang="zh-CN" sz="1600" dirty="0" smtClean="0">
                  <a:latin typeface="Century Gothic" pitchFamily="34" charset="0"/>
                </a:rPr>
                <a:t>RoadUS: |</a:t>
              </a:r>
              <a:r>
                <a:rPr lang="en-US" altLang="zh-CN" sz="1600" dirty="0">
                  <a:latin typeface="Century Gothic" pitchFamily="34" charset="0"/>
                </a:rPr>
                <a:t>V|=</a:t>
              </a:r>
              <a:r>
                <a:rPr lang="en-US" altLang="zh-CN" sz="1600" dirty="0" smtClean="0">
                  <a:latin typeface="Century Gothic" pitchFamily="34" charset="0"/>
                </a:rPr>
                <a:t>23.9M, </a:t>
              </a:r>
              <a:r>
                <a:rPr lang="en-US" altLang="zh-CN" sz="1600" dirty="0">
                  <a:latin typeface="Century Gothic" pitchFamily="34" charset="0"/>
                </a:rPr>
                <a:t>|E|=58.3M</a:t>
              </a:r>
            </a:p>
          </p:txBody>
        </p:sp>
        <p:sp>
          <p:nvSpPr>
            <p:cNvPr id="29" name="内容占位符 2"/>
            <p:cNvSpPr txBox="1">
              <a:spLocks/>
            </p:cNvSpPr>
            <p:nvPr/>
          </p:nvSpPr>
          <p:spPr>
            <a:xfrm>
              <a:off x="7704023" y="4121970"/>
              <a:ext cx="936000" cy="28803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vert="horz" lIns="0" tIns="0" rIns="0" bIns="0" rtlCol="0" anchor="ctr" anchorCtr="0">
              <a:normAutofit/>
            </a:bodyPr>
            <a:lstStyle>
              <a:defPPr>
                <a:defRPr lang="zh-CN"/>
              </a:defPPr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2800">
                  <a:latin typeface="Arial"/>
                  <a:cs typeface="Arial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400">
                  <a:latin typeface="Arial"/>
                  <a:cs typeface="Arial"/>
                </a:defRPr>
              </a:lvl2pPr>
              <a:lvl3pPr marL="361950" lvl="2" indent="-361950">
                <a:spcBef>
                  <a:spcPct val="20000"/>
                </a:spcBef>
                <a:buClr>
                  <a:srgbClr val="FF0066"/>
                </a:buClr>
                <a:buFont typeface="Verdana" pitchFamily="34" charset="0"/>
                <a:buChar char="□"/>
                <a:defRPr sz="280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>
                  <a:latin typeface="Arial"/>
                  <a:cs typeface="Arial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>
                  <a:latin typeface="Arial"/>
                  <a:cs typeface="Arial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lvl="2" indent="0" algn="ctr">
                <a:buNone/>
              </a:pPr>
              <a:r>
                <a:rPr lang="en-US" altLang="zh-CN" sz="1600" dirty="0" smtClean="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48-node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55776" y="3789072"/>
            <a:ext cx="828000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66"/>
                </a:solidFill>
                <a:latin typeface="Century Gothic" pitchFamily="34" charset="0"/>
              </a:rPr>
              <a:t>d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efault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9752" y="1628800"/>
            <a:ext cx="17640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altLang="zh-CN" sz="1600" dirty="0">
                <a:latin typeface="Century Gothic" pitchFamily="34" charset="0"/>
              </a:rPr>
              <a:t>G/</a:t>
            </a:r>
            <a:r>
              <a:rPr lang="en-US" altLang="zh-CN" sz="1600" dirty="0">
                <a:solidFill>
                  <a:srgbClr val="FF0066"/>
                </a:solidFill>
                <a:latin typeface="Century Gothic" pitchFamily="34" charset="0"/>
              </a:rPr>
              <a:t>OUT </a:t>
            </a:r>
            <a:r>
              <a:rPr lang="en-US" altLang="zh-CN" sz="1600" dirty="0" smtClean="0">
                <a:latin typeface="Century Gothic" pitchFamily="34" charset="0"/>
              </a:rPr>
              <a:t>&amp; S/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NONE</a:t>
            </a:r>
            <a:endParaRPr lang="en-US" altLang="zh-CN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35896" y="4260392"/>
            <a:ext cx="9360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CN" sz="1600" dirty="0" smtClean="0">
                <a:latin typeface="Century Gothic" pitchFamily="34" charset="0"/>
              </a:rPr>
              <a:t>G/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NONE</a:t>
            </a:r>
            <a:r>
              <a:rPr lang="en-US" altLang="zh-CN" sz="1600" dirty="0" smtClean="0">
                <a:latin typeface="Century Gothic" pitchFamily="34" charset="0"/>
              </a:rPr>
              <a:t> </a:t>
            </a:r>
          </a:p>
          <a:p>
            <a:r>
              <a:rPr lang="en-US" altLang="zh-CN" sz="1600" dirty="0" smtClean="0">
                <a:latin typeface="Century Gothic" pitchFamily="34" charset="0"/>
              </a:rPr>
              <a:t>&amp; S/</a:t>
            </a:r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ALL</a:t>
            </a:r>
            <a:endParaRPr lang="en-US" altLang="zh-CN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724" y="1209131"/>
            <a:ext cx="539968" cy="40011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ct val="0"/>
              </a:spcBef>
              <a:defRPr sz="22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000" dirty="0"/>
              <a:t>DIA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888" y="3820978"/>
            <a:ext cx="557804" cy="40011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ct val="0"/>
              </a:spcBef>
              <a:defRPr sz="22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000" dirty="0"/>
              <a:t>CC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43584" y="5661312"/>
            <a:ext cx="684000" cy="576000"/>
            <a:chOff x="405340" y="5958169"/>
            <a:chExt cx="828000" cy="576000"/>
          </a:xfrm>
        </p:grpSpPr>
        <p:sp>
          <p:nvSpPr>
            <p:cNvPr id="39" name="Down Arrow 38"/>
            <p:cNvSpPr/>
            <p:nvPr/>
          </p:nvSpPr>
          <p:spPr>
            <a:xfrm rot="10800000">
              <a:off x="603341" y="5958169"/>
              <a:ext cx="432000" cy="576000"/>
            </a:xfrm>
            <a:prstGeom prst="downArrow">
              <a:avLst>
                <a:gd name="adj1" fmla="val 50000"/>
                <a:gd name="adj2" fmla="val 30481"/>
              </a:avLst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5340" y="6174129"/>
              <a:ext cx="828000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66"/>
                  </a:solidFill>
                  <a:latin typeface="Century Gothic" pitchFamily="34" charset="0"/>
                </a:rPr>
                <a:t>b</a:t>
              </a:r>
              <a:r>
                <a:rPr lang="en-US" altLang="zh-CN" dirty="0" smtClean="0">
                  <a:solidFill>
                    <a:srgbClr val="FF0066"/>
                  </a:solidFill>
                  <a:latin typeface="Century Gothic" pitchFamily="34" charset="0"/>
                </a:rPr>
                <a:t>etter</a:t>
              </a:r>
              <a:endParaRPr lang="zh-CN" altLang="en-US" dirty="0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2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Ingress Time vs. Execution Time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40369"/>
              </p:ext>
            </p:extLst>
          </p:nvPr>
        </p:nvGraphicFramePr>
        <p:xfrm>
          <a:off x="251520" y="2348880"/>
          <a:ext cx="4248472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8192"/>
                <a:gridCol w="720080"/>
                <a:gridCol w="1092121"/>
                <a:gridCol w="708079"/>
              </a:tblGrid>
              <a:tr h="288000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Twitter Follower Graph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 Partitioning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l-GR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λ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Time (sec)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Ingress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Exec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Random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16.0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263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823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8.3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373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Oblivious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12.8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289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660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Coordinated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5.5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391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298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5.6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138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155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41767"/>
              </p:ext>
            </p:extLst>
          </p:nvPr>
        </p:nvGraphicFramePr>
        <p:xfrm>
          <a:off x="4716016" y="2348880"/>
          <a:ext cx="4248472" cy="2286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8192"/>
                <a:gridCol w="720080"/>
                <a:gridCol w="1092121"/>
                <a:gridCol w="708079"/>
              </a:tblGrid>
              <a:tr h="288000">
                <a:tc gridSpan="4">
                  <a:txBody>
                    <a:bodyPr/>
                    <a:lstStyle/>
                    <a:p>
                      <a:pPr algn="l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Netflix Movie Recommendation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2000">
                <a:tc rowSpan="2">
                  <a:txBody>
                    <a:bodyPr/>
                    <a:lstStyle/>
                    <a:p>
                      <a:pPr algn="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Graph Partitioning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l-GR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λ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Time (sec)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algn="r"/>
                      <a:endParaRPr lang="zh-CN" altLang="en-US" sz="1600" b="0" dirty="0">
                        <a:solidFill>
                          <a:schemeClr val="bg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Ingress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bg1"/>
                          </a:solidFill>
                          <a:effectLst/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Exec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Random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36.9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547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Grid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12.3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174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Oblivious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31.5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25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476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Coordinated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5.3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31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105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Hybrid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0" dirty="0" smtClean="0"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2.6</a:t>
                      </a:r>
                      <a:endParaRPr lang="zh-CN" altLang="en-US" sz="1800" b="0" dirty="0"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14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Meiryo UI" pitchFamily="34" charset="-128"/>
                          <a:cs typeface="Meiryo UI" pitchFamily="34" charset="-128"/>
                        </a:rPr>
                        <a:t>67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Century Gothic" pitchFamily="34" charset="0"/>
                        <a:ea typeface="Meiryo UI" pitchFamily="34" charset="-128"/>
                        <a:cs typeface="Meiryo UI" pitchFamily="34" charset="-128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763688" y="1844824"/>
            <a:ext cx="1728192" cy="40011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ct val="0"/>
              </a:spcBef>
              <a:defRPr sz="22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000" b="1" dirty="0" smtClean="0"/>
              <a:t>PageRank</a:t>
            </a:r>
            <a:endParaRPr lang="en-US" altLang="zh-CN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1844824"/>
            <a:ext cx="1728192" cy="400110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defPPr>
              <a:defRPr lang="zh-CN"/>
            </a:defPPr>
            <a:lvl1pPr indent="0" algn="ctr">
              <a:lnSpc>
                <a:spcPct val="90000"/>
              </a:lnSpc>
              <a:spcBef>
                <a:spcPct val="0"/>
              </a:spcBef>
              <a:defRPr sz="2200"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altLang="zh-CN" sz="2000" b="1" dirty="0" smtClean="0"/>
              <a:t>ALS (d=20)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7793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Fast CPU &amp; Networking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78128334"/>
              </p:ext>
            </p:extLst>
          </p:nvPr>
        </p:nvGraphicFramePr>
        <p:xfrm>
          <a:off x="1115616" y="3140968"/>
          <a:ext cx="3816424" cy="296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433137" y="4348482"/>
            <a:ext cx="2520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Century Gothic" pitchFamily="34" charset="0"/>
              </a:rPr>
              <a:t>Exec-Time (sec)</a:t>
            </a:r>
            <a:endParaRPr lang="zh-CN" altLang="en-US" sz="22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856" y="59495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Twitter Follower Graph</a:t>
            </a:r>
            <a:endParaRPr lang="zh-CN" altLang="en-US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949504"/>
            <a:ext cx="29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Century Gothic" pitchFamily="34" charset="0"/>
              </a:rPr>
              <a:t>Power-law (</a:t>
            </a:r>
            <a:r>
              <a:rPr lang="el-GR" altLang="zh-CN" dirty="0" smtClean="0">
                <a:latin typeface="Century Gothic" pitchFamily="34" charset="0"/>
              </a:rPr>
              <a:t>α</a:t>
            </a:r>
            <a:r>
              <a:rPr lang="en-US" altLang="zh-CN" dirty="0" smtClean="0">
                <a:latin typeface="Century Gothic" pitchFamily="34" charset="0"/>
              </a:rPr>
              <a:t>=2.0) Graph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63138432"/>
              </p:ext>
            </p:extLst>
          </p:nvPr>
        </p:nvGraphicFramePr>
        <p:xfrm>
          <a:off x="5004048" y="3140968"/>
          <a:ext cx="3816424" cy="2961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80448" y="3195808"/>
            <a:ext cx="3024000" cy="324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defRPr sz="2600">
                <a:effectLst>
                  <a:glow rad="381000">
                    <a:srgbClr val="FFCCCC">
                      <a:alpha val="20000"/>
                    </a:srgbClr>
                  </a:glow>
                </a:effectLst>
                <a:latin typeface="Century Gothic" pitchFamily="34" charset="0"/>
                <a:cs typeface="Arial"/>
              </a:defRPr>
            </a:lvl1pPr>
          </a:lstStyle>
          <a:p>
            <a:r>
              <a:rPr lang="en-US" altLang="zh-CN" sz="1800" dirty="0" smtClean="0"/>
              <a:t>PageRank w/ 10 iterations</a:t>
            </a: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372038" y="1361358"/>
            <a:ext cx="8664458" cy="49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Testbed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: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6-node physical clusters</a:t>
            </a:r>
            <a:endParaRPr lang="en-US" altLang="zh-CN" sz="2600" dirty="0">
              <a:solidFill>
                <a:schemeClr val="tx1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lvl="2">
              <a:buFont typeface="+mj-lt"/>
              <a:buAutoNum type="arabicPeriod"/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SLOW: 24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Cores (AMD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6168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1.9GHz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L3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:12MB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), 64GB RAM,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1GbE</a:t>
            </a:r>
            <a:endParaRPr lang="en-US" altLang="zh-CN" sz="2200" dirty="0" smtClean="0">
              <a:solidFill>
                <a:srgbClr val="FF0066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  <a:p>
            <a:pPr lvl="2">
              <a:buFont typeface="+mj-lt"/>
              <a:buAutoNum type="arabicPeriod"/>
            </a:pP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FAST: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20 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Cores 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(Intel E5-2650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2.3GHz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L3: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24MB</a:t>
            </a:r>
            <a:r>
              <a:rPr lang="en-US" altLang="zh-CN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), 64GB RAM</a:t>
            </a:r>
            <a:r>
              <a:rPr lang="en-US" altLang="zh-CN" sz="2000" dirty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,</a:t>
            </a:r>
            <a:r>
              <a:rPr lang="zh-CN" altLang="en-US" sz="2000" dirty="0" smtClean="0">
                <a:solidFill>
                  <a:schemeClr val="tx1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  <a:ea typeface="Meiryo UI" pitchFamily="34" charset="-128"/>
                <a:cs typeface="Meiryo UI" pitchFamily="34" charset="-128"/>
              </a:rPr>
              <a:t>10GbE</a:t>
            </a:r>
            <a:endParaRPr lang="en-US" altLang="zh-CN" sz="2200" dirty="0">
              <a:solidFill>
                <a:srgbClr val="FF0066"/>
              </a:solidFill>
              <a:latin typeface="Century Gothic" pitchFamily="34" charset="0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1683" y="4109010"/>
            <a:ext cx="902205" cy="4001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lang="en-US" altLang="zh-CN" sz="1800" b="1" dirty="0" smtClean="0"/>
              <a:t>1.77X</a:t>
            </a:r>
            <a:endParaRPr lang="en-US" altLang="zh-CN" sz="1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07904" y="4829090"/>
            <a:ext cx="902205" cy="4001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lang="en-US" altLang="zh-CN" sz="1800" b="1" dirty="0" smtClean="0"/>
              <a:t>1.51X</a:t>
            </a:r>
            <a:endParaRPr lang="en-US" altLang="zh-CN" sz="1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88224" y="4293096"/>
            <a:ext cx="902205" cy="4001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lang="en-US" altLang="zh-CN" sz="1800" b="1" dirty="0" smtClean="0"/>
              <a:t>3.68X</a:t>
            </a:r>
            <a:endParaRPr lang="en-US" altLang="zh-CN" sz="1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96336" y="5013176"/>
            <a:ext cx="902205" cy="4001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36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0" indent="0" algn="ctr">
              <a:lnSpc>
                <a:spcPct val="100000"/>
              </a:lnSpc>
            </a:pPr>
            <a:r>
              <a:rPr lang="en-US" altLang="zh-CN" sz="1800" b="1" dirty="0" smtClean="0"/>
              <a:t>1.67X</a:t>
            </a:r>
            <a:endParaRPr lang="en-US" altLang="zh-CN" sz="1800" b="1" dirty="0"/>
          </a:p>
        </p:txBody>
      </p:sp>
      <p:sp>
        <p:nvSpPr>
          <p:cNvPr id="38" name="Freeform 37"/>
          <p:cNvSpPr/>
          <p:nvPr/>
        </p:nvSpPr>
        <p:spPr>
          <a:xfrm>
            <a:off x="2483816" y="4020207"/>
            <a:ext cx="432000" cy="756000"/>
          </a:xfrm>
          <a:custGeom>
            <a:avLst/>
            <a:gdLst>
              <a:gd name="connsiteX0" fmla="*/ 0 w 504497"/>
              <a:gd name="connsiteY0" fmla="*/ 0 h 804041"/>
              <a:gd name="connsiteX1" fmla="*/ 315310 w 504497"/>
              <a:gd name="connsiteY1" fmla="*/ 315310 h 804041"/>
              <a:gd name="connsiteX2" fmla="*/ 504497 w 504497"/>
              <a:gd name="connsiteY2" fmla="*/ 804041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497" h="804041">
                <a:moveTo>
                  <a:pt x="0" y="0"/>
                </a:moveTo>
                <a:cubicBezTo>
                  <a:pt x="115613" y="90651"/>
                  <a:pt x="231227" y="181303"/>
                  <a:pt x="315310" y="315310"/>
                </a:cubicBezTo>
                <a:cubicBezTo>
                  <a:pt x="399393" y="449317"/>
                  <a:pt x="451945" y="626679"/>
                  <a:pt x="504497" y="804041"/>
                </a:cubicBezTo>
              </a:path>
            </a:pathLst>
          </a:custGeom>
          <a:noFill/>
          <a:ln w="571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8"/>
          <p:cNvSpPr/>
          <p:nvPr/>
        </p:nvSpPr>
        <p:spPr>
          <a:xfrm>
            <a:off x="3851920" y="5301240"/>
            <a:ext cx="432000" cy="180000"/>
          </a:xfrm>
          <a:custGeom>
            <a:avLst/>
            <a:gdLst>
              <a:gd name="connsiteX0" fmla="*/ 0 w 504497"/>
              <a:gd name="connsiteY0" fmla="*/ 0 h 804041"/>
              <a:gd name="connsiteX1" fmla="*/ 315310 w 504497"/>
              <a:gd name="connsiteY1" fmla="*/ 315310 h 804041"/>
              <a:gd name="connsiteX2" fmla="*/ 504497 w 504497"/>
              <a:gd name="connsiteY2" fmla="*/ 804041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497" h="804041">
                <a:moveTo>
                  <a:pt x="0" y="0"/>
                </a:moveTo>
                <a:cubicBezTo>
                  <a:pt x="115613" y="90651"/>
                  <a:pt x="231227" y="181303"/>
                  <a:pt x="315310" y="315310"/>
                </a:cubicBezTo>
                <a:cubicBezTo>
                  <a:pt x="399393" y="449317"/>
                  <a:pt x="451945" y="626679"/>
                  <a:pt x="504497" y="804041"/>
                </a:cubicBezTo>
              </a:path>
            </a:pathLst>
          </a:custGeom>
          <a:noFill/>
          <a:ln w="571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9"/>
          <p:cNvSpPr/>
          <p:nvPr/>
        </p:nvSpPr>
        <p:spPr>
          <a:xfrm>
            <a:off x="6372248" y="4005064"/>
            <a:ext cx="432000" cy="1332000"/>
          </a:xfrm>
          <a:custGeom>
            <a:avLst/>
            <a:gdLst>
              <a:gd name="connsiteX0" fmla="*/ 0 w 504497"/>
              <a:gd name="connsiteY0" fmla="*/ 0 h 804041"/>
              <a:gd name="connsiteX1" fmla="*/ 315310 w 504497"/>
              <a:gd name="connsiteY1" fmla="*/ 315310 h 804041"/>
              <a:gd name="connsiteX2" fmla="*/ 504497 w 504497"/>
              <a:gd name="connsiteY2" fmla="*/ 804041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497" h="804041">
                <a:moveTo>
                  <a:pt x="0" y="0"/>
                </a:moveTo>
                <a:cubicBezTo>
                  <a:pt x="115613" y="90651"/>
                  <a:pt x="231227" y="181303"/>
                  <a:pt x="315310" y="315310"/>
                </a:cubicBezTo>
                <a:cubicBezTo>
                  <a:pt x="399393" y="449317"/>
                  <a:pt x="451945" y="626679"/>
                  <a:pt x="504497" y="804041"/>
                </a:cubicBezTo>
              </a:path>
            </a:pathLst>
          </a:custGeom>
          <a:noFill/>
          <a:ln w="571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40"/>
          <p:cNvSpPr/>
          <p:nvPr/>
        </p:nvSpPr>
        <p:spPr>
          <a:xfrm>
            <a:off x="7740400" y="5517232"/>
            <a:ext cx="432000" cy="144000"/>
          </a:xfrm>
          <a:custGeom>
            <a:avLst/>
            <a:gdLst>
              <a:gd name="connsiteX0" fmla="*/ 0 w 504497"/>
              <a:gd name="connsiteY0" fmla="*/ 0 h 804041"/>
              <a:gd name="connsiteX1" fmla="*/ 315310 w 504497"/>
              <a:gd name="connsiteY1" fmla="*/ 315310 h 804041"/>
              <a:gd name="connsiteX2" fmla="*/ 504497 w 504497"/>
              <a:gd name="connsiteY2" fmla="*/ 804041 h 8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497" h="804041">
                <a:moveTo>
                  <a:pt x="0" y="0"/>
                </a:moveTo>
                <a:cubicBezTo>
                  <a:pt x="115613" y="90651"/>
                  <a:pt x="231227" y="181303"/>
                  <a:pt x="315310" y="315310"/>
                </a:cubicBezTo>
                <a:cubicBezTo>
                  <a:pt x="399393" y="449317"/>
                  <a:pt x="451945" y="626679"/>
                  <a:pt x="504497" y="804041"/>
                </a:cubicBezTo>
              </a:path>
            </a:pathLst>
          </a:custGeom>
          <a:noFill/>
          <a:ln w="5715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4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Graph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-parallel Processing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1340768"/>
            <a:ext cx="8595977" cy="3240360"/>
            <a:chOff x="251520" y="1340768"/>
            <a:chExt cx="8595977" cy="3240360"/>
          </a:xfrm>
        </p:grpSpPr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612481" y="2924944"/>
              <a:ext cx="7991966" cy="8525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lvl="1" indent="-320675">
                <a:buClr>
                  <a:srgbClr val="FF0066"/>
                </a:buClr>
                <a:buNone/>
              </a:pP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A centrality analysis algorithm to </a:t>
              </a:r>
              <a:r>
                <a:rPr lang="en-US" altLang="zh-CN" sz="2200" dirty="0" smtClean="0">
                  <a:solidFill>
                    <a:srgbClr val="FF0066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iteratively</a:t>
              </a: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 rank </a:t>
              </a:r>
              <a:b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</a:br>
              <a:r>
                <a:rPr lang="en-US" altLang="zh-CN" sz="2200" dirty="0" smtClean="0">
                  <a:solidFill>
                    <a:prstClr val="black"/>
                  </a:solidFill>
                  <a:latin typeface="Century Gothic" pitchFamily="34" charset="0"/>
                  <a:ea typeface="MS Gothic" pitchFamily="49" charset="-128"/>
                  <a:cs typeface="Arial Unicode MS" pitchFamily="34" charset="-122"/>
                </a:rPr>
                <a:t>each vertex as a weighted sum of neighbors’ ranks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5191" y="2492896"/>
              <a:ext cx="3826769" cy="52322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200" dirty="0" smtClean="0">
                  <a:latin typeface="Century Gothic" pitchFamily="34" charset="0"/>
                  <a:cs typeface="Arial"/>
                </a:rPr>
                <a:t>Example: </a:t>
              </a:r>
              <a:r>
                <a:rPr lang="en-US" altLang="zh-CN" sz="2600" i="1" dirty="0" smtClean="0">
                  <a:latin typeface="Century Gothic" pitchFamily="34" charset="0"/>
                  <a:cs typeface="Arial"/>
                </a:rPr>
                <a:t>PageRank </a:t>
              </a:r>
              <a:endParaRPr lang="zh-CN" altLang="en-US" sz="2600" i="1" dirty="0">
                <a:latin typeface="Century Gothic" pitchFamily="34" charset="0"/>
                <a:cs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1560" y="3705504"/>
              <a:ext cx="3071458" cy="875624"/>
              <a:chOff x="5967149" y="2697392"/>
              <a:chExt cx="3071458" cy="8756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7479317" y="2697392"/>
                    <a:ext cx="983226" cy="875624"/>
                  </a:xfrm>
                  <a:prstGeom prst="rect">
                    <a:avLst/>
                  </a:prstGeom>
                  <a:ln>
                    <a:noFill/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pc="-150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/>
                                      <a:ea typeface="Cambria Math" pitchFamily="18" charset="0"/>
                                      <a:cs typeface="Verdan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,   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prstClr val="black"/>
                                      </a:solidFill>
                                      <a:effectLst/>
                                      <a:latin typeface="Cambria Math" pitchFamily="18" charset="0"/>
                                      <a:ea typeface="Cambria Math" pitchFamily="18" charset="0"/>
                                      <a:cs typeface="Verdana" pitchFamily="34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∈ </m:t>
                              </m:r>
                              <m:r>
                                <a:rPr lang="en-US" altLang="zh-CN" sz="2000" b="0" i="1" smtClean="0">
                                  <a:solidFill>
                                    <a:prstClr val="black"/>
                                  </a:solidFill>
                                  <a:effectLst/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𝐸</m:t>
                              </m: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n-US" altLang="zh-CN" sz="20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79317" y="2697392"/>
                    <a:ext cx="983226" cy="87562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8209603" y="2863654"/>
                    <a:ext cx="829004" cy="3990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prstDash val="dash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pc="-15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pc="-150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 spc="-150">
                                  <a:solidFill>
                                    <a:prstClr val="black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4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9603" y="2863654"/>
                    <a:ext cx="829004" cy="39908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206" b="-24242"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6516216" y="2863141"/>
                    <a:ext cx="1461444" cy="400110"/>
                  </a:xfrm>
                  <a:prstGeom prst="rect">
                    <a:avLst/>
                  </a:prstGeom>
                  <a:ln>
                    <a:noFill/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Verdana" pitchFamily="34" charset="0"/>
                              <a:cs typeface="Verdana" pitchFamily="34" charset="0"/>
                            </a:rPr>
                            <m:t>0.15</m:t>
                          </m:r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+</m:t>
                          </m:r>
                          <m:r>
                            <a:rPr lang="en-US" altLang="zh-CN" sz="2000" b="0" i="1" spc="-150" smtClean="0">
                              <a:solidFill>
                                <a:prstClr val="black"/>
                              </a:solidFill>
                              <a:effectLst/>
                              <a:latin typeface="Cambria Math"/>
                              <a:ea typeface="Cambria Math" pitchFamily="18" charset="0"/>
                              <a:cs typeface="Verdana" pitchFamily="34" charset="0"/>
                            </a:rPr>
                            <m:t>0.85</m:t>
                          </m:r>
                        </m:oMath>
                      </m:oMathPara>
                    </a14:m>
                    <a:endParaRPr lang="en-US" altLang="zh-CN" sz="20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2863141"/>
                    <a:ext cx="1461444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967149" y="2878530"/>
                    <a:ext cx="765091" cy="369332"/>
                  </a:xfrm>
                  <a:prstGeom prst="rect">
                    <a:avLst/>
                  </a:prstGeom>
                  <a:noFill/>
                  <a:ln>
                    <a:noFill/>
                    <a:prstDash val="dash"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marL="441325" lvl="0" indent="-384175" algn="r" fontAlgn="auto"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FF0066"/>
                      </a:buClr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/>
                                  <a:ea typeface="Cambria Math" pitchFamily="18" charset="0"/>
                                  <a:cs typeface="Verdana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 spc="-150" smtClean="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 </m:t>
                              </m:r>
                              <m:r>
                                <a:rPr lang="en-US" altLang="zh-CN" sz="2400" i="1" spc="-15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pc="-150" smtClean="0">
                                  <a:solidFill>
                                    <a:srgbClr val="FF0066"/>
                                  </a:solidFill>
                                  <a:latin typeface="Cambria Math" pitchFamily="18" charset="0"/>
                                  <a:ea typeface="Cambria Math" pitchFamily="18" charset="0"/>
                                  <a:cs typeface="Verdana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pc="-150" smtClean="0">
                              <a:solidFill>
                                <a:srgbClr val="FF0066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 </m:t>
                          </m:r>
                          <m:r>
                            <a:rPr lang="en-US" altLang="zh-CN" sz="2400" b="0" i="1" spc="-150" smtClean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Verdana" pitchFamily="34" charset="0"/>
                            </a:rPr>
                            <m:t>=</m:t>
                          </m:r>
                        </m:oMath>
                      </m:oMathPara>
                    </a14:m>
                    <a:endParaRPr lang="en-US" altLang="zh-CN" sz="2400" i="1" spc="-150" dirty="0">
                      <a:solidFill>
                        <a:prstClr val="black"/>
                      </a:solidFill>
                      <a:effectLst/>
                      <a:latin typeface="Cambria Math" pitchFamily="18" charset="0"/>
                      <a:ea typeface="Cambria Math" pitchFamily="18" charset="0"/>
                      <a:cs typeface="Verdan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7149" y="2878530"/>
                    <a:ext cx="765091" cy="369332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 l="-800" b="-18333"/>
                    </a:stretch>
                  </a:blipFill>
                  <a:ln>
                    <a:noFill/>
                    <a:prstDash val="dash"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51520" y="1340768"/>
              <a:ext cx="8595977" cy="1265366"/>
              <a:chOff x="251520" y="1340768"/>
              <a:chExt cx="8595977" cy="126536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2481" y="1700808"/>
                <a:ext cx="8208000" cy="468000"/>
              </a:xfrm>
              <a:prstGeom prst="rect">
                <a:avLst/>
              </a:prstGeom>
              <a:solidFill>
                <a:srgbClr val="FFFFE5">
                  <a:alpha val="50196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9401" y="1340768"/>
                <a:ext cx="7704000" cy="468000"/>
              </a:xfrm>
              <a:prstGeom prst="rect">
                <a:avLst/>
              </a:prstGeom>
              <a:solidFill>
                <a:srgbClr val="FFFFE5">
                  <a:alpha val="69804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51520" y="1340768"/>
                <a:ext cx="85959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lvl="1" indent="-322263">
                  <a:buClr>
                    <a:srgbClr val="FF0066"/>
                  </a:buClr>
                  <a:buNone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Coding graph algorithms as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vertex-centric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 programs to process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vertices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 in parallel and communicate along </a:t>
                </a:r>
                <a:r>
                  <a:rPr lang="en-US" altLang="zh-CN" sz="2200" dirty="0">
                    <a:solidFill>
                      <a:srgbClr val="FF0066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edges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779912" y="2144469"/>
                <a:ext cx="49235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24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-- "</a:t>
                </a:r>
                <a:r>
                  <a:rPr lang="en-US" altLang="zh-CN" sz="2400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Think </a:t>
                </a:r>
                <a:r>
                  <a:rPr lang="en-US" altLang="zh-CN" sz="2400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as a </a:t>
                </a:r>
                <a:r>
                  <a:rPr lang="en-US" altLang="zh-CN" sz="2400" i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Vertex</a:t>
                </a:r>
                <a:r>
                  <a:rPr lang="en-US" altLang="zh-CN" sz="24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"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Century Gothic" pitchFamily="34" charset="0"/>
                    <a:ea typeface="Verdana" pitchFamily="34" charset="0"/>
                    <a:cs typeface="Verdana" pitchFamily="34" charset="0"/>
                  </a:rPr>
                  <a:t>philosophy </a:t>
                </a:r>
                <a:endParaRPr lang="zh-CN" altLang="en-US" sz="2200" dirty="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040456" y="3933056"/>
            <a:ext cx="3636000" cy="2591713"/>
            <a:chOff x="5112464" y="3897343"/>
            <a:chExt cx="3636000" cy="2591713"/>
          </a:xfrm>
        </p:grpSpPr>
        <p:sp>
          <p:nvSpPr>
            <p:cNvPr id="53" name="TextBox 52"/>
            <p:cNvSpPr txBox="1"/>
            <p:nvPr/>
          </p:nvSpPr>
          <p:spPr>
            <a:xfrm>
              <a:off x="5148063" y="3897343"/>
              <a:ext cx="36004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C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OMPUTE(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foreach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.in_nbrs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+=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/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.nedges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.rank =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0.15</a:t>
              </a:r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+ </a:t>
              </a:r>
              <a:r>
                <a:rPr lang="en-US" altLang="zh-CN" sz="2000" dirty="0" smtClean="0">
                  <a:solidFill>
                    <a:srgbClr val="C00000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0.85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*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sum</a:t>
              </a:r>
            </a:p>
            <a:p>
              <a:endParaRPr lang="en-US" altLang="zh-CN" sz="8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if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!converged(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  <a:p>
              <a:r>
                <a:rPr lang="en-US" altLang="zh-CN" sz="2000" dirty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foreach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dirty="0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in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</a:t>
              </a:r>
              <a:r>
                <a:rPr lang="en-US" altLang="zh-CN" sz="2000" b="1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v</a:t>
              </a:r>
              <a:r>
                <a:rPr lang="en-US" altLang="zh-CN" sz="2000" dirty="0" err="1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.out_nbrs</a:t>
              </a:r>
              <a:endParaRPr lang="en-US" altLang="zh-CN" sz="2000" dirty="0" smtClean="0">
                <a:latin typeface="Cambria Math" pitchFamily="18" charset="0"/>
                <a:ea typeface="Cambria Math" pitchFamily="18" charset="0"/>
                <a:cs typeface="Consolas" pitchFamily="49" charset="0"/>
              </a:endParaRPr>
            </a:p>
            <a:p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            activate(</a:t>
              </a:r>
              <a:r>
                <a:rPr lang="en-US" altLang="zh-CN" sz="2000" b="1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n</a:t>
              </a:r>
              <a:r>
                <a:rPr lang="en-US" altLang="zh-CN" sz="2000" dirty="0" smtClean="0">
                  <a:latin typeface="Cambria Math" pitchFamily="18" charset="0"/>
                  <a:ea typeface="Cambria Math" pitchFamily="18" charset="0"/>
                  <a:cs typeface="Consolas" pitchFamily="49" charset="0"/>
                </a:rPr>
                <a:t>)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112464" y="3933056"/>
              <a:ext cx="3636000" cy="2556000"/>
            </a:xfrm>
            <a:prstGeom prst="roundRect">
              <a:avLst>
                <a:gd name="adj" fmla="val 4155"/>
              </a:avLst>
            </a:prstGeom>
            <a:noFill/>
            <a:ln w="3175">
              <a:solidFill>
                <a:schemeClr val="tx1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5256440" y="4364921"/>
            <a:ext cx="3276000" cy="627000"/>
          </a:xfrm>
          <a:prstGeom prst="rect">
            <a:avLst/>
          </a:prstGeom>
          <a:solidFill>
            <a:srgbClr val="00FF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Straight Connector 45"/>
          <p:cNvCxnSpPr>
            <a:stCxn id="45" idx="6"/>
            <a:endCxn id="57" idx="2"/>
          </p:cNvCxnSpPr>
          <p:nvPr/>
        </p:nvCxnSpPr>
        <p:spPr>
          <a:xfrm>
            <a:off x="1650541" y="5625184"/>
            <a:ext cx="47322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stCxn id="60" idx="7"/>
            <a:endCxn id="45" idx="3"/>
          </p:cNvCxnSpPr>
          <p:nvPr/>
        </p:nvCxnSpPr>
        <p:spPr>
          <a:xfrm flipV="1">
            <a:off x="1062895" y="5752463"/>
            <a:ext cx="280367" cy="379328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Straight Connector 54"/>
          <p:cNvCxnSpPr>
            <a:stCxn id="45" idx="0"/>
            <a:endCxn id="58" idx="4"/>
          </p:cNvCxnSpPr>
          <p:nvPr/>
        </p:nvCxnSpPr>
        <p:spPr>
          <a:xfrm flipV="1">
            <a:off x="1470541" y="4998870"/>
            <a:ext cx="0" cy="446314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Straight Connector 55"/>
          <p:cNvCxnSpPr>
            <a:stCxn id="59" idx="6"/>
            <a:endCxn id="45" idx="2"/>
          </p:cNvCxnSpPr>
          <p:nvPr/>
        </p:nvCxnSpPr>
        <p:spPr>
          <a:xfrm>
            <a:off x="827584" y="5625184"/>
            <a:ext cx="46295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Oval 56"/>
          <p:cNvSpPr/>
          <p:nvPr/>
        </p:nvSpPr>
        <p:spPr>
          <a:xfrm>
            <a:off x="2123768" y="5445184"/>
            <a:ext cx="360000" cy="360000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90541" y="4638870"/>
            <a:ext cx="360000" cy="360000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67584" y="5445184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5616" y="6079070"/>
            <a:ext cx="360000" cy="360000"/>
          </a:xfrm>
          <a:prstGeom prst="ellipse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2555776" y="4873575"/>
            <a:ext cx="2160705" cy="1291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lvl="1" indent="0">
              <a:buClr>
                <a:srgbClr val="FF0066"/>
              </a:buClr>
              <a:buNone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Scatter</a:t>
            </a:r>
            <a:r>
              <a:rPr lang="en-US" altLang="zh-CN" sz="2200" dirty="0" smtClean="0">
                <a:solidFill>
                  <a:prstClr val="black"/>
                </a:solidFill>
                <a:latin typeface="Century Gothic" pitchFamily="34" charset="0"/>
                <a:ea typeface="MS Gothic" pitchFamily="49" charset="-128"/>
                <a:cs typeface="Arial Unicode MS" pitchFamily="34" charset="-122"/>
              </a:rPr>
              <a:t> data to neighbors via out-edges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56440" y="5100832"/>
            <a:ext cx="3276000" cy="324000"/>
          </a:xfrm>
          <a:prstGeom prst="rect">
            <a:avLst/>
          </a:prstGeom>
          <a:solidFill>
            <a:srgbClr val="FFFF99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val 44"/>
          <p:cNvSpPr/>
          <p:nvPr/>
        </p:nvSpPr>
        <p:spPr>
          <a:xfrm>
            <a:off x="1290541" y="5445184"/>
            <a:ext cx="360000" cy="360000"/>
          </a:xfrm>
          <a:prstGeom prst="ellipse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7584" y="5445027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99592" y="5502966"/>
            <a:ext cx="360000" cy="0"/>
          </a:xfrm>
          <a:prstGeom prst="line">
            <a:avLst/>
          </a:prstGeom>
          <a:noFill/>
          <a:ln w="28575">
            <a:solidFill>
              <a:srgbClr val="FF0066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007616" y="5697049"/>
            <a:ext cx="216000" cy="288000"/>
          </a:xfrm>
          <a:prstGeom prst="line">
            <a:avLst/>
          </a:prstGeom>
          <a:noFill/>
          <a:ln w="28575">
            <a:solidFill>
              <a:srgbClr val="FF0066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ctangle 39"/>
          <p:cNvSpPr/>
          <p:nvPr/>
        </p:nvSpPr>
        <p:spPr>
          <a:xfrm>
            <a:off x="5256440" y="5517049"/>
            <a:ext cx="3276000" cy="936000"/>
          </a:xfrm>
          <a:prstGeom prst="rect">
            <a:avLst/>
          </a:prstGeom>
          <a:solidFill>
            <a:srgbClr val="FF6BE2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Oval 40"/>
          <p:cNvSpPr/>
          <p:nvPr/>
        </p:nvSpPr>
        <p:spPr>
          <a:xfrm>
            <a:off x="755616" y="6079070"/>
            <a:ext cx="360000" cy="360000"/>
          </a:xfrm>
          <a:prstGeom prst="ellipse">
            <a:avLst/>
          </a:prstGeom>
          <a:solidFill>
            <a:srgbClr val="FF6BE2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67584" y="5445027"/>
            <a:ext cx="360000" cy="360000"/>
          </a:xfrm>
          <a:prstGeom prst="ellipse">
            <a:avLst/>
          </a:prstGeom>
          <a:solidFill>
            <a:srgbClr val="FF6BE2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Natural Graphs 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Skewed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72038" y="1361357"/>
            <a:ext cx="5268781" cy="1679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Graphs in real-world</a:t>
            </a:r>
          </a:p>
          <a:p>
            <a:pPr marL="630238" lvl="2"/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Power-law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degree distribution 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(aka </a:t>
            </a:r>
            <a:r>
              <a:rPr lang="en-US" altLang="zh-CN" sz="2200" dirty="0" err="1" smtClean="0">
                <a:solidFill>
                  <a:schemeClr val="tx1"/>
                </a:solidFill>
                <a:latin typeface="Century Gothic" pitchFamily="34" charset="0"/>
              </a:rPr>
              <a:t>Zipf’s</a:t>
            </a:r>
            <a:r>
              <a:rPr lang="en-US" altLang="zh-CN" sz="2200" dirty="0" smtClean="0">
                <a:solidFill>
                  <a:schemeClr val="tx1"/>
                </a:solidFill>
                <a:latin typeface="Century Gothic" pitchFamily="34" charset="0"/>
              </a:rPr>
              <a:t> law or Pareto)</a:t>
            </a:r>
          </a:p>
          <a:p>
            <a:pPr marL="268288" lvl="2" indent="0">
              <a:buNone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654297"/>
            <a:ext cx="28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Century Gothic" pitchFamily="34" charset="0"/>
              </a:rPr>
              <a:t>Source: M. E. J. Newman, ”Power </a:t>
            </a:r>
            <a:r>
              <a:rPr lang="en-US" altLang="zh-CN" sz="1100" dirty="0">
                <a:latin typeface="Century Gothic" pitchFamily="34" charset="0"/>
              </a:rPr>
              <a:t>laws, Pareto distributions and </a:t>
            </a:r>
            <a:r>
              <a:rPr lang="en-US" altLang="zh-CN" sz="1100" dirty="0" err="1" smtClean="0">
                <a:latin typeface="Century Gothic" pitchFamily="34" charset="0"/>
              </a:rPr>
              <a:t>Zipf’s</a:t>
            </a:r>
            <a:r>
              <a:rPr lang="en-US" altLang="zh-CN" sz="1100" dirty="0" smtClean="0">
                <a:latin typeface="Century Gothic" pitchFamily="34" charset="0"/>
              </a:rPr>
              <a:t> law”, 2005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3568" y="2719609"/>
            <a:ext cx="4608200" cy="1141439"/>
          </a:xfrm>
          <a:prstGeom prst="rect">
            <a:avLst/>
          </a:prstGeom>
          <a:solidFill>
            <a:srgbClr val="FFFFE5">
              <a:alpha val="50196"/>
            </a:srgbClr>
          </a:solidFill>
          <a:effectLst>
            <a:softEdge rad="127000"/>
          </a:effectLst>
        </p:spPr>
        <p:txBody>
          <a:bodyPr wrap="square" lIns="144000" tIns="108000" rIns="144000" bIns="108000">
            <a:spAutoFit/>
          </a:bodyPr>
          <a:lstStyle/>
          <a:p>
            <a:pPr algn="ctr"/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most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vertices have relatively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few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neighbors while a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few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have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many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neighbors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”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     -- </a:t>
            </a:r>
            <a:r>
              <a:rPr lang="en-US" altLang="zh-CN" i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PowerGraph</a:t>
            </a:r>
            <a:r>
              <a:rPr lang="en-US" altLang="zh-CN" sz="2000" baseline="30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[OSDI’12]</a:t>
            </a:r>
            <a:endParaRPr lang="en-US" altLang="zh-CN" sz="2000" baseline="300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" name="Picture 8" descr="Z:\Research\@projects\LYRA\weib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8" y="5301206"/>
            <a:ext cx="864000" cy="691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67672" y="6084499"/>
            <a:ext cx="1209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66"/>
                </a:solidFill>
                <a:latin typeface="Century Gothic" pitchFamily="34" charset="0"/>
              </a:rPr>
              <a:t>#Follower :</a:t>
            </a:r>
            <a:endParaRPr lang="zh-CN" altLang="en-US" sz="1600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68144" y="1185883"/>
            <a:ext cx="2880000" cy="3396406"/>
            <a:chOff x="6084488" y="248618"/>
            <a:chExt cx="2880000" cy="339640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251"/>
            <a:stretch/>
          </p:blipFill>
          <p:spPr bwMode="auto">
            <a:xfrm>
              <a:off x="6084488" y="248618"/>
              <a:ext cx="2880000" cy="80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94" b="53483"/>
            <a:stretch/>
          </p:blipFill>
          <p:spPr bwMode="auto">
            <a:xfrm>
              <a:off x="6084488" y="1075983"/>
              <a:ext cx="2880000" cy="857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28426"/>
            <a:stretch/>
          </p:blipFill>
          <p:spPr bwMode="auto">
            <a:xfrm>
              <a:off x="6084488" y="1956585"/>
              <a:ext cx="2880000" cy="83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228184" y="414307"/>
              <a:ext cx="792088" cy="4224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r>
                <a:rPr lang="en-US" altLang="zh-CN" dirty="0"/>
                <a:t>Word </a:t>
              </a:r>
              <a:r>
                <a:rPr lang="en-US" altLang="zh-CN" dirty="0" smtClean="0"/>
                <a:t>frequency</a:t>
              </a:r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4288" y="483556"/>
              <a:ext cx="792088" cy="283906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r>
                <a:rPr lang="en-US" altLang="zh-CN" dirty="0"/>
                <a:t>Citation</a:t>
              </a:r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48595" y="483556"/>
              <a:ext cx="792088" cy="283906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r>
                <a:rPr lang="en-US" altLang="zh-CN" dirty="0"/>
                <a:t>Web Hits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28184" y="1267381"/>
              <a:ext cx="792088" cy="4224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/>
                <a:t>Books </a:t>
              </a:r>
            </a:p>
            <a:p>
              <a:pPr>
                <a:lnSpc>
                  <a:spcPct val="90000"/>
                </a:lnSpc>
              </a:pPr>
              <a:r>
                <a:rPr lang="en-US" altLang="zh-CN" dirty="0" smtClean="0"/>
                <a:t>sold</a:t>
              </a:r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38762" y="1198131"/>
              <a:ext cx="843141" cy="5609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 smtClean="0"/>
                <a:t>Telephone calls received</a:t>
              </a:r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8595" y="1267381"/>
              <a:ext cx="792088" cy="4224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 smtClean="0"/>
                <a:t>Earthquake</a:t>
              </a:r>
              <a:endParaRPr lang="en-US" altLang="zh-CN" dirty="0"/>
            </a:p>
            <a:p>
              <a:pPr>
                <a:lnSpc>
                  <a:spcPct val="90000"/>
                </a:lnSpc>
              </a:pPr>
              <a:r>
                <a:rPr lang="en-US" altLang="zh-CN" dirty="0" smtClean="0"/>
                <a:t>Magnitude</a:t>
              </a:r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0192" y="2066445"/>
              <a:ext cx="648072" cy="5609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 smtClean="0"/>
                <a:t>Crater diameter in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4288" y="2135695"/>
              <a:ext cx="792088" cy="4224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 smtClean="0"/>
                <a:t>Peak intensity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48595" y="2204944"/>
              <a:ext cx="792088" cy="283906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 smtClean="0"/>
                <a:t>intensity</a:t>
              </a:r>
              <a:endParaRPr lang="zh-CN" altLang="en-US" dirty="0"/>
            </a:p>
          </p:txBody>
        </p:sp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57" b="3549"/>
            <a:stretch/>
          </p:blipFill>
          <p:spPr bwMode="auto">
            <a:xfrm>
              <a:off x="6084488" y="2815917"/>
              <a:ext cx="2880000" cy="829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6228184" y="3006595"/>
              <a:ext cx="792088" cy="4224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r>
                <a:rPr lang="en-US" altLang="zh-CN" dirty="0"/>
                <a:t>Net worth </a:t>
              </a:r>
            </a:p>
            <a:p>
              <a:r>
                <a:rPr lang="en-US" altLang="zh-CN" dirty="0"/>
                <a:t>in USDs</a:t>
              </a:r>
              <a:endParaRPr lang="zh-CN" alt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092280" y="3006595"/>
              <a:ext cx="936104" cy="4224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 smtClean="0"/>
                <a:t>Name frequency</a:t>
              </a:r>
              <a:endParaRPr lang="zh-CN" alt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48595" y="3006595"/>
              <a:ext cx="792088" cy="422405"/>
            </a:xfrm>
            <a:prstGeom prst="rect">
              <a:avLst/>
            </a:prstGeom>
            <a:noFill/>
          </p:spPr>
          <p:txBody>
            <a:bodyPr wrap="square" lIns="0" tIns="72000" rIns="0" bIns="72000" rtlCol="0" anchor="ctr" anchorCtr="0">
              <a:spAutoFit/>
            </a:bodyPr>
            <a:lstStyle>
              <a:defPPr>
                <a:defRPr lang="zh-CN"/>
              </a:defPPr>
              <a:lvl1pPr algn="ctr">
                <a:lnSpc>
                  <a:spcPct val="70000"/>
                </a:lnSpc>
                <a:defRPr sz="1000">
                  <a:solidFill>
                    <a:srgbClr val="FF0066"/>
                  </a:solidFill>
                  <a:effectLst>
                    <a:glow rad="381000">
                      <a:schemeClr val="bg1">
                        <a:alpha val="90000"/>
                      </a:schemeClr>
                    </a:glow>
                  </a:effectLst>
                  <a:latin typeface="Century Gothic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altLang="zh-CN" dirty="0" smtClean="0"/>
                <a:t>Population of city</a:t>
              </a:r>
              <a:endParaRPr lang="zh-CN" altLang="en-US" dirty="0"/>
            </a:p>
          </p:txBody>
        </p:sp>
      </p:grpSp>
      <p:sp>
        <p:nvSpPr>
          <p:cNvPr id="70" name="内容占位符 2"/>
          <p:cNvSpPr txBox="1">
            <a:spLocks/>
          </p:cNvSpPr>
          <p:nvPr/>
        </p:nvSpPr>
        <p:spPr>
          <a:xfrm>
            <a:off x="372038" y="4118797"/>
            <a:ext cx="5568210" cy="1182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73038" lvl="2" indent="-173038">
              <a:buNone/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Case: 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INA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Weibo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zh-CN" altLang="en-US" dirty="0" smtClean="0">
                <a:solidFill>
                  <a:schemeClr val="tx1"/>
                </a:solidFill>
                <a:latin typeface="Century Gothic" pitchFamily="34" charset="0"/>
              </a:rPr>
              <a:t>微博</a:t>
            </a:r>
            <a:r>
              <a:rPr lang="en-US" altLang="zh-CN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en-US" altLang="zh-CN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marL="630238" lvl="2"/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167 million active users</a:t>
            </a:r>
            <a:r>
              <a:rPr lang="en-US" altLang="zh-CN" sz="2400" baseline="30000" dirty="0" smtClean="0">
                <a:solidFill>
                  <a:srgbClr val="FF0066"/>
                </a:solidFill>
                <a:latin typeface="Century Gothic" pitchFamily="34" charset="0"/>
              </a:rPr>
              <a:t>1</a:t>
            </a:r>
          </a:p>
          <a:p>
            <a:pPr marL="268288" lvl="2" indent="0">
              <a:buNone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496" y="6505599"/>
            <a:ext cx="772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30000" dirty="0" smtClean="0">
                <a:solidFill>
                  <a:srgbClr val="FF0066"/>
                </a:solidFill>
                <a:latin typeface="Century Gothic" pitchFamily="34" charset="0"/>
              </a:rPr>
              <a:t>1 </a:t>
            </a:r>
            <a:r>
              <a:rPr lang="en-US" altLang="zh-CN" sz="1400" dirty="0" smtClean="0">
                <a:latin typeface="Century Gothic" pitchFamily="34" charset="0"/>
                <a:hlinkClick r:id="rId5"/>
              </a:rPr>
              <a:t>http</a:t>
            </a:r>
            <a:r>
              <a:rPr lang="en-US" altLang="zh-CN" sz="1400" dirty="0">
                <a:latin typeface="Century Gothic" pitchFamily="34" charset="0"/>
                <a:hlinkClick r:id="rId5"/>
              </a:rPr>
              <a:t>://www.chinainternetwatch.com/10735/weibo-q3-2014</a:t>
            </a:r>
            <a:r>
              <a:rPr lang="en-US" altLang="zh-CN" sz="1400" dirty="0" smtClean="0">
                <a:latin typeface="Century Gothic" pitchFamily="34" charset="0"/>
                <a:hlinkClick r:id="rId5"/>
              </a:rPr>
              <a:t>/</a:t>
            </a:r>
            <a:r>
              <a:rPr lang="en-US" altLang="zh-CN" sz="1400" dirty="0" smtClean="0">
                <a:latin typeface="Century Gothic" pitchFamily="34" charset="0"/>
              </a:rPr>
              <a:t> </a:t>
            </a:r>
            <a:endParaRPr lang="zh-CN" altLang="en-US" sz="1400" dirty="0">
              <a:latin typeface="Century Gothic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63888" y="5229200"/>
            <a:ext cx="7056584" cy="1157703"/>
            <a:chOff x="1763888" y="5229200"/>
            <a:chExt cx="7056584" cy="1157703"/>
          </a:xfrm>
        </p:grpSpPr>
        <p:sp>
          <p:nvSpPr>
            <p:cNvPr id="38" name="Rectangle 37"/>
            <p:cNvSpPr/>
            <p:nvPr/>
          </p:nvSpPr>
          <p:spPr>
            <a:xfrm>
              <a:off x="5652120" y="6110035"/>
              <a:ext cx="576000" cy="19928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altLang="zh-CN" sz="1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.....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95936" y="6110035"/>
              <a:ext cx="576000" cy="19928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altLang="zh-CN" sz="1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...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763888" y="5229200"/>
              <a:ext cx="1091749" cy="1157607"/>
              <a:chOff x="1619728" y="2379163"/>
              <a:chExt cx="1091749" cy="1157607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631477" y="2451171"/>
                <a:ext cx="1080000" cy="1085599"/>
                <a:chOff x="2051720" y="2564904"/>
                <a:chExt cx="1080000" cy="1085599"/>
              </a:xfrm>
            </p:grpSpPr>
            <p:pic>
              <p:nvPicPr>
                <p:cNvPr id="62" name="Picture 6" descr="Z:\Research\@projects\LYRA\yc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77455" l="0" r="100000">
                              <a14:foregroundMark x1="44712" y1="61091" x2="99038" y2="76364"/>
                              <a14:foregroundMark x1="21154" y1="62182" x2="4327" y2="77455"/>
                              <a14:foregroundMark x1="60577" y1="67273" x2="51442" y2="77455"/>
                              <a14:foregroundMark x1="48558" y1="75273" x2="21635" y2="77455"/>
                              <a14:foregroundMark x1="66346" y1="727" x2="79808" y2="836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2621"/>
                <a:stretch/>
              </p:blipFill>
              <p:spPr bwMode="auto">
                <a:xfrm>
                  <a:off x="2169447" y="2564904"/>
                  <a:ext cx="844547" cy="86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2051720" y="3428904"/>
                  <a:ext cx="1080000" cy="2215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en-US" altLang="zh-CN" sz="1600" dirty="0" smtClean="0">
                      <a:solidFill>
                        <a:prstClr val="black"/>
                      </a:solidFill>
                      <a:latin typeface="Eras Medium ITC" pitchFamily="34" charset="0"/>
                    </a:rPr>
                    <a:t>77,971,093</a:t>
                  </a: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1619728" y="2379163"/>
                <a:ext cx="45233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Century Gothic" pitchFamily="34" charset="0"/>
                  </a:rPr>
                  <a:t>#1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844008" y="5229200"/>
              <a:ext cx="1235885" cy="1157607"/>
              <a:chOff x="2699848" y="2379163"/>
              <a:chExt cx="1235885" cy="1157607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2855733" y="2451171"/>
                <a:ext cx="1080000" cy="1085599"/>
                <a:chOff x="3167944" y="2564904"/>
                <a:chExt cx="1080000" cy="1085599"/>
              </a:xfrm>
            </p:grpSpPr>
            <p:pic>
              <p:nvPicPr>
                <p:cNvPr id="58" name="Picture 5" descr="Z:\Research\@projects\LYRA\ck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32944" y="2564904"/>
                  <a:ext cx="750000" cy="86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9" name="Rectangle 58"/>
                <p:cNvSpPr/>
                <p:nvPr/>
              </p:nvSpPr>
              <p:spPr>
                <a:xfrm>
                  <a:off x="3167944" y="3428904"/>
                  <a:ext cx="1080000" cy="2215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>
                    <a:lnSpc>
                      <a:spcPct val="90000"/>
                    </a:lnSpc>
                  </a:pPr>
                  <a:r>
                    <a:rPr lang="en-US" altLang="zh-CN" sz="1600" dirty="0" smtClean="0">
                      <a:solidFill>
                        <a:prstClr val="black"/>
                      </a:solidFill>
                      <a:latin typeface="Eras Medium ITC" pitchFamily="34" charset="0"/>
                    </a:rPr>
                    <a:t>76,946,782</a:t>
                  </a: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2699848" y="2379163"/>
                <a:ext cx="45233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Century Gothic" pitchFamily="34" charset="0"/>
                  </a:rPr>
                  <a:t>#2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4211960" y="5229200"/>
              <a:ext cx="7200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>
                  <a:latin typeface="Century Gothic" pitchFamily="34" charset="0"/>
                </a:rPr>
                <a:t>#100</a:t>
              </a:r>
              <a:endParaRPr lang="zh-CN" altLang="en-US" sz="1600" dirty="0">
                <a:latin typeface="Century Gothic" pitchFamily="34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499992" y="5301206"/>
              <a:ext cx="1080000" cy="1085601"/>
              <a:chOff x="4427984" y="2420886"/>
              <a:chExt cx="1080000" cy="1085601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427984" y="3284888"/>
                <a:ext cx="1080000" cy="2215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altLang="zh-CN" sz="1600" dirty="0" smtClean="0">
                    <a:solidFill>
                      <a:prstClr val="black"/>
                    </a:solidFill>
                    <a:latin typeface="Eras Medium ITC" pitchFamily="34" charset="0"/>
                  </a:rPr>
                  <a:t>14,723,818</a:t>
                </a:r>
              </a:p>
            </p:txBody>
          </p:sp>
          <p:pic>
            <p:nvPicPr>
              <p:cNvPr id="55" name="Picture 8" descr="Z:\Research\0.IPADS\slides\1.ds\graph-parallel\powerlyra\img201306272111380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86920" l="6857" r="100000">
                            <a14:foregroundMark x1="35750" y1="61029" x2="17250" y2="86581"/>
                            <a14:foregroundMark x1="35750" y1="61213" x2="93000" y2="78676"/>
                            <a14:foregroundMark x1="93500" y1="78860" x2="92750" y2="83824"/>
                            <a14:foregroundMark x1="93000" y1="84191" x2="95250" y2="86581"/>
                            <a14:foregroundMark x1="19750" y1="85662" x2="66500" y2="86213"/>
                            <a14:foregroundMark x1="87500" y1="86029" x2="93750" y2="87316"/>
                            <a14:backgroundMark x1="94286" y1="77637" x2="99429" y2="7974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2" b="12405"/>
              <a:stretch/>
            </p:blipFill>
            <p:spPr bwMode="auto">
              <a:xfrm>
                <a:off x="4716016" y="2420886"/>
                <a:ext cx="669186" cy="86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6300192" y="5301208"/>
              <a:ext cx="723529" cy="1085599"/>
              <a:chOff x="7740352" y="2451171"/>
              <a:chExt cx="723529" cy="108559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758028" y="3315171"/>
                <a:ext cx="688177" cy="2215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lvl="0">
                  <a:lnSpc>
                    <a:spcPct val="90000"/>
                  </a:lnSpc>
                </a:pPr>
                <a:r>
                  <a:rPr lang="en-US" altLang="zh-CN" sz="1600" dirty="0" smtClean="0">
                    <a:solidFill>
                      <a:prstClr val="black"/>
                    </a:solidFill>
                    <a:latin typeface="Eras Medium ITC" pitchFamily="34" charset="0"/>
                  </a:rPr>
                  <a:t>397</a:t>
                </a:r>
              </a:p>
            </p:txBody>
          </p:sp>
          <p:pic>
            <p:nvPicPr>
              <p:cNvPr id="53" name="Picture 7" descr="Z:\Research\B.photos\Rong\rong-small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97934" l="3684" r="96316">
                            <a14:foregroundMark x1="5263" y1="66529" x2="6842" y2="95868"/>
                            <a14:foregroundMark x1="62644" y1="84305" x2="56322" y2="96861"/>
                            <a14:foregroundMark x1="7471" y1="70852" x2="56322" y2="95964"/>
                            <a14:backgroundMark x1="64737" y1="79339" x2="70000" y2="82231"/>
                            <a14:backgroundMark x1="78161" y1="86099" x2="78161" y2="89238"/>
                            <a14:backgroundMark x1="62644" y1="70852" x2="62644" y2="7399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30"/>
              <a:stretch/>
            </p:blipFill>
            <p:spPr bwMode="auto">
              <a:xfrm>
                <a:off x="7740352" y="2451171"/>
                <a:ext cx="723529" cy="86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8172472" y="6110035"/>
              <a:ext cx="648000" cy="19928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altLang="zh-CN" sz="1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.....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04320" y="6110035"/>
              <a:ext cx="756000" cy="19928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altLang="zh-CN" sz="14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.....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452392" y="5301206"/>
              <a:ext cx="730721" cy="1085697"/>
              <a:chOff x="7441679" y="5301206"/>
              <a:chExt cx="730721" cy="1085697"/>
            </a:xfrm>
          </p:grpSpPr>
          <p:pic>
            <p:nvPicPr>
              <p:cNvPr id="72" name="Picture 3" descr="Z:\Research\B.photos\Students\jiaxin-small.jp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7273" b="98788" l="0" r="100000">
                            <a14:foregroundMark x1="28800" y1="81212" x2="32000" y2="957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481"/>
              <a:stretch/>
            </p:blipFill>
            <p:spPr bwMode="auto">
              <a:xfrm>
                <a:off x="7441679" y="5301206"/>
                <a:ext cx="730721" cy="86400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7462951" y="6165304"/>
                <a:ext cx="688177" cy="2215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lvl="0" algn="ctr">
                  <a:lnSpc>
                    <a:spcPct val="90000"/>
                  </a:lnSpc>
                </a:pPr>
                <a:r>
                  <a:rPr lang="en-US" altLang="zh-CN" sz="1600" dirty="0" smtClean="0">
                    <a:solidFill>
                      <a:prstClr val="black"/>
                    </a:solidFill>
                    <a:latin typeface="Eras Medium ITC" pitchFamily="34" charset="0"/>
                  </a:rPr>
                  <a:t>69</a:t>
                </a:r>
              </a:p>
            </p:txBody>
          </p:sp>
        </p:grpSp>
      </p:grpSp>
      <p:sp>
        <p:nvSpPr>
          <p:cNvPr id="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Challenge: L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OCALITY</a:t>
            </a:r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vs. P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ARALLELISM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0655" y="3140968"/>
            <a:ext cx="151216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95250" indent="-95250"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OCALITY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1638" y="3717032"/>
            <a:ext cx="247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make resource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locally</a:t>
            </a:r>
            <a:r>
              <a:rPr lang="en-US" altLang="zh-CN" sz="2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accessible to hidden </a:t>
            </a:r>
            <a:b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network latency</a:t>
            </a:r>
            <a:endParaRPr lang="zh-CN" altLang="en-US" sz="2000" dirty="0">
              <a:latin typeface="Century Gothic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0152" y="1628800"/>
            <a:ext cx="2592288" cy="1287573"/>
            <a:chOff x="6156176" y="1628800"/>
            <a:chExt cx="2592288" cy="1287573"/>
          </a:xfrm>
        </p:grpSpPr>
        <p:grpSp>
          <p:nvGrpSpPr>
            <p:cNvPr id="4" name="Group 3"/>
            <p:cNvGrpSpPr/>
            <p:nvPr/>
          </p:nvGrpSpPr>
          <p:grpSpPr>
            <a:xfrm>
              <a:off x="6156176" y="1628800"/>
              <a:ext cx="2592288" cy="1224136"/>
              <a:chOff x="6228184" y="1988840"/>
              <a:chExt cx="2592288" cy="1224136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228184" y="2132976"/>
                <a:ext cx="1080000" cy="1080000"/>
                <a:chOff x="5292080" y="908720"/>
                <a:chExt cx="1080000" cy="10800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5292080" y="90872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652080" y="1268720"/>
                  <a:ext cx="360000" cy="360000"/>
                </a:xfrm>
                <a:prstGeom prst="ellipse">
                  <a:avLst/>
                </a:prstGeom>
                <a:solidFill>
                  <a:srgbClr val="FF0066"/>
                </a:solidFill>
                <a:ln w="381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22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H</a:t>
                  </a:r>
                  <a:endParaRPr lang="zh-CN" alt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4" idx="6"/>
                  <a:endCxn id="55" idx="6"/>
                </p:cNvCxnSpPr>
                <p:nvPr/>
              </p:nvCxnSpPr>
              <p:spPr>
                <a:xfrm>
                  <a:off x="6012080" y="1448720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Straight Connector 69"/>
                <p:cNvCxnSpPr>
                  <a:stCxn id="54" idx="5"/>
                  <a:endCxn id="55" idx="5"/>
                </p:cNvCxnSpPr>
                <p:nvPr/>
              </p:nvCxnSpPr>
              <p:spPr>
                <a:xfrm>
                  <a:off x="5959359" y="1575999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3" name="Straight Connector 72"/>
                <p:cNvCxnSpPr>
                  <a:stCxn id="54" idx="4"/>
                  <a:endCxn id="55" idx="4"/>
                </p:cNvCxnSpPr>
                <p:nvPr/>
              </p:nvCxnSpPr>
              <p:spPr>
                <a:xfrm>
                  <a:off x="5832080" y="1628720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6" name="Straight Connector 75"/>
                <p:cNvCxnSpPr>
                  <a:stCxn id="54" idx="3"/>
                  <a:endCxn id="55" idx="3"/>
                </p:cNvCxnSpPr>
                <p:nvPr/>
              </p:nvCxnSpPr>
              <p:spPr>
                <a:xfrm flipH="1">
                  <a:off x="5450242" y="1575999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Straight Connector 78"/>
                <p:cNvCxnSpPr>
                  <a:stCxn id="54" idx="7"/>
                  <a:endCxn id="55" idx="7"/>
                </p:cNvCxnSpPr>
                <p:nvPr/>
              </p:nvCxnSpPr>
              <p:spPr>
                <a:xfrm flipV="1">
                  <a:off x="5959359" y="1066882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Straight Connector 81"/>
                <p:cNvCxnSpPr>
                  <a:stCxn id="54" idx="0"/>
                  <a:endCxn id="55" idx="0"/>
                </p:cNvCxnSpPr>
                <p:nvPr/>
              </p:nvCxnSpPr>
              <p:spPr>
                <a:xfrm flipV="1">
                  <a:off x="5832080" y="908720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Straight Connector 84"/>
                <p:cNvCxnSpPr>
                  <a:stCxn id="54" idx="1"/>
                  <a:endCxn id="55" idx="1"/>
                </p:cNvCxnSpPr>
                <p:nvPr/>
              </p:nvCxnSpPr>
              <p:spPr>
                <a:xfrm flipH="1" flipV="1">
                  <a:off x="5450242" y="1066882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" name="Straight Connector 87"/>
                <p:cNvCxnSpPr>
                  <a:stCxn id="54" idx="2"/>
                  <a:endCxn id="55" idx="2"/>
                </p:cNvCxnSpPr>
                <p:nvPr/>
              </p:nvCxnSpPr>
              <p:spPr>
                <a:xfrm flipH="1">
                  <a:off x="5292080" y="1448720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>
                  <a:off x="5472080" y="1088720"/>
                  <a:ext cx="720000" cy="72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7308472" y="1988840"/>
                <a:ext cx="1512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High</a:t>
                </a:r>
                <a:r>
                  <a:rPr lang="en-US" altLang="zh-CN" sz="1600" dirty="0" smtClean="0">
                    <a:latin typeface="Century Gothic" pitchFamily="34" charset="0"/>
                  </a:rPr>
                  <a:t>-degree vertex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pic>
          <p:nvPicPr>
            <p:cNvPr id="37" name="Picture 6" descr="Z:\Research\@projects\LYRA\y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77455" l="0" r="100000">
                          <a14:foregroundMark x1="44712" y1="61091" x2="99038" y2="76364"/>
                          <a14:foregroundMark x1="21154" y1="62182" x2="4327" y2="77455"/>
                          <a14:foregroundMark x1="60577" y1="67273" x2="51442" y2="77455"/>
                          <a14:foregroundMark x1="48558" y1="75273" x2="21635" y2="77455"/>
                          <a14:foregroundMark x1="66346" y1="727" x2="79808" y2="8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21"/>
            <a:stretch/>
          </p:blipFill>
          <p:spPr bwMode="auto">
            <a:xfrm>
              <a:off x="7379219" y="2058377"/>
              <a:ext cx="563032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379219" y="2694774"/>
              <a:ext cx="1080000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altLang="zh-CN" sz="1600" dirty="0" smtClean="0">
                  <a:solidFill>
                    <a:prstClr val="black"/>
                  </a:solidFill>
                  <a:latin typeface="Eras Medium ITC" pitchFamily="34" charset="0"/>
                </a:rPr>
                <a:t>77,971,093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663" y="1628800"/>
            <a:ext cx="2315161" cy="1287573"/>
            <a:chOff x="395536" y="1628800"/>
            <a:chExt cx="2315161" cy="1287573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628800"/>
              <a:ext cx="2315161" cy="1065974"/>
              <a:chOff x="539552" y="1988840"/>
              <a:chExt cx="2315161" cy="106597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774713" y="2132976"/>
                <a:ext cx="1080000" cy="921838"/>
                <a:chOff x="7236416" y="1052856"/>
                <a:chExt cx="1080000" cy="921838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596416" y="1412856"/>
                  <a:ext cx="360000" cy="360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22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L</a:t>
                  </a:r>
                  <a:endParaRPr lang="zh-CN" alt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cxnSp>
              <p:nvCxnSpPr>
                <p:cNvPr id="95" name="Straight Connector 94"/>
                <p:cNvCxnSpPr>
                  <a:stCxn id="94" idx="6"/>
                </p:cNvCxnSpPr>
                <p:nvPr/>
              </p:nvCxnSpPr>
              <p:spPr>
                <a:xfrm>
                  <a:off x="7956416" y="1592856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8" name="Straight Connector 97"/>
                <p:cNvCxnSpPr>
                  <a:stCxn id="94" idx="3"/>
                </p:cNvCxnSpPr>
                <p:nvPr/>
              </p:nvCxnSpPr>
              <p:spPr>
                <a:xfrm flipH="1">
                  <a:off x="7394578" y="1720135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0" name="Straight Connector 99"/>
                <p:cNvCxnSpPr>
                  <a:stCxn id="94" idx="0"/>
                </p:cNvCxnSpPr>
                <p:nvPr/>
              </p:nvCxnSpPr>
              <p:spPr>
                <a:xfrm flipV="1">
                  <a:off x="7776416" y="1052856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2" name="Straight Connector 101"/>
                <p:cNvCxnSpPr>
                  <a:stCxn id="94" idx="2"/>
                </p:cNvCxnSpPr>
                <p:nvPr/>
              </p:nvCxnSpPr>
              <p:spPr>
                <a:xfrm flipH="1">
                  <a:off x="7236416" y="1592856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6" name="Rectangle 105"/>
              <p:cNvSpPr/>
              <p:nvPr/>
            </p:nvSpPr>
            <p:spPr>
              <a:xfrm>
                <a:off x="539552" y="1988840"/>
                <a:ext cx="1476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Low</a:t>
                </a:r>
                <a:r>
                  <a:rPr lang="en-US" altLang="zh-CN" sz="1600" dirty="0" smtClean="0">
                    <a:latin typeface="Century Gothic" pitchFamily="34" charset="0"/>
                  </a:rPr>
                  <a:t>-degree vertex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71455" y="2694774"/>
              <a:ext cx="688177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altLang="zh-CN" sz="1600" dirty="0" smtClean="0">
                  <a:solidFill>
                    <a:prstClr val="black"/>
                  </a:solidFill>
                  <a:latin typeface="Eras Medium ITC" pitchFamily="34" charset="0"/>
                </a:rPr>
                <a:t>397</a:t>
              </a:r>
            </a:p>
          </p:txBody>
        </p:sp>
        <p:pic>
          <p:nvPicPr>
            <p:cNvPr id="40" name="Picture 7" descr="Z:\Research\B.photos\Rong\rong-sma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934" l="3684" r="96316">
                          <a14:foregroundMark x1="5263" y1="66529" x2="6842" y2="95868"/>
                          <a14:foregroundMark x1="62644" y1="84305" x2="56322" y2="96861"/>
                          <a14:foregroundMark x1="7471" y1="70852" x2="56322" y2="95964"/>
                          <a14:backgroundMark x1="64737" y1="79339" x2="70000" y2="82231"/>
                          <a14:backgroundMark x1="78161" y1="86099" x2="78161" y2="89238"/>
                          <a14:backgroundMark x1="62644" y1="70852" x2="62644" y2="73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0"/>
            <a:stretch/>
          </p:blipFill>
          <p:spPr bwMode="auto">
            <a:xfrm>
              <a:off x="571455" y="2058377"/>
              <a:ext cx="482353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21086" y="5514875"/>
            <a:ext cx="644146" cy="433388"/>
            <a:chOff x="1521086" y="5428291"/>
            <a:chExt cx="644146" cy="433388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86" y="5428291"/>
              <a:ext cx="566738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732" y="5495760"/>
              <a:ext cx="3175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6" name="内容占位符 2"/>
          <p:cNvSpPr txBox="1">
            <a:spLocks/>
          </p:cNvSpPr>
          <p:nvPr/>
        </p:nvSpPr>
        <p:spPr>
          <a:xfrm>
            <a:off x="2818217" y="2577620"/>
            <a:ext cx="3193943" cy="113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 algn="r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Imbalance</a:t>
            </a:r>
          </a:p>
          <a:p>
            <a:pPr marL="355600" lvl="2" indent="-355600" algn="r">
              <a:buFont typeface="+mj-lt"/>
              <a:buAutoNum type="arabicPeriod"/>
            </a:pPr>
            <a:r>
              <a:rPr lang="en-US" altLang="zh-CN" sz="1800" dirty="0">
                <a:solidFill>
                  <a:schemeClr val="tx1"/>
                </a:solidFill>
                <a:latin typeface="Century Gothic" pitchFamily="34" charset="0"/>
              </a:rPr>
              <a:t>High </a:t>
            </a: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contention</a:t>
            </a:r>
          </a:p>
          <a:p>
            <a:pPr marL="355600" lvl="2" indent="-355600" algn="r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Heavy network traffic</a:t>
            </a:r>
          </a:p>
        </p:txBody>
      </p:sp>
      <p:sp>
        <p:nvSpPr>
          <p:cNvPr id="157" name="Freeform 156"/>
          <p:cNvSpPr/>
          <p:nvPr/>
        </p:nvSpPr>
        <p:spPr>
          <a:xfrm>
            <a:off x="2806262" y="2280910"/>
            <a:ext cx="2916000" cy="1014083"/>
          </a:xfrm>
          <a:custGeom>
            <a:avLst/>
            <a:gdLst>
              <a:gd name="connsiteX0" fmla="*/ 2885090 w 2885090"/>
              <a:gd name="connsiteY0" fmla="*/ 20856 h 1014083"/>
              <a:gd name="connsiteX1" fmla="*/ 1592317 w 2885090"/>
              <a:gd name="connsiteY1" fmla="*/ 131214 h 1014083"/>
              <a:gd name="connsiteX2" fmla="*/ 0 w 2885090"/>
              <a:gd name="connsiteY2" fmla="*/ 1014083 h 10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5090" h="1014083">
                <a:moveTo>
                  <a:pt x="2885090" y="20856"/>
                </a:moveTo>
                <a:cubicBezTo>
                  <a:pt x="2479127" y="-6734"/>
                  <a:pt x="2073165" y="-34324"/>
                  <a:pt x="1592317" y="131214"/>
                </a:cubicBezTo>
                <a:cubicBezTo>
                  <a:pt x="1111469" y="296752"/>
                  <a:pt x="555734" y="655417"/>
                  <a:pt x="0" y="1014083"/>
                </a:cubicBezTo>
              </a:path>
            </a:pathLst>
          </a:custGeom>
          <a:noFill/>
          <a:ln w="57150" cmpd="sng">
            <a:solidFill>
              <a:srgbClr val="FF0066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Plus 157"/>
          <p:cNvSpPr/>
          <p:nvPr/>
        </p:nvSpPr>
        <p:spPr>
          <a:xfrm>
            <a:off x="4320024" y="1772816"/>
            <a:ext cx="468000" cy="468000"/>
          </a:xfrm>
          <a:prstGeom prst="mathPlus">
            <a:avLst>
              <a:gd name="adj1" fmla="val 5344"/>
            </a:avLst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44962"/>
            <a:ext cx="56673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27" y="3933056"/>
            <a:ext cx="51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8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2" grpId="0"/>
      <p:bldP spid="156" grpId="0"/>
      <p:bldP spid="157" grpId="0" animBg="1"/>
      <p:bldP spid="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Challenge: L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OCALITY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vs. P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ARALLELISM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0655" y="3140968"/>
            <a:ext cx="151216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95250" indent="-95250"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OCALITY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7219" y="3140968"/>
            <a:ext cx="201622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95250" indent="-95250" algn="ctr"/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ARALLELISM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1638" y="3717032"/>
            <a:ext cx="247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make resource </a:t>
            </a:r>
            <a:r>
              <a:rPr lang="en-US" altLang="zh-CN" sz="2000" dirty="0">
                <a:solidFill>
                  <a:srgbClr val="FF0066"/>
                </a:solidFill>
                <a:latin typeface="Century Gothic" pitchFamily="34" charset="0"/>
              </a:rPr>
              <a:t>locally</a:t>
            </a:r>
            <a:r>
              <a:rPr lang="en-US" altLang="zh-CN" sz="20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accessible to hidden </a:t>
            </a:r>
            <a:b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network latency</a:t>
            </a:r>
            <a:endParaRPr lang="zh-CN" altLang="en-US" sz="2000" dirty="0">
              <a:latin typeface="Century Gothic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90230" y="3717032"/>
            <a:ext cx="2470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evenly </a:t>
            </a:r>
            <a:r>
              <a:rPr lang="en-US" altLang="zh-CN" sz="2000" dirty="0" smtClean="0">
                <a:solidFill>
                  <a:srgbClr val="FF0066"/>
                </a:solidFill>
                <a:latin typeface="Century Gothic" pitchFamily="34" charset="0"/>
              </a:rPr>
              <a:t>parallelize</a:t>
            </a: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 the workloads </a:t>
            </a:r>
            <a:b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to avoid </a:t>
            </a:r>
            <a:b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en-US" altLang="zh-CN" sz="2000" dirty="0" smtClean="0">
                <a:solidFill>
                  <a:prstClr val="black"/>
                </a:solidFill>
                <a:latin typeface="Century Gothic" pitchFamily="34" charset="0"/>
              </a:rPr>
              <a:t>load imbalance</a:t>
            </a:r>
            <a:endParaRPr lang="en-US" altLang="zh-CN" sz="20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40152" y="1628800"/>
            <a:ext cx="2592288" cy="1287573"/>
            <a:chOff x="6156176" y="1628800"/>
            <a:chExt cx="2592288" cy="1287573"/>
          </a:xfrm>
        </p:grpSpPr>
        <p:grpSp>
          <p:nvGrpSpPr>
            <p:cNvPr id="4" name="Group 3"/>
            <p:cNvGrpSpPr/>
            <p:nvPr/>
          </p:nvGrpSpPr>
          <p:grpSpPr>
            <a:xfrm>
              <a:off x="6156176" y="1628800"/>
              <a:ext cx="2592288" cy="1224136"/>
              <a:chOff x="6228184" y="1988840"/>
              <a:chExt cx="2592288" cy="1224136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6228184" y="2132976"/>
                <a:ext cx="1080000" cy="1080000"/>
                <a:chOff x="5292080" y="908720"/>
                <a:chExt cx="1080000" cy="10800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5292080" y="90872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652080" y="1268720"/>
                  <a:ext cx="360000" cy="360000"/>
                </a:xfrm>
                <a:prstGeom prst="ellipse">
                  <a:avLst/>
                </a:prstGeom>
                <a:solidFill>
                  <a:srgbClr val="FF0066"/>
                </a:solidFill>
                <a:ln w="381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22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H</a:t>
                  </a:r>
                  <a:endParaRPr lang="zh-CN" alt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4" idx="6"/>
                  <a:endCxn id="55" idx="6"/>
                </p:cNvCxnSpPr>
                <p:nvPr/>
              </p:nvCxnSpPr>
              <p:spPr>
                <a:xfrm>
                  <a:off x="6012080" y="1448720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Straight Connector 69"/>
                <p:cNvCxnSpPr>
                  <a:stCxn id="54" idx="5"/>
                  <a:endCxn id="55" idx="5"/>
                </p:cNvCxnSpPr>
                <p:nvPr/>
              </p:nvCxnSpPr>
              <p:spPr>
                <a:xfrm>
                  <a:off x="5959359" y="1575999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3" name="Straight Connector 72"/>
                <p:cNvCxnSpPr>
                  <a:stCxn id="54" idx="4"/>
                  <a:endCxn id="55" idx="4"/>
                </p:cNvCxnSpPr>
                <p:nvPr/>
              </p:nvCxnSpPr>
              <p:spPr>
                <a:xfrm>
                  <a:off x="5832080" y="1628720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6" name="Straight Connector 75"/>
                <p:cNvCxnSpPr>
                  <a:stCxn id="54" idx="3"/>
                  <a:endCxn id="55" idx="3"/>
                </p:cNvCxnSpPr>
                <p:nvPr/>
              </p:nvCxnSpPr>
              <p:spPr>
                <a:xfrm flipH="1">
                  <a:off x="5450242" y="1575999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Straight Connector 78"/>
                <p:cNvCxnSpPr>
                  <a:stCxn id="54" idx="7"/>
                  <a:endCxn id="55" idx="7"/>
                </p:cNvCxnSpPr>
                <p:nvPr/>
              </p:nvCxnSpPr>
              <p:spPr>
                <a:xfrm flipV="1">
                  <a:off x="5959359" y="1066882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Straight Connector 81"/>
                <p:cNvCxnSpPr>
                  <a:stCxn id="54" idx="0"/>
                  <a:endCxn id="55" idx="0"/>
                </p:cNvCxnSpPr>
                <p:nvPr/>
              </p:nvCxnSpPr>
              <p:spPr>
                <a:xfrm flipV="1">
                  <a:off x="5832080" y="908720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Straight Connector 84"/>
                <p:cNvCxnSpPr>
                  <a:stCxn id="54" idx="1"/>
                  <a:endCxn id="55" idx="1"/>
                </p:cNvCxnSpPr>
                <p:nvPr/>
              </p:nvCxnSpPr>
              <p:spPr>
                <a:xfrm flipH="1" flipV="1">
                  <a:off x="5450242" y="1066882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" name="Straight Connector 87"/>
                <p:cNvCxnSpPr>
                  <a:stCxn id="54" idx="2"/>
                  <a:endCxn id="55" idx="2"/>
                </p:cNvCxnSpPr>
                <p:nvPr/>
              </p:nvCxnSpPr>
              <p:spPr>
                <a:xfrm flipH="1">
                  <a:off x="5292080" y="1448720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>
                  <a:off x="5472080" y="1088720"/>
                  <a:ext cx="720000" cy="720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</p:grpSp>
          <p:sp>
            <p:nvSpPr>
              <p:cNvPr id="105" name="Rectangle 104"/>
              <p:cNvSpPr/>
              <p:nvPr/>
            </p:nvSpPr>
            <p:spPr>
              <a:xfrm>
                <a:off x="7308472" y="1988840"/>
                <a:ext cx="1512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High</a:t>
                </a:r>
                <a:r>
                  <a:rPr lang="en-US" altLang="zh-CN" sz="1600" dirty="0" smtClean="0">
                    <a:latin typeface="Century Gothic" pitchFamily="34" charset="0"/>
                  </a:rPr>
                  <a:t>-degree vertex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pic>
          <p:nvPicPr>
            <p:cNvPr id="37" name="Picture 6" descr="Z:\Research\@projects\LYRA\y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77455" l="0" r="100000">
                          <a14:foregroundMark x1="44712" y1="61091" x2="99038" y2="76364"/>
                          <a14:foregroundMark x1="21154" y1="62182" x2="4327" y2="77455"/>
                          <a14:foregroundMark x1="60577" y1="67273" x2="51442" y2="77455"/>
                          <a14:foregroundMark x1="48558" y1="75273" x2="21635" y2="77455"/>
                          <a14:foregroundMark x1="66346" y1="727" x2="79808" y2="8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21"/>
            <a:stretch/>
          </p:blipFill>
          <p:spPr bwMode="auto">
            <a:xfrm>
              <a:off x="7379219" y="2058377"/>
              <a:ext cx="563032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7379219" y="2694774"/>
              <a:ext cx="1080000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altLang="zh-CN" sz="1600" dirty="0" smtClean="0">
                  <a:solidFill>
                    <a:prstClr val="black"/>
                  </a:solidFill>
                  <a:latin typeface="Eras Medium ITC" pitchFamily="34" charset="0"/>
                </a:rPr>
                <a:t>77,971,093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663" y="1628800"/>
            <a:ext cx="2315161" cy="1287573"/>
            <a:chOff x="395536" y="1628800"/>
            <a:chExt cx="2315161" cy="1287573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628800"/>
              <a:ext cx="2315161" cy="1065974"/>
              <a:chOff x="539552" y="1988840"/>
              <a:chExt cx="2315161" cy="106597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774713" y="2132976"/>
                <a:ext cx="1080000" cy="921838"/>
                <a:chOff x="7236416" y="1052856"/>
                <a:chExt cx="1080000" cy="921838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7596416" y="1412856"/>
                  <a:ext cx="360000" cy="360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22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L</a:t>
                  </a:r>
                  <a:endParaRPr lang="zh-CN" altLang="en-US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cxnSp>
              <p:nvCxnSpPr>
                <p:cNvPr id="95" name="Straight Connector 94"/>
                <p:cNvCxnSpPr>
                  <a:stCxn id="94" idx="6"/>
                </p:cNvCxnSpPr>
                <p:nvPr/>
              </p:nvCxnSpPr>
              <p:spPr>
                <a:xfrm>
                  <a:off x="7956416" y="1592856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8" name="Straight Connector 97"/>
                <p:cNvCxnSpPr>
                  <a:stCxn id="94" idx="3"/>
                </p:cNvCxnSpPr>
                <p:nvPr/>
              </p:nvCxnSpPr>
              <p:spPr>
                <a:xfrm flipH="1">
                  <a:off x="7394578" y="1720135"/>
                  <a:ext cx="254559" cy="2545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0" name="Straight Connector 99"/>
                <p:cNvCxnSpPr>
                  <a:stCxn id="94" idx="0"/>
                </p:cNvCxnSpPr>
                <p:nvPr/>
              </p:nvCxnSpPr>
              <p:spPr>
                <a:xfrm flipV="1">
                  <a:off x="7776416" y="1052856"/>
                  <a:ext cx="0" cy="36000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2" name="Straight Connector 101"/>
                <p:cNvCxnSpPr>
                  <a:stCxn id="94" idx="2"/>
                </p:cNvCxnSpPr>
                <p:nvPr/>
              </p:nvCxnSpPr>
              <p:spPr>
                <a:xfrm flipH="1">
                  <a:off x="7236416" y="1592856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headEnd type="stealth" w="med" len="med"/>
                  <a:tailEnd type="oval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06" name="Rectangle 105"/>
              <p:cNvSpPr/>
              <p:nvPr/>
            </p:nvSpPr>
            <p:spPr>
              <a:xfrm>
                <a:off x="539552" y="1988840"/>
                <a:ext cx="1476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Low</a:t>
                </a:r>
                <a:r>
                  <a:rPr lang="en-US" altLang="zh-CN" sz="1600" dirty="0" smtClean="0">
                    <a:latin typeface="Century Gothic" pitchFamily="34" charset="0"/>
                  </a:rPr>
                  <a:t>-degree vertex</a:t>
                </a:r>
                <a:endParaRPr lang="zh-CN" altLang="en-US" sz="1600" dirty="0">
                  <a:latin typeface="Century Gothic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71455" y="2694774"/>
              <a:ext cx="688177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en-US" altLang="zh-CN" sz="1600" dirty="0" smtClean="0">
                  <a:solidFill>
                    <a:prstClr val="black"/>
                  </a:solidFill>
                  <a:latin typeface="Eras Medium ITC" pitchFamily="34" charset="0"/>
                </a:rPr>
                <a:t>397</a:t>
              </a:r>
            </a:p>
          </p:txBody>
        </p:sp>
        <p:pic>
          <p:nvPicPr>
            <p:cNvPr id="40" name="Picture 7" descr="Z:\Research\B.photos\Rong\rong-sma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7934" l="3684" r="96316">
                          <a14:foregroundMark x1="5263" y1="66529" x2="6842" y2="95868"/>
                          <a14:foregroundMark x1="62644" y1="84305" x2="56322" y2="96861"/>
                          <a14:foregroundMark x1="7471" y1="70852" x2="56322" y2="95964"/>
                          <a14:backgroundMark x1="64737" y1="79339" x2="70000" y2="82231"/>
                          <a14:backgroundMark x1="78161" y1="86099" x2="78161" y2="89238"/>
                          <a14:backgroundMark x1="62644" y1="70852" x2="62644" y2="73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0"/>
            <a:stretch/>
          </p:blipFill>
          <p:spPr bwMode="auto">
            <a:xfrm>
              <a:off x="571455" y="2058377"/>
              <a:ext cx="482353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21086" y="5514875"/>
            <a:ext cx="644146" cy="433388"/>
            <a:chOff x="1521086" y="5428291"/>
            <a:chExt cx="644146" cy="433388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086" y="5428291"/>
              <a:ext cx="566738" cy="43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732" y="5495760"/>
              <a:ext cx="3175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672536" y="5441850"/>
            <a:ext cx="1139824" cy="579438"/>
            <a:chOff x="6672536" y="5355266"/>
            <a:chExt cx="1139824" cy="579438"/>
          </a:xfrm>
        </p:grpSpPr>
        <p:pic>
          <p:nvPicPr>
            <p:cNvPr id="150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536" y="5355266"/>
              <a:ext cx="94456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598" y="5416385"/>
              <a:ext cx="5127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内容占位符 2"/>
          <p:cNvSpPr txBox="1">
            <a:spLocks/>
          </p:cNvSpPr>
          <p:nvPr/>
        </p:nvSpPr>
        <p:spPr>
          <a:xfrm>
            <a:off x="2863055" y="2664296"/>
            <a:ext cx="3149105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355600" lvl="2" indent="-355600">
              <a:buFont typeface="+mj-lt"/>
              <a:buAutoNum type="arabicPeriod"/>
            </a:pP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Redundant </a:t>
            </a:r>
            <a:b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comm., comp. &amp;</a:t>
            </a:r>
            <a:b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sync.</a:t>
            </a:r>
            <a:r>
              <a:rPr lang="en-US" altLang="zh-CN" sz="1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entury Gothic" pitchFamily="34" charset="0"/>
              </a:rPr>
              <a:t>(not worthwhile)</a:t>
            </a:r>
            <a:endParaRPr lang="en-US" altLang="zh-CN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 flipH="1">
            <a:off x="3240176" y="2276872"/>
            <a:ext cx="2880000" cy="1014083"/>
          </a:xfrm>
          <a:custGeom>
            <a:avLst/>
            <a:gdLst>
              <a:gd name="connsiteX0" fmla="*/ 2885090 w 2885090"/>
              <a:gd name="connsiteY0" fmla="*/ 20856 h 1014083"/>
              <a:gd name="connsiteX1" fmla="*/ 1592317 w 2885090"/>
              <a:gd name="connsiteY1" fmla="*/ 131214 h 1014083"/>
              <a:gd name="connsiteX2" fmla="*/ 0 w 2885090"/>
              <a:gd name="connsiteY2" fmla="*/ 1014083 h 101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5090" h="1014083">
                <a:moveTo>
                  <a:pt x="2885090" y="20856"/>
                </a:moveTo>
                <a:cubicBezTo>
                  <a:pt x="2479127" y="-6734"/>
                  <a:pt x="2073165" y="-34324"/>
                  <a:pt x="1592317" y="131214"/>
                </a:cubicBezTo>
                <a:cubicBezTo>
                  <a:pt x="1111469" y="296752"/>
                  <a:pt x="555734" y="655417"/>
                  <a:pt x="0" y="1014083"/>
                </a:cubicBezTo>
              </a:path>
            </a:pathLst>
          </a:custGeom>
          <a:noFill/>
          <a:ln w="57150" cmpd="sng">
            <a:solidFill>
              <a:srgbClr val="FF0066"/>
            </a:solidFill>
            <a:prstDash val="soli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Plus 45"/>
          <p:cNvSpPr/>
          <p:nvPr/>
        </p:nvSpPr>
        <p:spPr>
          <a:xfrm>
            <a:off x="4320024" y="1772816"/>
            <a:ext cx="468000" cy="468000"/>
          </a:xfrm>
          <a:prstGeom prst="mathPlus">
            <a:avLst>
              <a:gd name="adj1" fmla="val 5344"/>
            </a:avLst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glow rad="1270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78" y="3857674"/>
            <a:ext cx="944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64" y="3976082"/>
            <a:ext cx="3175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88" y="6376243"/>
            <a:ext cx="432000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9</a:t>
            </a:fld>
            <a:endParaRPr lang="zh-CN" altLang="en-US" sz="180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1" grpId="0"/>
      <p:bldP spid="44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67568</TotalTime>
  <Words>3996</Words>
  <Application>Microsoft Office PowerPoint</Application>
  <PresentationFormat>On-screen Show (4:3)</PresentationFormat>
  <Paragraphs>1739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1" baseType="lpstr">
      <vt:lpstr>Arial</vt:lpstr>
      <vt:lpstr>宋体</vt:lpstr>
      <vt:lpstr>Verdana</vt:lpstr>
      <vt:lpstr>MV Boli</vt:lpstr>
      <vt:lpstr>Calibri</vt:lpstr>
      <vt:lpstr>Cambria Math</vt:lpstr>
      <vt:lpstr>Arial Unicode MS</vt:lpstr>
      <vt:lpstr>Eras Medium ITC</vt:lpstr>
      <vt:lpstr>Century Gothic</vt:lpstr>
      <vt:lpstr>Times New Roman</vt:lpstr>
      <vt:lpstr>新細明體</vt:lpstr>
      <vt:lpstr>Meiryo UI</vt:lpstr>
      <vt:lpstr>Wingdings</vt:lpstr>
      <vt:lpstr>Papyrus</vt:lpstr>
      <vt:lpstr>Courier New</vt:lpstr>
      <vt:lpstr>MS Gothic</vt:lpstr>
      <vt:lpstr>Consolas</vt:lpstr>
      <vt:lpstr>Office Theme</vt:lpstr>
      <vt:lpstr>PowerLyra </vt:lpstr>
      <vt:lpstr>Graphs are Everywhere1</vt:lpstr>
      <vt:lpstr>Graph-parallel Processing</vt:lpstr>
      <vt:lpstr>Graph-parallel Processing</vt:lpstr>
      <vt:lpstr>Graph-parallel Processing</vt:lpstr>
      <vt:lpstr>Graph-parallel Processing</vt:lpstr>
      <vt:lpstr>Natural Graphs are Skewed</vt:lpstr>
      <vt:lpstr>Challenge: LOCALITY vs. PARALLELISM</vt:lpstr>
      <vt:lpstr>Challenge: LOCALITY vs. PARALLELISM</vt:lpstr>
      <vt:lpstr>Challenge: LOCALITY vs. PARALLELISM</vt:lpstr>
      <vt:lpstr>Existing Efforts: One Size Fits All</vt:lpstr>
      <vt:lpstr>Existing Efforts: One Size Fits All</vt:lpstr>
      <vt:lpstr>Contributions</vt:lpstr>
      <vt:lpstr>Agenda</vt:lpstr>
      <vt:lpstr>Graph Partitioning</vt:lpstr>
      <vt:lpstr>Hybrid-cut (Low)</vt:lpstr>
      <vt:lpstr>Hybrid-cut (High)</vt:lpstr>
      <vt:lpstr>Constructing Hybrid-cut</vt:lpstr>
      <vt:lpstr>Constructing Hybrid-cut</vt:lpstr>
      <vt:lpstr>Constructing Hybrid-cut</vt:lpstr>
      <vt:lpstr>Constructing Hybrid-cut</vt:lpstr>
      <vt:lpstr>Agenda</vt:lpstr>
      <vt:lpstr>Graph Computation</vt:lpstr>
      <vt:lpstr>Hybrid-model (High)</vt:lpstr>
      <vt:lpstr>Hybrid-model (Low)</vt:lpstr>
      <vt:lpstr>Generalization</vt:lpstr>
      <vt:lpstr>Agenda</vt:lpstr>
      <vt:lpstr>Challenge: Locality &amp; Interference</vt:lpstr>
      <vt:lpstr>Example: Initial State</vt:lpstr>
      <vt:lpstr>Example: Zoning</vt:lpstr>
      <vt:lpstr>Example: Grouping</vt:lpstr>
      <vt:lpstr>Example: Sorting</vt:lpstr>
      <vt:lpstr>Example: Sorting</vt:lpstr>
      <vt:lpstr>Example: Rolling</vt:lpstr>
      <vt:lpstr>Tradeoff: Ingress vs. Runtime</vt:lpstr>
      <vt:lpstr>Agenda</vt:lpstr>
      <vt:lpstr>Implementation</vt:lpstr>
      <vt:lpstr>Evaluation</vt:lpstr>
      <vt:lpstr>Performance</vt:lpstr>
      <vt:lpstr>Scalability</vt:lpstr>
      <vt:lpstr>Breakdown</vt:lpstr>
      <vt:lpstr>Graph Partitioning Comparison </vt:lpstr>
      <vt:lpstr>Threshold</vt:lpstr>
      <vt:lpstr>vs. Other Systems1</vt:lpstr>
      <vt:lpstr>Conclusion</vt:lpstr>
      <vt:lpstr>PowerPoint Presentation</vt:lpstr>
      <vt:lpstr>Related Work</vt:lpstr>
      <vt:lpstr>Backup</vt:lpstr>
      <vt:lpstr>Downgrade</vt:lpstr>
      <vt:lpstr>Other Algorithms and Graphs</vt:lpstr>
      <vt:lpstr>Other Algorithms and Graphs</vt:lpstr>
      <vt:lpstr>Ingress Time vs. Execution Time</vt:lpstr>
      <vt:lpstr>Fast CPU &amp; Networking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 and Communication Efficient  Graph Processing with Distributed Immutable Vies</dc:title>
  <dc:creator>Rong</dc:creator>
  <cp:lastModifiedBy>Rong</cp:lastModifiedBy>
  <cp:revision>1540</cp:revision>
  <dcterms:created xsi:type="dcterms:W3CDTF">2014-06-08T07:41:21Z</dcterms:created>
  <dcterms:modified xsi:type="dcterms:W3CDTF">2015-04-22T08:08:10Z</dcterms:modified>
</cp:coreProperties>
</file>