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heme/themeOverride1.xml" ContentType="application/vnd.openxmlformats-officedocument.themeOverr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charts/chart1.xml" ContentType="application/vnd.openxmlformats-officedocument.drawingml.chart+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4"/>
  </p:notesMasterIdLst>
  <p:sldIdLst>
    <p:sldId id="257" r:id="rId2"/>
    <p:sldId id="259" r:id="rId3"/>
    <p:sldId id="261" r:id="rId4"/>
    <p:sldId id="260" r:id="rId5"/>
    <p:sldId id="258" r:id="rId6"/>
    <p:sldId id="305" r:id="rId7"/>
    <p:sldId id="263" r:id="rId8"/>
    <p:sldId id="303" r:id="rId9"/>
    <p:sldId id="264" r:id="rId10"/>
    <p:sldId id="295" r:id="rId11"/>
    <p:sldId id="265" r:id="rId12"/>
    <p:sldId id="297" r:id="rId13"/>
    <p:sldId id="262" r:id="rId14"/>
    <p:sldId id="266" r:id="rId15"/>
    <p:sldId id="269" r:id="rId16"/>
    <p:sldId id="267" r:id="rId17"/>
    <p:sldId id="268" r:id="rId18"/>
    <p:sldId id="298" r:id="rId19"/>
    <p:sldId id="270" r:id="rId20"/>
    <p:sldId id="272" r:id="rId21"/>
    <p:sldId id="273" r:id="rId22"/>
    <p:sldId id="274" r:id="rId23"/>
    <p:sldId id="296" r:id="rId24"/>
    <p:sldId id="275" r:id="rId25"/>
    <p:sldId id="276" r:id="rId26"/>
    <p:sldId id="293" r:id="rId27"/>
    <p:sldId id="277" r:id="rId28"/>
    <p:sldId id="278" r:id="rId29"/>
    <p:sldId id="279" r:id="rId30"/>
    <p:sldId id="289" r:id="rId31"/>
    <p:sldId id="300" r:id="rId32"/>
    <p:sldId id="301" r:id="rId33"/>
    <p:sldId id="302" r:id="rId34"/>
    <p:sldId id="282" r:id="rId35"/>
    <p:sldId id="284" r:id="rId36"/>
    <p:sldId id="292" r:id="rId37"/>
    <p:sldId id="291" r:id="rId38"/>
    <p:sldId id="288" r:id="rId39"/>
    <p:sldId id="285" r:id="rId40"/>
    <p:sldId id="286" r:id="rId41"/>
    <p:sldId id="287" r:id="rId42"/>
    <p:sldId id="304" r:id="rId4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DD00"/>
    <a:srgbClr val="755997"/>
    <a:srgbClr val="A292B5"/>
    <a:srgbClr val="E0A9DD"/>
    <a:srgbClr val="E01CC7"/>
    <a:srgbClr val="E05FCF"/>
    <a:srgbClr val="F2FC9E"/>
    <a:srgbClr val="FF1608"/>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7" d="100"/>
          <a:sy n="97" d="100"/>
        </p:scale>
        <p:origin x="-1976" y="-112"/>
      </p:cViewPr>
      <p:guideLst>
        <p:guide orient="horz" pos="2160"/>
        <p:guide pos="2880"/>
      </p:guideLst>
    </p:cSldViewPr>
  </p:slideViewPr>
  <p:notesTextViewPr>
    <p:cViewPr>
      <p:scale>
        <a:sx n="100" d="100"/>
        <a:sy n="100" d="100"/>
      </p:scale>
      <p:origin x="0" y="12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presProps" Target="presProps.xml"/><Relationship Id="rId47" Type="http://schemas.openxmlformats.org/officeDocument/2006/relationships/viewProps" Target="viewProps.xml"/><Relationship Id="rId48" Type="http://schemas.openxmlformats.org/officeDocument/2006/relationships/theme" Target="theme/theme1.xml"/><Relationship Id="rId49"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notesMaster" Target="notesMasters/notesMaster1.xml"/><Relationship Id="rId45" Type="http://schemas.openxmlformats.org/officeDocument/2006/relationships/printerSettings" Target="printerSettings/printerSettings1.bin"/></Relationships>
</file>

<file path=ppt/charts/_rels/chart1.xml.rels><?xml version="1.0" encoding="UTF-8" standalone="yes"?>
<Relationships xmlns="http://schemas.openxmlformats.org/package/2006/relationships"><Relationship Id="rId1" Type="http://schemas.openxmlformats.org/officeDocument/2006/relationships/oleObject" Target="Workbook2"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Sheet1!$B$4</c:f>
              <c:strCache>
                <c:ptCount val="1"/>
                <c:pt idx="0">
                  <c:v>w/o opt</c:v>
                </c:pt>
              </c:strCache>
            </c:strRef>
          </c:tx>
          <c:invertIfNegative val="0"/>
          <c:cat>
            <c:numRef>
              <c:f>Sheet1!$A$5:$A$8</c:f>
              <c:numCache>
                <c:formatCode>General</c:formatCode>
                <c:ptCount val="4"/>
                <c:pt idx="0">
                  <c:v>1.0</c:v>
                </c:pt>
                <c:pt idx="1">
                  <c:v>2.0</c:v>
                </c:pt>
                <c:pt idx="2">
                  <c:v>4.0</c:v>
                </c:pt>
                <c:pt idx="3">
                  <c:v>8.0</c:v>
                </c:pt>
              </c:numCache>
            </c:numRef>
          </c:cat>
          <c:val>
            <c:numRef>
              <c:f>Sheet1!$B$5:$B$8</c:f>
              <c:numCache>
                <c:formatCode>General</c:formatCode>
                <c:ptCount val="4"/>
                <c:pt idx="0">
                  <c:v>414.9299999999999</c:v>
                </c:pt>
                <c:pt idx="1">
                  <c:v>347.08</c:v>
                </c:pt>
                <c:pt idx="2">
                  <c:v>280.45</c:v>
                </c:pt>
                <c:pt idx="3">
                  <c:v>249.78</c:v>
                </c:pt>
              </c:numCache>
            </c:numRef>
          </c:val>
        </c:ser>
        <c:ser>
          <c:idx val="1"/>
          <c:order val="1"/>
          <c:tx>
            <c:strRef>
              <c:f>Sheet1!$C$4</c:f>
              <c:strCache>
                <c:ptCount val="1"/>
                <c:pt idx="0">
                  <c:v>read lock</c:v>
                </c:pt>
              </c:strCache>
            </c:strRef>
          </c:tx>
          <c:invertIfNegative val="0"/>
          <c:cat>
            <c:numRef>
              <c:f>Sheet1!$A$5:$A$8</c:f>
              <c:numCache>
                <c:formatCode>General</c:formatCode>
                <c:ptCount val="4"/>
                <c:pt idx="0">
                  <c:v>1.0</c:v>
                </c:pt>
                <c:pt idx="1">
                  <c:v>2.0</c:v>
                </c:pt>
                <c:pt idx="2">
                  <c:v>4.0</c:v>
                </c:pt>
                <c:pt idx="3">
                  <c:v>8.0</c:v>
                </c:pt>
              </c:numCache>
            </c:numRef>
          </c:cat>
          <c:val>
            <c:numRef>
              <c:f>Sheet1!$C$5:$C$8</c:f>
              <c:numCache>
                <c:formatCode>General</c:formatCode>
                <c:ptCount val="4"/>
                <c:pt idx="0">
                  <c:v>415.67</c:v>
                </c:pt>
                <c:pt idx="1">
                  <c:v>336.51</c:v>
                </c:pt>
                <c:pt idx="2">
                  <c:v>197.37</c:v>
                </c:pt>
                <c:pt idx="3">
                  <c:v>122.92</c:v>
                </c:pt>
              </c:numCache>
            </c:numRef>
          </c:val>
        </c:ser>
        <c:ser>
          <c:idx val="2"/>
          <c:order val="2"/>
          <c:tx>
            <c:strRef>
              <c:f>Sheet1!$D$4</c:f>
              <c:strCache>
                <c:ptCount val="1"/>
                <c:pt idx="0">
                  <c:v>range lock</c:v>
                </c:pt>
              </c:strCache>
            </c:strRef>
          </c:tx>
          <c:invertIfNegative val="0"/>
          <c:cat>
            <c:numRef>
              <c:f>Sheet1!$A$5:$A$8</c:f>
              <c:numCache>
                <c:formatCode>General</c:formatCode>
                <c:ptCount val="4"/>
                <c:pt idx="0">
                  <c:v>1.0</c:v>
                </c:pt>
                <c:pt idx="1">
                  <c:v>2.0</c:v>
                </c:pt>
                <c:pt idx="2">
                  <c:v>4.0</c:v>
                </c:pt>
                <c:pt idx="3">
                  <c:v>8.0</c:v>
                </c:pt>
              </c:numCache>
            </c:numRef>
          </c:cat>
          <c:val>
            <c:numRef>
              <c:f>Sheet1!$D$5:$D$8</c:f>
              <c:numCache>
                <c:formatCode>General</c:formatCode>
                <c:ptCount val="4"/>
                <c:pt idx="0">
                  <c:v>418.41</c:v>
                </c:pt>
                <c:pt idx="1">
                  <c:v>279.3</c:v>
                </c:pt>
                <c:pt idx="2">
                  <c:v>149.27</c:v>
                </c:pt>
                <c:pt idx="3">
                  <c:v>112.44</c:v>
                </c:pt>
              </c:numCache>
            </c:numRef>
          </c:val>
        </c:ser>
        <c:dLbls>
          <c:showLegendKey val="0"/>
          <c:showVal val="0"/>
          <c:showCatName val="0"/>
          <c:showSerName val="0"/>
          <c:showPercent val="0"/>
          <c:showBubbleSize val="0"/>
        </c:dLbls>
        <c:gapWidth val="150"/>
        <c:axId val="735083656"/>
        <c:axId val="735088728"/>
      </c:barChart>
      <c:catAx>
        <c:axId val="735083656"/>
        <c:scaling>
          <c:orientation val="minMax"/>
        </c:scaling>
        <c:delete val="0"/>
        <c:axPos val="b"/>
        <c:title>
          <c:tx>
            <c:rich>
              <a:bodyPr/>
              <a:lstStyle/>
              <a:p>
                <a:pPr>
                  <a:defRPr/>
                </a:pPr>
                <a:r>
                  <a:rPr lang="en-US"/>
                  <a:t>Num of consumer threads</a:t>
                </a:r>
              </a:p>
            </c:rich>
          </c:tx>
          <c:layout/>
          <c:overlay val="0"/>
        </c:title>
        <c:numFmt formatCode="General" sourceLinked="1"/>
        <c:majorTickMark val="out"/>
        <c:minorTickMark val="none"/>
        <c:tickLblPos val="nextTo"/>
        <c:crossAx val="735088728"/>
        <c:crosses val="autoZero"/>
        <c:auto val="1"/>
        <c:lblAlgn val="ctr"/>
        <c:lblOffset val="100"/>
        <c:noMultiLvlLbl val="1"/>
      </c:catAx>
      <c:valAx>
        <c:axId val="735088728"/>
        <c:scaling>
          <c:orientation val="minMax"/>
          <c:max val="600.0"/>
          <c:min val="0.0"/>
        </c:scaling>
        <c:delete val="0"/>
        <c:axPos val="l"/>
        <c:title>
          <c:tx>
            <c:rich>
              <a:bodyPr rot="-5400000" vert="horz"/>
              <a:lstStyle/>
              <a:p>
                <a:pPr>
                  <a:defRPr/>
                </a:pPr>
                <a:r>
                  <a:rPr lang="en-US"/>
                  <a:t>Migration time (secs)</a:t>
                </a:r>
              </a:p>
            </c:rich>
          </c:tx>
          <c:layout>
            <c:manualLayout>
              <c:xMode val="edge"/>
              <c:yMode val="edge"/>
              <c:x val="0.00907955910042302"/>
              <c:y val="0.105457149786054"/>
            </c:manualLayout>
          </c:layout>
          <c:overlay val="0"/>
        </c:title>
        <c:numFmt formatCode="General" sourceLinked="1"/>
        <c:majorTickMark val="out"/>
        <c:minorTickMark val="none"/>
        <c:tickLblPos val="nextTo"/>
        <c:crossAx val="735083656"/>
        <c:crossesAt val="1.0"/>
        <c:crossBetween val="between"/>
      </c:valAx>
    </c:plotArea>
    <c:legend>
      <c:legendPos val="r"/>
      <c:layout>
        <c:manualLayout>
          <c:xMode val="edge"/>
          <c:yMode val="edge"/>
          <c:x val="0.758991024159522"/>
          <c:y val="0.0325676357762972"/>
          <c:w val="0.173464699488322"/>
          <c:h val="0.26092416079569"/>
        </c:manualLayout>
      </c:layout>
      <c:overlay val="1"/>
    </c:legend>
    <c:plotVisOnly val="1"/>
    <c:dispBlanksAs val="span"/>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93FE96-B799-9146-B69A-1709CBDA143A}" type="datetimeFigureOut">
              <a:rPr lang="en-US" smtClean="0"/>
              <a:t>13-3-16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C6BD84-82D7-3246-A698-4F25D6C101D0}" type="slidenum">
              <a:rPr lang="en-US" smtClean="0"/>
              <a:t>‹#›</a:t>
            </a:fld>
            <a:endParaRPr lang="en-US"/>
          </a:p>
        </p:txBody>
      </p:sp>
    </p:spTree>
    <p:extLst>
      <p:ext uri="{BB962C8B-B14F-4D97-AF65-F5344CB8AC3E}">
        <p14:creationId xmlns:p14="http://schemas.microsoft.com/office/powerpoint/2010/main" val="232289491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b="0" dirty="0" smtClean="0">
                <a:solidFill>
                  <a:schemeClr val="tx1"/>
                </a:solidFill>
              </a:rPr>
              <a:t>Hi, everyone.</a:t>
            </a:r>
            <a:r>
              <a:rPr lang="en-US" altLang="zh-CN" b="0" baseline="0" dirty="0" smtClean="0">
                <a:solidFill>
                  <a:schemeClr val="tx1"/>
                </a:solidFill>
              </a:rPr>
              <a:t> </a:t>
            </a:r>
          </a:p>
          <a:p>
            <a:r>
              <a:rPr lang="en-US" b="0" baseline="0" dirty="0" smtClean="0">
                <a:solidFill>
                  <a:schemeClr val="tx1"/>
                </a:solidFill>
              </a:rPr>
              <a:t>My name is xiang song from  IPADS group </a:t>
            </a:r>
            <a:r>
              <a:rPr lang="en-US" altLang="zh-CN" b="0" baseline="0" dirty="0" smtClean="0">
                <a:solidFill>
                  <a:schemeClr val="tx1"/>
                </a:solidFill>
              </a:rPr>
              <a:t>of </a:t>
            </a:r>
            <a:r>
              <a:rPr lang="en-US" b="0" baseline="0" dirty="0" smtClean="0">
                <a:solidFill>
                  <a:schemeClr val="tx1"/>
                </a:solidFill>
              </a:rPr>
              <a:t>shanghai </a:t>
            </a:r>
            <a:r>
              <a:rPr lang="en-US" b="0" baseline="0" dirty="0" err="1" smtClean="0">
                <a:solidFill>
                  <a:schemeClr val="tx1"/>
                </a:solidFill>
              </a:rPr>
              <a:t>jiao</a:t>
            </a:r>
            <a:r>
              <a:rPr lang="en-US" b="0" baseline="0" dirty="0" smtClean="0">
                <a:solidFill>
                  <a:schemeClr val="tx1"/>
                </a:solidFill>
              </a:rPr>
              <a:t> tong university and fudan university.</a:t>
            </a:r>
          </a:p>
          <a:p>
            <a:r>
              <a:rPr lang="en-US" b="0" baseline="0" dirty="0" smtClean="0">
                <a:solidFill>
                  <a:schemeClr val="tx1"/>
                </a:solidFill>
              </a:rPr>
              <a:t>Today, I want to introduce our work on </a:t>
            </a:r>
            <a:r>
              <a:rPr lang="en-US" sz="1200" b="1" dirty="0" smtClean="0">
                <a:solidFill>
                  <a:schemeClr val="tx1"/>
                </a:solidFill>
                <a:latin typeface="Tahoma"/>
                <a:cs typeface="Tahoma"/>
              </a:rPr>
              <a:t>Parallelizing Live Migration of Virtual Machines</a:t>
            </a:r>
            <a:endParaRPr lang="en-US" b="0" baseline="0" dirty="0" smtClean="0">
              <a:solidFill>
                <a:schemeClr val="tx1"/>
              </a:solidFill>
            </a:endParaRPr>
          </a:p>
          <a:p>
            <a:r>
              <a:rPr lang="en-US" sz="1200" b="0" dirty="0" smtClean="0">
                <a:solidFill>
                  <a:schemeClr val="tx1"/>
                </a:solidFill>
                <a:latin typeface="Tahoma"/>
                <a:cs typeface="Tahoma"/>
              </a:rPr>
              <a:t>This work is done with </a:t>
            </a:r>
            <a:r>
              <a:rPr lang="en-US" sz="1200" b="0" dirty="0" err="1" smtClean="0">
                <a:solidFill>
                  <a:schemeClr val="tx1"/>
                </a:solidFill>
                <a:latin typeface="Tahoma"/>
                <a:cs typeface="Tahoma"/>
              </a:rPr>
              <a:t>jicheng</a:t>
            </a:r>
            <a:r>
              <a:rPr lang="en-US" sz="1200" b="0" baseline="0" dirty="0" smtClean="0">
                <a:solidFill>
                  <a:schemeClr val="tx1"/>
                </a:solidFill>
                <a:latin typeface="Tahoma"/>
                <a:cs typeface="Tahoma"/>
              </a:rPr>
              <a:t> Ran Liu, </a:t>
            </a:r>
            <a:r>
              <a:rPr lang="en-US" sz="1200" b="0" baseline="0" dirty="0" err="1" smtClean="0">
                <a:solidFill>
                  <a:schemeClr val="tx1"/>
                </a:solidFill>
                <a:latin typeface="Tahoma"/>
                <a:cs typeface="Tahoma"/>
              </a:rPr>
              <a:t>Jian</a:t>
            </a:r>
            <a:r>
              <a:rPr lang="en-US" sz="1200" b="0" baseline="0" dirty="0" smtClean="0">
                <a:solidFill>
                  <a:schemeClr val="tx1"/>
                </a:solidFill>
                <a:latin typeface="Tahoma"/>
                <a:cs typeface="Tahoma"/>
              </a:rPr>
              <a:t> Yang </a:t>
            </a:r>
            <a:r>
              <a:rPr lang="en-US" sz="1200" b="0" dirty="0" smtClean="0">
                <a:solidFill>
                  <a:schemeClr val="tx1"/>
                </a:solidFill>
                <a:latin typeface="Tahoma"/>
                <a:cs typeface="Tahoma"/>
              </a:rPr>
              <a:t>and</a:t>
            </a:r>
            <a:r>
              <a:rPr lang="en-US" sz="1200" b="0" baseline="0" dirty="0" smtClean="0">
                <a:solidFill>
                  <a:schemeClr val="tx1"/>
                </a:solidFill>
                <a:latin typeface="Tahoma"/>
                <a:cs typeface="Tahoma"/>
              </a:rPr>
              <a:t> my advisor </a:t>
            </a:r>
            <a:r>
              <a:rPr lang="en-US" sz="1200" b="0" baseline="0" dirty="0" err="1" smtClean="0">
                <a:solidFill>
                  <a:schemeClr val="tx1"/>
                </a:solidFill>
                <a:latin typeface="Tahoma"/>
                <a:cs typeface="Tahoma"/>
              </a:rPr>
              <a:t>haibo</a:t>
            </a:r>
            <a:r>
              <a:rPr lang="en-US" sz="1200" b="0" baseline="0" dirty="0" smtClean="0">
                <a:solidFill>
                  <a:schemeClr val="tx1"/>
                </a:solidFill>
                <a:latin typeface="Tahoma"/>
                <a:cs typeface="Tahoma"/>
              </a:rPr>
              <a:t>.</a:t>
            </a:r>
            <a:endParaRPr lang="en-US" b="0" dirty="0" smtClean="0">
              <a:solidFill>
                <a:schemeClr val="tx1"/>
              </a:solidFill>
            </a:endParaRPr>
          </a:p>
          <a:p>
            <a:endParaRPr lang="en-US" dirty="0">
              <a:solidFill>
                <a:schemeClr val="tx1"/>
              </a:solidFill>
            </a:endParaRPr>
          </a:p>
        </p:txBody>
      </p:sp>
      <p:sp>
        <p:nvSpPr>
          <p:cNvPr id="4" name="Slide Number Placeholder 3"/>
          <p:cNvSpPr>
            <a:spLocks noGrp="1"/>
          </p:cNvSpPr>
          <p:nvPr>
            <p:ph type="sldNum" sz="quarter" idx="10"/>
          </p:nvPr>
        </p:nvSpPr>
        <p:spPr/>
        <p:txBody>
          <a:bodyPr/>
          <a:lstStyle/>
          <a:p>
            <a:fld id="{C9C6BD84-82D7-3246-A698-4F25D6C101D0}" type="slidenum">
              <a:rPr lang="en-US" smtClean="0"/>
              <a:t>1</a:t>
            </a:fld>
            <a:endParaRPr lang="en-US"/>
          </a:p>
        </p:txBody>
      </p:sp>
    </p:spTree>
    <p:extLst>
      <p:ext uri="{BB962C8B-B14F-4D97-AF65-F5344CB8AC3E}">
        <p14:creationId xmlns:p14="http://schemas.microsoft.com/office/powerpoint/2010/main" val="10231283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smtClean="0"/>
              <a:t>Both</a:t>
            </a:r>
            <a:r>
              <a:rPr lang="en-US" sz="1100" baseline="0" dirty="0" smtClean="0"/>
              <a:t> </a:t>
            </a:r>
            <a:r>
              <a:rPr lang="en-US" sz="1100" baseline="0" dirty="0" err="1" smtClean="0"/>
              <a:t>Xen</a:t>
            </a:r>
            <a:r>
              <a:rPr lang="en-US" sz="1100" baseline="0" dirty="0" smtClean="0"/>
              <a:t> and KVM use a pre-copy based live VM migration strategy. During the pre-copy iterations, the migration process will first get and check the dirty bitmap of memory and disk image, then handle the data which includes memory data and disk data. </a:t>
            </a:r>
          </a:p>
          <a:p>
            <a:r>
              <a:rPr lang="en-US" sz="1100" baseline="0" dirty="0" smtClean="0"/>
              <a:t>When handling the memory data, the migration process will map the guest VM memory into its address space and handle the pages one by one. When handling the disk data, it will load the disk data. </a:t>
            </a:r>
          </a:p>
          <a:p>
            <a:r>
              <a:rPr lang="en-US" sz="1100" baseline="0" dirty="0" smtClean="0"/>
              <a:t>After handling the data, the data are transferred to the destination node. There will be several iterations before the final iteration.</a:t>
            </a:r>
          </a:p>
          <a:p>
            <a:r>
              <a:rPr lang="en-US" sz="1100" baseline="0" dirty="0" smtClean="0"/>
              <a:t>During the final iteration, all the dirty memory and disk data will be transferred as well as the CPU and device data.</a:t>
            </a:r>
          </a:p>
          <a:p>
            <a:r>
              <a:rPr lang="en-US" sz="1100" baseline="0" dirty="0" smtClean="0"/>
              <a:t>The destination node has the similar steps in receiving the migration data.</a:t>
            </a:r>
            <a:endParaRPr lang="en-US" sz="1100" dirty="0"/>
          </a:p>
        </p:txBody>
      </p:sp>
      <p:sp>
        <p:nvSpPr>
          <p:cNvPr id="4" name="Slide Number Placeholder 3"/>
          <p:cNvSpPr>
            <a:spLocks noGrp="1"/>
          </p:cNvSpPr>
          <p:nvPr>
            <p:ph type="sldNum" sz="quarter" idx="10"/>
          </p:nvPr>
        </p:nvSpPr>
        <p:spPr/>
        <p:txBody>
          <a:bodyPr/>
          <a:lstStyle/>
          <a:p>
            <a:fld id="{C9C6BD84-82D7-3246-A698-4F25D6C101D0}" type="slidenum">
              <a:rPr lang="en-US" smtClean="0"/>
              <a:t>10</a:t>
            </a:fld>
            <a:endParaRPr lang="en-US"/>
          </a:p>
        </p:txBody>
      </p:sp>
    </p:spTree>
    <p:extLst>
      <p:ext uri="{BB962C8B-B14F-4D97-AF65-F5344CB8AC3E}">
        <p14:creationId xmlns:p14="http://schemas.microsoft.com/office/powerpoint/2010/main" val="39786299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designing </a:t>
            </a:r>
            <a:r>
              <a:rPr lang="en-US" dirty="0" err="1" smtClean="0"/>
              <a:t>Pmigrate</a:t>
            </a:r>
            <a:r>
              <a:rPr lang="en-US" dirty="0" smtClean="0"/>
              <a:t>, we use</a:t>
            </a:r>
            <a:r>
              <a:rPr lang="en-US" baseline="0" dirty="0" smtClean="0"/>
              <a:t> two kinds of parallelisms. </a:t>
            </a:r>
          </a:p>
          <a:p>
            <a:r>
              <a:rPr lang="en-US" baseline="0" dirty="0" smtClean="0"/>
              <a:t>First is data parallelism. This is applied to migration primitives which has no dependency among different portions of data.</a:t>
            </a:r>
          </a:p>
          <a:p>
            <a:r>
              <a:rPr lang="en-US" baseline="0" dirty="0" smtClean="0"/>
              <a:t>The second is pipeline parallelism, which is applied to migration primitives which can not be data parallelized.</a:t>
            </a:r>
          </a:p>
          <a:p>
            <a:endParaRPr lang="en-US" dirty="0"/>
          </a:p>
        </p:txBody>
      </p:sp>
      <p:sp>
        <p:nvSpPr>
          <p:cNvPr id="4" name="Slide Number Placeholder 3"/>
          <p:cNvSpPr>
            <a:spLocks noGrp="1"/>
          </p:cNvSpPr>
          <p:nvPr>
            <p:ph type="sldNum" sz="quarter" idx="10"/>
          </p:nvPr>
        </p:nvSpPr>
        <p:spPr/>
        <p:txBody>
          <a:bodyPr/>
          <a:lstStyle/>
          <a:p>
            <a:fld id="{C9C6BD84-82D7-3246-A698-4F25D6C101D0}" type="slidenum">
              <a:rPr lang="en-US" smtClean="0"/>
              <a:t>11</a:t>
            </a:fld>
            <a:endParaRPr lang="en-US"/>
          </a:p>
        </p:txBody>
      </p:sp>
    </p:spTree>
    <p:extLst>
      <p:ext uri="{BB962C8B-B14F-4D97-AF65-F5344CB8AC3E}">
        <p14:creationId xmlns:p14="http://schemas.microsoft.com/office/powerpoint/2010/main" val="8210189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smtClean="0"/>
              <a:t>This table shows which kind</a:t>
            </a:r>
            <a:r>
              <a:rPr lang="en-US" altLang="zh-CN" baseline="0" dirty="0" smtClean="0"/>
              <a:t> of parallelism is chosen for major primitives in VM migration.</a:t>
            </a:r>
          </a:p>
          <a:p>
            <a:r>
              <a:rPr lang="en-US" baseline="0" dirty="0" smtClean="0"/>
              <a:t>As show in the table, most operations can be data parallelized.</a:t>
            </a:r>
            <a:endParaRPr lang="en-US" dirty="0"/>
          </a:p>
        </p:txBody>
      </p:sp>
      <p:sp>
        <p:nvSpPr>
          <p:cNvPr id="4" name="Slide Number Placeholder 3"/>
          <p:cNvSpPr>
            <a:spLocks noGrp="1"/>
          </p:cNvSpPr>
          <p:nvPr>
            <p:ph type="sldNum" sz="quarter" idx="10"/>
          </p:nvPr>
        </p:nvSpPr>
        <p:spPr/>
        <p:txBody>
          <a:bodyPr/>
          <a:lstStyle/>
          <a:p>
            <a:fld id="{C9C6BD84-82D7-3246-A698-4F25D6C101D0}" type="slidenum">
              <a:rPr lang="en-US" smtClean="0"/>
              <a:t>12</a:t>
            </a:fld>
            <a:endParaRPr lang="en-US"/>
          </a:p>
        </p:txBody>
      </p:sp>
    </p:spTree>
    <p:extLst>
      <p:ext uri="{BB962C8B-B14F-4D97-AF65-F5344CB8AC3E}">
        <p14:creationId xmlns:p14="http://schemas.microsoft.com/office/powerpoint/2010/main" val="30149983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an example on how </a:t>
            </a:r>
            <a:r>
              <a:rPr lang="en-US" baseline="0" dirty="0" smtClean="0"/>
              <a:t>data parallelism and </a:t>
            </a:r>
            <a:r>
              <a:rPr lang="en-US" dirty="0" smtClean="0"/>
              <a:t>pipeline</a:t>
            </a:r>
            <a:r>
              <a:rPr lang="en-US" baseline="0" dirty="0" smtClean="0"/>
              <a:t> parallelism are applied on the source node.</a:t>
            </a:r>
            <a:endParaRPr lang="en-US" dirty="0" smtClean="0"/>
          </a:p>
          <a:p>
            <a:r>
              <a:rPr lang="en-US" baseline="0" dirty="0" smtClean="0"/>
              <a:t>The memory data producer and disk data producer will push data tasks into a task pool.</a:t>
            </a:r>
          </a:p>
          <a:p>
            <a:r>
              <a:rPr lang="en-US" baseline="0" dirty="0" smtClean="0"/>
              <a:t>Meanwhile, </a:t>
            </a:r>
            <a:r>
              <a:rPr lang="en-US" baseline="0" dirty="0" err="1" smtClean="0"/>
              <a:t>send_consumer</a:t>
            </a:r>
            <a:r>
              <a:rPr lang="en-US" baseline="0" dirty="0" smtClean="0"/>
              <a:t> threads will pull the tasks from the pool and handle the task in parallel.</a:t>
            </a:r>
          </a:p>
          <a:p>
            <a:r>
              <a:rPr lang="en-US" baseline="0" dirty="0" smtClean="0"/>
              <a:t>Here, the data producers and the send consumers are pipeline parallelized, while the send consumers are data parallelized.</a:t>
            </a:r>
            <a:endParaRPr lang="en-US" dirty="0"/>
          </a:p>
        </p:txBody>
      </p:sp>
      <p:sp>
        <p:nvSpPr>
          <p:cNvPr id="4" name="Slide Number Placeholder 3"/>
          <p:cNvSpPr>
            <a:spLocks noGrp="1"/>
          </p:cNvSpPr>
          <p:nvPr>
            <p:ph type="sldNum" sz="quarter" idx="10"/>
          </p:nvPr>
        </p:nvSpPr>
        <p:spPr/>
        <p:txBody>
          <a:bodyPr/>
          <a:lstStyle/>
          <a:p>
            <a:fld id="{C9C6BD84-82D7-3246-A698-4F25D6C101D0}" type="slidenum">
              <a:rPr lang="en-US" smtClean="0"/>
              <a:t>13</a:t>
            </a:fld>
            <a:endParaRPr lang="en-US"/>
          </a:p>
        </p:txBody>
      </p:sp>
    </p:spTree>
    <p:extLst>
      <p:ext uri="{BB962C8B-B14F-4D97-AF65-F5344CB8AC3E}">
        <p14:creationId xmlns:p14="http://schemas.microsoft.com/office/powerpoint/2010/main" val="37050292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On the destination node, the receive consumers can receive and handle data transferred from the source node in data parallel. </a:t>
            </a:r>
          </a:p>
          <a:p>
            <a:r>
              <a:rPr lang="en-US" baseline="0" dirty="0" smtClean="0"/>
              <a:t>While the disk data is handled by the receive consumers and a disk writer in pipeline.</a:t>
            </a:r>
          </a:p>
        </p:txBody>
      </p:sp>
      <p:sp>
        <p:nvSpPr>
          <p:cNvPr id="4" name="Slide Number Placeholder 3"/>
          <p:cNvSpPr>
            <a:spLocks noGrp="1"/>
          </p:cNvSpPr>
          <p:nvPr>
            <p:ph type="sldNum" sz="quarter" idx="10"/>
          </p:nvPr>
        </p:nvSpPr>
        <p:spPr/>
        <p:txBody>
          <a:bodyPr/>
          <a:lstStyle/>
          <a:p>
            <a:fld id="{C9C6BD84-82D7-3246-A698-4F25D6C101D0}" type="slidenum">
              <a:rPr lang="en-US" smtClean="0"/>
              <a:t>14</a:t>
            </a:fld>
            <a:endParaRPr lang="en-US"/>
          </a:p>
        </p:txBody>
      </p:sp>
    </p:spTree>
    <p:extLst>
      <p:ext uri="{BB962C8B-B14F-4D97-AF65-F5344CB8AC3E}">
        <p14:creationId xmlns:p14="http://schemas.microsoft.com/office/powerpoint/2010/main" val="25928972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smtClean="0"/>
              <a:t>After leveraging </a:t>
            </a:r>
            <a:r>
              <a:rPr lang="en-US" sz="1200" b="0" i="0" u="none" strike="noStrike" kern="1200" baseline="0" dirty="0" smtClean="0">
                <a:solidFill>
                  <a:schemeClr val="tx1"/>
                </a:solidFill>
                <a:latin typeface="+mn-lt"/>
                <a:ea typeface="+mn-ea"/>
                <a:cs typeface="+mn-cs"/>
              </a:rPr>
              <a:t>data parallelism and pipeline parallelism to parallelize the </a:t>
            </a:r>
            <a:r>
              <a:rPr lang="en-US" altLang="zh-CN" sz="1200" b="0" i="0" u="none" strike="noStrike" kern="1200" baseline="0" dirty="0" smtClean="0">
                <a:solidFill>
                  <a:schemeClr val="tx1"/>
                </a:solidFill>
                <a:latin typeface="+mn-lt"/>
                <a:ea typeface="+mn-ea"/>
                <a:cs typeface="+mn-cs"/>
              </a:rPr>
              <a:t>migration</a:t>
            </a:r>
          </a:p>
          <a:p>
            <a:r>
              <a:rPr lang="en-US" dirty="0" smtClean="0"/>
              <a:t>There comes</a:t>
            </a:r>
            <a:r>
              <a:rPr lang="en-US" baseline="0" dirty="0" smtClean="0"/>
              <a:t> </a:t>
            </a:r>
            <a:r>
              <a:rPr lang="en-US" dirty="0" smtClean="0"/>
              <a:t>several challenges.</a:t>
            </a:r>
            <a:endParaRPr lang="en-US" dirty="0"/>
          </a:p>
        </p:txBody>
      </p:sp>
      <p:sp>
        <p:nvSpPr>
          <p:cNvPr id="4" name="Slide Number Placeholder 3"/>
          <p:cNvSpPr>
            <a:spLocks noGrp="1"/>
          </p:cNvSpPr>
          <p:nvPr>
            <p:ph type="sldNum" sz="quarter" idx="10"/>
          </p:nvPr>
        </p:nvSpPr>
        <p:spPr/>
        <p:txBody>
          <a:bodyPr/>
          <a:lstStyle/>
          <a:p>
            <a:fld id="{C9C6BD84-82D7-3246-A698-4F25D6C101D0}" type="slidenum">
              <a:rPr lang="en-US" smtClean="0"/>
              <a:t>15</a:t>
            </a:fld>
            <a:endParaRPr lang="en-US"/>
          </a:p>
        </p:txBody>
      </p:sp>
    </p:spTree>
    <p:extLst>
      <p:ext uri="{BB962C8B-B14F-4D97-AF65-F5344CB8AC3E}">
        <p14:creationId xmlns:p14="http://schemas.microsoft.com/office/powerpoint/2010/main" val="39261790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first challenge</a:t>
            </a:r>
            <a:r>
              <a:rPr lang="en-US" baseline="0" dirty="0" smtClean="0"/>
              <a:t> is how to control the migration resource usage.</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 </a:t>
            </a:r>
            <a:r>
              <a:rPr lang="en-US" dirty="0" smtClean="0"/>
              <a:t>Parallel VM Migration operations</a:t>
            </a:r>
            <a:r>
              <a:rPr lang="en-US" baseline="0" dirty="0" smtClean="0"/>
              <a:t> consumes more CPU and Network resources</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Thus, we need to lower the side-effect of migration.</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Here, we use resource usage control to limit the side-effect of VM migration.</a:t>
            </a:r>
            <a:endParaRPr lang="en-US" dirty="0" smtClean="0"/>
          </a:p>
        </p:txBody>
      </p:sp>
      <p:sp>
        <p:nvSpPr>
          <p:cNvPr id="4" name="Slide Number Placeholder 3"/>
          <p:cNvSpPr>
            <a:spLocks noGrp="1"/>
          </p:cNvSpPr>
          <p:nvPr>
            <p:ph type="sldNum" sz="quarter" idx="10"/>
          </p:nvPr>
        </p:nvSpPr>
        <p:spPr/>
        <p:txBody>
          <a:bodyPr/>
          <a:lstStyle/>
          <a:p>
            <a:fld id="{C9C6BD84-82D7-3246-A698-4F25D6C101D0}" type="slidenum">
              <a:rPr lang="en-US" smtClean="0"/>
              <a:t>16</a:t>
            </a:fld>
            <a:endParaRPr lang="en-US"/>
          </a:p>
        </p:txBody>
      </p:sp>
    </p:spTree>
    <p:extLst>
      <p:ext uri="{BB962C8B-B14F-4D97-AF65-F5344CB8AC3E}">
        <p14:creationId xmlns:p14="http://schemas.microsoft.com/office/powerpoint/2010/main" val="34277843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network resource, we use a daemon</a:t>
            </a:r>
            <a:r>
              <a:rPr lang="en-US" baseline="0" dirty="0" smtClean="0"/>
              <a:t> thread to monitor the network usage of each NIC.</a:t>
            </a:r>
          </a:p>
          <a:p>
            <a:r>
              <a:rPr lang="en-US" baseline="0" dirty="0" smtClean="0"/>
              <a:t>And ask the </a:t>
            </a:r>
            <a:r>
              <a:rPr lang="en-US" baseline="0" dirty="0" smtClean="0"/>
              <a:t>migration </a:t>
            </a:r>
            <a:r>
              <a:rPr lang="en-US" baseline="0" dirty="0" smtClean="0"/>
              <a:t>process to adjust the network usage of each NIC according to the monitoring result.</a:t>
            </a:r>
            <a:endParaRPr lang="en-US" dirty="0" smtClean="0"/>
          </a:p>
        </p:txBody>
      </p:sp>
      <p:sp>
        <p:nvSpPr>
          <p:cNvPr id="4" name="Slide Number Placeholder 3"/>
          <p:cNvSpPr>
            <a:spLocks noGrp="1"/>
          </p:cNvSpPr>
          <p:nvPr>
            <p:ph type="sldNum" sz="quarter" idx="10"/>
          </p:nvPr>
        </p:nvSpPr>
        <p:spPr/>
        <p:txBody>
          <a:bodyPr/>
          <a:lstStyle/>
          <a:p>
            <a:fld id="{C9C6BD84-82D7-3246-A698-4F25D6C101D0}" type="slidenum">
              <a:rPr lang="en-US" smtClean="0"/>
              <a:t>17</a:t>
            </a:fld>
            <a:endParaRPr lang="en-US"/>
          </a:p>
        </p:txBody>
      </p:sp>
    </p:spTree>
    <p:extLst>
      <p:ext uri="{BB962C8B-B14F-4D97-AF65-F5344CB8AC3E}">
        <p14:creationId xmlns:p14="http://schemas.microsoft.com/office/powerpoint/2010/main" val="38907074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For CPU resource, we depend on the VMM scheduling mechanism as well as control the priority of the migration process.</a:t>
            </a:r>
          </a:p>
          <a:p>
            <a:r>
              <a:rPr lang="en-US" baseline="0" dirty="0" smtClean="0"/>
              <a:t>For memory rate control, we maintain a memory pool to hold intermediate data between pipeline stages and limit the total </a:t>
            </a:r>
            <a:r>
              <a:rPr lang="en-US" baseline="0" dirty="0" err="1" smtClean="0"/>
              <a:t>amout</a:t>
            </a:r>
            <a:r>
              <a:rPr lang="en-US" baseline="0" dirty="0" smtClean="0"/>
              <a:t> of memory each stage </a:t>
            </a:r>
            <a:r>
              <a:rPr lang="en-US" baseline="0" dirty="0" smtClean="0"/>
              <a:t>consumes</a:t>
            </a:r>
            <a:r>
              <a:rPr lang="en-US" baseline="0" dirty="0" smtClean="0"/>
              <a:t>. </a:t>
            </a:r>
          </a:p>
          <a:p>
            <a:endParaRPr lang="en-US" dirty="0"/>
          </a:p>
        </p:txBody>
      </p:sp>
      <p:sp>
        <p:nvSpPr>
          <p:cNvPr id="4" name="Slide Number Placeholder 3"/>
          <p:cNvSpPr>
            <a:spLocks noGrp="1"/>
          </p:cNvSpPr>
          <p:nvPr>
            <p:ph type="sldNum" sz="quarter" idx="10"/>
          </p:nvPr>
        </p:nvSpPr>
        <p:spPr/>
        <p:txBody>
          <a:bodyPr/>
          <a:lstStyle/>
          <a:p>
            <a:fld id="{C9C6BD84-82D7-3246-A698-4F25D6C101D0}" type="slidenum">
              <a:rPr lang="en-US" smtClean="0"/>
              <a:t>18</a:t>
            </a:fld>
            <a:endParaRPr lang="en-US"/>
          </a:p>
        </p:txBody>
      </p:sp>
    </p:spTree>
    <p:extLst>
      <p:ext uri="{BB962C8B-B14F-4D97-AF65-F5344CB8AC3E}">
        <p14:creationId xmlns:p14="http://schemas.microsoft.com/office/powerpoint/2010/main" val="38907074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second challenge</a:t>
            </a:r>
            <a:r>
              <a:rPr lang="en-US" baseline="0" dirty="0" smtClean="0"/>
              <a:t> is how to scale the address space mutation.</a:t>
            </a:r>
          </a:p>
          <a:p>
            <a:r>
              <a:rPr lang="en-US" baseline="0" dirty="0" smtClean="0"/>
              <a:t>When handling memory data task, the consumer thread need to first allocate a free range of address space through </a:t>
            </a:r>
            <a:r>
              <a:rPr lang="en-US" baseline="0" dirty="0" err="1" smtClean="0"/>
              <a:t>mmap</a:t>
            </a:r>
            <a:r>
              <a:rPr lang="en-US" baseline="0" dirty="0" smtClean="0"/>
              <a:t>, </a:t>
            </a:r>
          </a:p>
          <a:p>
            <a:r>
              <a:rPr lang="en-US" baseline="0" dirty="0" smtClean="0"/>
              <a:t>and then map the target memory from the target guest VM through an </a:t>
            </a:r>
            <a:r>
              <a:rPr lang="en-US" baseline="0" dirty="0" err="1" smtClean="0"/>
              <a:t>ioctl</a:t>
            </a:r>
            <a:r>
              <a:rPr lang="en-US" baseline="0" dirty="0" smtClean="0"/>
              <a:t> call. After finish memory processing, the </a:t>
            </a:r>
          </a:p>
          <a:p>
            <a:r>
              <a:rPr lang="en-US" baseline="0" dirty="0" err="1" smtClean="0"/>
              <a:t>Mmapped</a:t>
            </a:r>
            <a:r>
              <a:rPr lang="en-US" baseline="0" dirty="0" smtClean="0"/>
              <a:t> address space is unmapped through </a:t>
            </a:r>
            <a:r>
              <a:rPr lang="en-US" baseline="0" dirty="0" err="1" smtClean="0"/>
              <a:t>munmap</a:t>
            </a:r>
            <a:r>
              <a:rPr lang="en-US" baseline="0" dirty="0" smtClean="0"/>
              <a:t>.</a:t>
            </a:r>
          </a:p>
          <a:p>
            <a:endParaRPr lang="en-US" baseline="0" dirty="0" smtClean="0"/>
          </a:p>
          <a:p>
            <a:r>
              <a:rPr lang="en-US" baseline="0" dirty="0" smtClean="0"/>
              <a:t>We look deep inside into each step.</a:t>
            </a:r>
          </a:p>
          <a:p>
            <a:r>
              <a:rPr lang="en-US" dirty="0" smtClean="0"/>
              <a:t>Three steps have contentions on memory</a:t>
            </a:r>
            <a:r>
              <a:rPr lang="en-US" baseline="0" dirty="0" smtClean="0"/>
              <a:t> management </a:t>
            </a:r>
            <a:r>
              <a:rPr lang="en-US" baseline="0" dirty="0" err="1" smtClean="0"/>
              <a:t>samephone</a:t>
            </a:r>
            <a:r>
              <a:rPr lang="en-US" baseline="0" dirty="0" smtClean="0"/>
              <a:t>.</a:t>
            </a:r>
          </a:p>
          <a:p>
            <a:r>
              <a:rPr lang="en-US" baseline="0" dirty="0" smtClean="0"/>
              <a:t>An evaluation of migrating a 16 </a:t>
            </a:r>
            <a:r>
              <a:rPr lang="en-US" baseline="0" dirty="0" err="1" smtClean="0"/>
              <a:t>Gbyte</a:t>
            </a:r>
            <a:r>
              <a:rPr lang="en-US" baseline="0" dirty="0" smtClean="0"/>
              <a:t> memory VM with 8 consumer threads shows that about 47.94% of time is spent on it.</a:t>
            </a:r>
          </a:p>
          <a:p>
            <a:endParaRPr lang="en-US" dirty="0"/>
          </a:p>
        </p:txBody>
      </p:sp>
      <p:sp>
        <p:nvSpPr>
          <p:cNvPr id="4" name="Slide Number Placeholder 3"/>
          <p:cNvSpPr>
            <a:spLocks noGrp="1"/>
          </p:cNvSpPr>
          <p:nvPr>
            <p:ph type="sldNum" sz="quarter" idx="10"/>
          </p:nvPr>
        </p:nvSpPr>
        <p:spPr/>
        <p:txBody>
          <a:bodyPr/>
          <a:lstStyle/>
          <a:p>
            <a:fld id="{C9C6BD84-82D7-3246-A698-4F25D6C101D0}" type="slidenum">
              <a:rPr lang="en-US" smtClean="0"/>
              <a:t>19</a:t>
            </a:fld>
            <a:endParaRPr lang="en-US"/>
          </a:p>
        </p:txBody>
      </p:sp>
    </p:spTree>
    <p:extLst>
      <p:ext uri="{BB962C8B-B14F-4D97-AF65-F5344CB8AC3E}">
        <p14:creationId xmlns:p14="http://schemas.microsoft.com/office/powerpoint/2010/main" val="3707220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Nowadays, Virtual Clouds </a:t>
            </a:r>
            <a:r>
              <a:rPr lang="en-US" altLang="zh-CN" dirty="0" smtClean="0"/>
              <a:t>are extremely popular</a:t>
            </a:r>
            <a:r>
              <a:rPr lang="en-US" altLang="zh-CN" baseline="0" dirty="0" smtClean="0"/>
              <a:t>, which provides isolated computing resources as well as abundant VM management operations such as VM migration, checkpoint and so on.</a:t>
            </a:r>
            <a:endParaRPr lang="en-US" dirty="0"/>
          </a:p>
        </p:txBody>
      </p:sp>
      <p:sp>
        <p:nvSpPr>
          <p:cNvPr id="4" name="Slide Number Placeholder 3"/>
          <p:cNvSpPr>
            <a:spLocks noGrp="1"/>
          </p:cNvSpPr>
          <p:nvPr>
            <p:ph type="sldNum" sz="quarter" idx="10"/>
          </p:nvPr>
        </p:nvSpPr>
        <p:spPr/>
        <p:txBody>
          <a:bodyPr/>
          <a:lstStyle/>
          <a:p>
            <a:fld id="{C9C6BD84-82D7-3246-A698-4F25D6C101D0}" type="slidenum">
              <a:rPr lang="en-US" smtClean="0"/>
              <a:t>2</a:t>
            </a:fld>
            <a:endParaRPr lang="en-US"/>
          </a:p>
        </p:txBody>
      </p:sp>
    </p:spTree>
    <p:extLst>
      <p:ext uri="{BB962C8B-B14F-4D97-AF65-F5344CB8AC3E}">
        <p14:creationId xmlns:p14="http://schemas.microsoft.com/office/powerpoint/2010/main" val="30631019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analyzing</a:t>
            </a:r>
            <a:r>
              <a:rPr lang="en-US" baseline="0" dirty="0" smtClean="0"/>
              <a:t> the operation on mapping target guest memory, we found that holding the </a:t>
            </a:r>
            <a:r>
              <a:rPr lang="en-US" baseline="0" dirty="0" err="1" smtClean="0"/>
              <a:t>memmap_sem</a:t>
            </a:r>
            <a:r>
              <a:rPr lang="en-US" baseline="0" dirty="0" smtClean="0"/>
              <a:t> in write mode is too costly and it is not necessary in such operation.</a:t>
            </a:r>
          </a:p>
          <a:p>
            <a:r>
              <a:rPr lang="en-US" baseline="0" dirty="0" smtClean="0"/>
              <a:t>Thus, we hold the </a:t>
            </a:r>
            <a:r>
              <a:rPr lang="en-US" baseline="0" dirty="0" err="1" smtClean="0"/>
              <a:t>mmap_sem</a:t>
            </a:r>
            <a:r>
              <a:rPr lang="en-US" baseline="0" dirty="0" smtClean="0"/>
              <a:t> in read mode when mapping target guest memory. The guest memory map </a:t>
            </a:r>
            <a:r>
              <a:rPr lang="en-US" baseline="0" dirty="0" err="1" smtClean="0"/>
              <a:t>fuction</a:t>
            </a:r>
            <a:r>
              <a:rPr lang="en-US" baseline="0" dirty="0" smtClean="0"/>
              <a:t> can be done in parallel.</a:t>
            </a:r>
            <a:endParaRPr lang="en-US" dirty="0"/>
          </a:p>
        </p:txBody>
      </p:sp>
      <p:sp>
        <p:nvSpPr>
          <p:cNvPr id="4" name="Slide Number Placeholder 3"/>
          <p:cNvSpPr>
            <a:spLocks noGrp="1"/>
          </p:cNvSpPr>
          <p:nvPr>
            <p:ph type="sldNum" sz="quarter" idx="10"/>
          </p:nvPr>
        </p:nvSpPr>
        <p:spPr/>
        <p:txBody>
          <a:bodyPr/>
          <a:lstStyle/>
          <a:p>
            <a:fld id="{C9C6BD84-82D7-3246-A698-4F25D6C101D0}" type="slidenum">
              <a:rPr lang="en-US" smtClean="0"/>
              <a:t>20</a:t>
            </a:fld>
            <a:endParaRPr lang="en-US"/>
          </a:p>
        </p:txBody>
      </p:sp>
    </p:spTree>
    <p:extLst>
      <p:ext uri="{BB962C8B-B14F-4D97-AF65-F5344CB8AC3E}">
        <p14:creationId xmlns:p14="http://schemas.microsoft.com/office/powerpoint/2010/main" val="14712885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rgbClr val="000000"/>
                </a:solidFill>
              </a:rPr>
              <a:t>After </a:t>
            </a:r>
            <a:r>
              <a:rPr lang="en-US" sz="1200" b="1" dirty="0" smtClean="0">
                <a:solidFill>
                  <a:srgbClr val="000000"/>
                </a:solidFill>
                <a:latin typeface="Tahoma"/>
                <a:cs typeface="Tahoma"/>
              </a:rPr>
              <a:t>Read Protecting Guest VM Map, there still exists </a:t>
            </a:r>
            <a:r>
              <a:rPr lang="en-US" sz="1200" b="1" dirty="0" smtClean="0">
                <a:solidFill>
                  <a:srgbClr val="000000"/>
                </a:solidFill>
                <a:latin typeface="Tahoma"/>
                <a:cs typeface="Tahoma"/>
              </a:rPr>
              <a:t>some contentions</a:t>
            </a:r>
            <a:r>
              <a:rPr lang="en-US" sz="1200" b="1" dirty="0" smtClean="0">
                <a:solidFill>
                  <a:srgbClr val="000000"/>
                </a:solidFill>
                <a:latin typeface="Tahoma"/>
                <a:cs typeface="Tahoma"/>
              </a:rPr>
              <a:t>.</a:t>
            </a:r>
          </a:p>
          <a:p>
            <a:r>
              <a:rPr lang="en-US" sz="1200" b="1" dirty="0" smtClean="0">
                <a:solidFill>
                  <a:srgbClr val="000000"/>
                </a:solidFill>
                <a:latin typeface="Tahoma"/>
                <a:cs typeface="Tahoma"/>
              </a:rPr>
              <a:t>The</a:t>
            </a:r>
            <a:r>
              <a:rPr lang="en-US" sz="1200" b="1" baseline="0" dirty="0" smtClean="0">
                <a:solidFill>
                  <a:srgbClr val="000000"/>
                </a:solidFill>
                <a:latin typeface="Tahoma"/>
                <a:cs typeface="Tahoma"/>
              </a:rPr>
              <a:t> address space mutation operations (map/</a:t>
            </a:r>
            <a:r>
              <a:rPr lang="en-US" sz="1200" b="1" baseline="0" dirty="0" err="1" smtClean="0">
                <a:solidFill>
                  <a:srgbClr val="000000"/>
                </a:solidFill>
                <a:latin typeface="Tahoma"/>
                <a:cs typeface="Tahoma"/>
              </a:rPr>
              <a:t>unmap</a:t>
            </a:r>
            <a:r>
              <a:rPr lang="en-US" sz="1200" b="1" baseline="0" dirty="0" smtClean="0">
                <a:solidFill>
                  <a:srgbClr val="000000"/>
                </a:solidFill>
                <a:latin typeface="Tahoma"/>
                <a:cs typeface="Tahoma"/>
              </a:rPr>
              <a:t>) are still serialized</a:t>
            </a:r>
          </a:p>
          <a:p>
            <a:r>
              <a:rPr lang="en-US" sz="1200" b="1" baseline="0" dirty="0" smtClean="0">
                <a:solidFill>
                  <a:srgbClr val="000000"/>
                </a:solidFill>
                <a:latin typeface="Tahoma"/>
                <a:cs typeface="Tahoma"/>
              </a:rPr>
              <a:t>The guest VM memory map operation still contents with address space mutation.</a:t>
            </a:r>
          </a:p>
          <a:p>
            <a:endParaRPr lang="en-US" sz="1200" b="1" baseline="0" dirty="0" smtClean="0">
              <a:solidFill>
                <a:srgbClr val="000000"/>
              </a:solidFill>
              <a:latin typeface="Tahoma"/>
              <a:cs typeface="Tahoma"/>
            </a:endParaRPr>
          </a:p>
          <a:p>
            <a:pPr marL="0" marR="0" lvl="1" indent="0" algn="l" defTabSz="457200" rtl="0" eaLnBrk="1" fontAlgn="auto" latinLnBrk="0" hangingPunct="1">
              <a:lnSpc>
                <a:spcPct val="100000"/>
              </a:lnSpc>
              <a:spcBef>
                <a:spcPts val="0"/>
              </a:spcBef>
              <a:spcAft>
                <a:spcPts val="0"/>
              </a:spcAft>
              <a:buClrTx/>
              <a:buSzTx/>
              <a:buFontTx/>
              <a:buNone/>
              <a:tabLst/>
              <a:defRPr/>
            </a:pPr>
            <a:r>
              <a:rPr lang="en-US" sz="1200" b="1" baseline="0" dirty="0" smtClean="0">
                <a:solidFill>
                  <a:srgbClr val="000000"/>
                </a:solidFill>
                <a:latin typeface="Tahoma"/>
                <a:cs typeface="Tahoma"/>
              </a:rPr>
              <a:t>Thus, we proposed range lock, </a:t>
            </a:r>
            <a:r>
              <a:rPr lang="en-US" sz="1200" b="0" baseline="0" dirty="0" smtClean="0">
                <a:solidFill>
                  <a:srgbClr val="000000"/>
                </a:solidFill>
                <a:latin typeface="+mn-lt"/>
                <a:cs typeface="+mn-cs"/>
              </a:rPr>
              <a:t>a</a:t>
            </a:r>
            <a:r>
              <a:rPr lang="en-US" dirty="0" smtClean="0">
                <a:solidFill>
                  <a:srgbClr val="000000"/>
                </a:solidFill>
              </a:rPr>
              <a:t> </a:t>
            </a:r>
            <a:r>
              <a:rPr lang="en-US" b="1" dirty="0" smtClean="0">
                <a:solidFill>
                  <a:srgbClr val="000000"/>
                </a:solidFill>
              </a:rPr>
              <a:t>dynamic lock-service </a:t>
            </a:r>
            <a:r>
              <a:rPr lang="en-US" dirty="0" smtClean="0">
                <a:solidFill>
                  <a:srgbClr val="000000"/>
                </a:solidFill>
              </a:rPr>
              <a:t>to the address space</a:t>
            </a:r>
          </a:p>
          <a:p>
            <a:endParaRPr lang="en-US" dirty="0">
              <a:solidFill>
                <a:srgbClr val="000000"/>
              </a:solidFill>
            </a:endParaRPr>
          </a:p>
        </p:txBody>
      </p:sp>
      <p:sp>
        <p:nvSpPr>
          <p:cNvPr id="4" name="Slide Number Placeholder 3"/>
          <p:cNvSpPr>
            <a:spLocks noGrp="1"/>
          </p:cNvSpPr>
          <p:nvPr>
            <p:ph type="sldNum" sz="quarter" idx="10"/>
          </p:nvPr>
        </p:nvSpPr>
        <p:spPr/>
        <p:txBody>
          <a:bodyPr/>
          <a:lstStyle/>
          <a:p>
            <a:fld id="{C9C6BD84-82D7-3246-A698-4F25D6C101D0}" type="slidenum">
              <a:rPr lang="en-US" smtClean="0"/>
              <a:t>21</a:t>
            </a:fld>
            <a:endParaRPr lang="en-US"/>
          </a:p>
        </p:txBody>
      </p:sp>
    </p:spTree>
    <p:extLst>
      <p:ext uri="{BB962C8B-B14F-4D97-AF65-F5344CB8AC3E}">
        <p14:creationId xmlns:p14="http://schemas.microsoft.com/office/powerpoint/2010/main" val="984293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rgbClr val="000000"/>
                </a:solidFill>
              </a:rPr>
              <a:t>In range lock, we use</a:t>
            </a:r>
            <a:r>
              <a:rPr lang="en-US" baseline="0" dirty="0" smtClean="0">
                <a:solidFill>
                  <a:srgbClr val="000000"/>
                </a:solidFill>
              </a:rPr>
              <a:t> a skip list to maintain the status of address ranges.</a:t>
            </a:r>
          </a:p>
          <a:p>
            <a:pPr marL="0" marR="0" lvl="1" indent="0" algn="l" defTabSz="457200" rtl="0" eaLnBrk="1" fontAlgn="auto" latinLnBrk="0" hangingPunct="1">
              <a:lnSpc>
                <a:spcPct val="100000"/>
              </a:lnSpc>
              <a:spcBef>
                <a:spcPts val="0"/>
              </a:spcBef>
              <a:spcAft>
                <a:spcPts val="0"/>
              </a:spcAft>
              <a:buClrTx/>
              <a:buSzTx/>
              <a:buFontTx/>
              <a:buNone/>
              <a:tabLst/>
              <a:defRPr/>
            </a:pPr>
            <a:r>
              <a:rPr lang="en-US" baseline="0" dirty="0" smtClean="0">
                <a:solidFill>
                  <a:srgbClr val="000000"/>
                </a:solidFill>
              </a:rPr>
              <a:t>Thus, we can lock a specific range of address spaces. </a:t>
            </a:r>
            <a:r>
              <a:rPr lang="en-US" dirty="0" smtClean="0">
                <a:solidFill>
                  <a:srgbClr val="000000"/>
                </a:solidFill>
              </a:rPr>
              <a:t>Accesses to </a:t>
            </a:r>
            <a:r>
              <a:rPr lang="en-US" b="1" dirty="0" smtClean="0">
                <a:solidFill>
                  <a:srgbClr val="000000"/>
                </a:solidFill>
              </a:rPr>
              <a:t>different portions </a:t>
            </a:r>
            <a:r>
              <a:rPr lang="en-US" dirty="0" smtClean="0">
                <a:solidFill>
                  <a:srgbClr val="000000"/>
                </a:solidFill>
              </a:rPr>
              <a:t>of the address space can be </a:t>
            </a:r>
            <a:r>
              <a:rPr lang="en-US" b="1" dirty="0" smtClean="0">
                <a:solidFill>
                  <a:srgbClr val="000000"/>
                </a:solidFill>
              </a:rPr>
              <a:t>parallelized.</a:t>
            </a:r>
          </a:p>
        </p:txBody>
      </p:sp>
      <p:sp>
        <p:nvSpPr>
          <p:cNvPr id="4" name="Slide Number Placeholder 3"/>
          <p:cNvSpPr>
            <a:spLocks noGrp="1"/>
          </p:cNvSpPr>
          <p:nvPr>
            <p:ph type="sldNum" sz="quarter" idx="10"/>
          </p:nvPr>
        </p:nvSpPr>
        <p:spPr/>
        <p:txBody>
          <a:bodyPr/>
          <a:lstStyle/>
          <a:p>
            <a:fld id="{C9C6BD84-82D7-3246-A698-4F25D6C101D0}" type="slidenum">
              <a:rPr lang="en-US" smtClean="0"/>
              <a:t>22</a:t>
            </a:fld>
            <a:endParaRPr lang="en-US"/>
          </a:p>
        </p:txBody>
      </p:sp>
    </p:spTree>
    <p:extLst>
      <p:ext uri="{BB962C8B-B14F-4D97-AF65-F5344CB8AC3E}">
        <p14:creationId xmlns:p14="http://schemas.microsoft.com/office/powerpoint/2010/main" val="4506042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smtClean="0">
                <a:solidFill>
                  <a:srgbClr val="000000"/>
                </a:solidFill>
              </a:rPr>
              <a:t>Here shows how range lock are applied into address space mutation operations.</a:t>
            </a:r>
          </a:p>
          <a:p>
            <a:pPr marL="0" indent="0">
              <a:buNone/>
            </a:pPr>
            <a:r>
              <a:rPr lang="en-US" b="1" dirty="0" smtClean="0">
                <a:solidFill>
                  <a:srgbClr val="000000"/>
                </a:solidFill>
              </a:rPr>
              <a:t>In practice</a:t>
            </a:r>
            <a:r>
              <a:rPr lang="en-US" b="0" dirty="0" smtClean="0">
                <a:solidFill>
                  <a:srgbClr val="000000"/>
                </a:solidFill>
              </a:rPr>
              <a:t>,</a:t>
            </a:r>
            <a:r>
              <a:rPr lang="en-US" b="0" baseline="0" dirty="0" smtClean="0">
                <a:solidFill>
                  <a:srgbClr val="000000"/>
                </a:solidFill>
              </a:rPr>
              <a:t> it </a:t>
            </a:r>
            <a:r>
              <a:rPr lang="en-US" b="0" baseline="0" dirty="0" smtClean="0">
                <a:solidFill>
                  <a:schemeClr val="tx1"/>
                </a:solidFill>
              </a:rPr>
              <a:t>p</a:t>
            </a:r>
            <a:r>
              <a:rPr lang="en-US" dirty="0" smtClean="0"/>
              <a:t>arallelizes the most time-consuming parts as</a:t>
            </a:r>
            <a:r>
              <a:rPr lang="en-US" baseline="0" dirty="0" smtClean="0"/>
              <a:t>1) </a:t>
            </a:r>
            <a:r>
              <a:rPr lang="en-US" dirty="0" smtClean="0"/>
              <a:t>Mapping target guest VM memory</a:t>
            </a:r>
            <a:r>
              <a:rPr lang="en-US" baseline="0" dirty="0" smtClean="0"/>
              <a:t> and 2) </a:t>
            </a:r>
            <a:r>
              <a:rPr lang="en-US" dirty="0" err="1" smtClean="0"/>
              <a:t>Unmapping</a:t>
            </a:r>
            <a:r>
              <a:rPr lang="en-US" dirty="0" smtClean="0"/>
              <a:t> the address space</a:t>
            </a:r>
            <a:r>
              <a:rPr lang="en-US" baseline="0" dirty="0" smtClean="0"/>
              <a:t> which is highlighted in the </a:t>
            </a:r>
            <a:r>
              <a:rPr lang="en-US" baseline="0" dirty="0" smtClean="0"/>
              <a:t>graph.</a:t>
            </a:r>
            <a:endParaRPr lang="en-US" dirty="0" smtClean="0"/>
          </a:p>
          <a:p>
            <a:endParaRPr lang="en-US" dirty="0"/>
          </a:p>
        </p:txBody>
      </p:sp>
      <p:sp>
        <p:nvSpPr>
          <p:cNvPr id="4" name="Slide Number Placeholder 3"/>
          <p:cNvSpPr>
            <a:spLocks noGrp="1"/>
          </p:cNvSpPr>
          <p:nvPr>
            <p:ph type="sldNum" sz="quarter" idx="10"/>
          </p:nvPr>
        </p:nvSpPr>
        <p:spPr/>
        <p:txBody>
          <a:bodyPr/>
          <a:lstStyle/>
          <a:p>
            <a:fld id="{C9C6BD84-82D7-3246-A698-4F25D6C101D0}" type="slidenum">
              <a:rPr lang="en-US" smtClean="0"/>
              <a:t>23</a:t>
            </a:fld>
            <a:endParaRPr lang="en-US"/>
          </a:p>
        </p:txBody>
      </p:sp>
    </p:spTree>
    <p:extLst>
      <p:ext uri="{BB962C8B-B14F-4D97-AF65-F5344CB8AC3E}">
        <p14:creationId xmlns:p14="http://schemas.microsoft.com/office/powerpoint/2010/main" val="35405366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a:t>
            </a:r>
            <a:r>
              <a:rPr lang="en-US" baseline="0" dirty="0" smtClean="0"/>
              <a:t> we talk about the implementation efforts on realizing </a:t>
            </a:r>
            <a:r>
              <a:rPr lang="en-US" baseline="0" dirty="0" err="1" smtClean="0"/>
              <a:t>PMigrate</a:t>
            </a:r>
            <a:endParaRPr lang="en-US" dirty="0"/>
          </a:p>
        </p:txBody>
      </p:sp>
      <p:sp>
        <p:nvSpPr>
          <p:cNvPr id="4" name="Slide Number Placeholder 3"/>
          <p:cNvSpPr>
            <a:spLocks noGrp="1"/>
          </p:cNvSpPr>
          <p:nvPr>
            <p:ph type="sldNum" sz="quarter" idx="10"/>
          </p:nvPr>
        </p:nvSpPr>
        <p:spPr/>
        <p:txBody>
          <a:bodyPr/>
          <a:lstStyle/>
          <a:p>
            <a:fld id="{C9C6BD84-82D7-3246-A698-4F25D6C101D0}" type="slidenum">
              <a:rPr lang="en-US" smtClean="0"/>
              <a:t>24</a:t>
            </a:fld>
            <a:endParaRPr lang="en-US"/>
          </a:p>
        </p:txBody>
      </p:sp>
    </p:spTree>
    <p:extLst>
      <p:ext uri="{BB962C8B-B14F-4D97-AF65-F5344CB8AC3E}">
        <p14:creationId xmlns:p14="http://schemas.microsoft.com/office/powerpoint/2010/main" val="39261790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have implement </a:t>
            </a:r>
            <a:r>
              <a:rPr lang="en-US" dirty="0" err="1" smtClean="0"/>
              <a:t>Pmigrate</a:t>
            </a:r>
            <a:r>
              <a:rPr lang="en-US" dirty="0" smtClean="0"/>
              <a:t> on both </a:t>
            </a:r>
            <a:r>
              <a:rPr lang="en-US" dirty="0" err="1" smtClean="0"/>
              <a:t>Xen</a:t>
            </a:r>
            <a:r>
              <a:rPr lang="en-US" baseline="0" dirty="0" smtClean="0"/>
              <a:t> and KVM. It </a:t>
            </a:r>
            <a:r>
              <a:rPr lang="en-US" sz="1200" b="0" i="0" u="none" strike="noStrike" kern="1200" baseline="0" dirty="0" smtClean="0">
                <a:solidFill>
                  <a:schemeClr val="tx1"/>
                </a:solidFill>
                <a:latin typeface="+mn-lt"/>
                <a:ea typeface="+mn-ea"/>
                <a:cs typeface="+mn-cs"/>
              </a:rPr>
              <a:t>adds/changes 1,860 lines of code to </a:t>
            </a:r>
            <a:r>
              <a:rPr lang="en-US" sz="1200" b="0" i="0" u="none" strike="noStrike" kern="1200" baseline="0" dirty="0" err="1" smtClean="0">
                <a:solidFill>
                  <a:schemeClr val="tx1"/>
                </a:solidFill>
                <a:latin typeface="+mn-lt"/>
                <a:ea typeface="+mn-ea"/>
                <a:cs typeface="+mn-cs"/>
              </a:rPr>
              <a:t>Xen</a:t>
            </a:r>
            <a:r>
              <a:rPr lang="en-US" sz="1200" b="0" i="0" u="none" strike="noStrike" kern="1200" baseline="0" dirty="0" smtClean="0">
                <a:solidFill>
                  <a:schemeClr val="tx1"/>
                </a:solidFill>
                <a:latin typeface="+mn-lt"/>
                <a:ea typeface="+mn-ea"/>
                <a:cs typeface="+mn-cs"/>
              </a:rPr>
              <a:t> tools to implement </a:t>
            </a:r>
            <a:r>
              <a:rPr lang="en-US" sz="1200" b="0" i="0" u="none" strike="noStrike" kern="1200" baseline="0" dirty="0" err="1" smtClean="0">
                <a:solidFill>
                  <a:schemeClr val="tx1"/>
                </a:solidFill>
                <a:latin typeface="+mn-lt"/>
                <a:ea typeface="+mn-ea"/>
                <a:cs typeface="+mn-cs"/>
              </a:rPr>
              <a:t>Pmigrate</a:t>
            </a:r>
            <a:r>
              <a:rPr lang="en-US" sz="1200" b="0" i="0" u="none" strike="noStrike" kern="1200" baseline="0" dirty="0" smtClean="0">
                <a:solidFill>
                  <a:schemeClr val="tx1"/>
                </a:solidFill>
                <a:latin typeface="+mn-lt"/>
                <a:ea typeface="+mn-ea"/>
                <a:cs typeface="+mn-cs"/>
              </a:rPr>
              <a:t> and takes 230 lines of code to Linux Kernel to realize range lock.</a:t>
            </a:r>
          </a:p>
          <a:p>
            <a:r>
              <a:rPr lang="en-US" dirty="0" smtClean="0"/>
              <a:t>It</a:t>
            </a:r>
            <a:r>
              <a:rPr lang="en-US" baseline="0" dirty="0" smtClean="0"/>
              <a:t> takes 2270 lines of codes to KVM to implement </a:t>
            </a:r>
            <a:r>
              <a:rPr lang="en-US" baseline="0" dirty="0" err="1" smtClean="0"/>
              <a:t>Pmigration</a:t>
            </a:r>
            <a:r>
              <a:rPr lang="en-US" baseline="0" dirty="0" smtClean="0"/>
              <a:t>, which includes </a:t>
            </a:r>
            <a:r>
              <a:rPr lang="en-US" sz="1200" b="0" i="0" u="none" strike="noStrike" kern="1200" baseline="0" dirty="0" smtClean="0">
                <a:solidFill>
                  <a:schemeClr val="tx1"/>
                </a:solidFill>
                <a:latin typeface="+mn-lt"/>
                <a:ea typeface="+mn-ea"/>
                <a:cs typeface="+mn-cs"/>
              </a:rPr>
              <a:t>830 SLOCs to change its iteration strategy into </a:t>
            </a:r>
            <a:r>
              <a:rPr lang="en-US" sz="1200" b="0" i="0" u="none" strike="noStrike" kern="1200" baseline="0" dirty="0" err="1" smtClean="0">
                <a:solidFill>
                  <a:schemeClr val="tx1"/>
                </a:solidFill>
                <a:latin typeface="+mn-lt"/>
                <a:ea typeface="+mn-ea"/>
                <a:cs typeface="+mn-cs"/>
              </a:rPr>
              <a:t>imageoriented</a:t>
            </a:r>
            <a:r>
              <a:rPr lang="en-US" sz="1200" b="0" i="0" u="none" strike="noStrike" kern="1200" baseline="0" dirty="0" smtClean="0">
                <a:solidFill>
                  <a:schemeClr val="tx1"/>
                </a:solidFill>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C9C6BD84-82D7-3246-A698-4F25D6C101D0}" type="slidenum">
              <a:rPr lang="en-US" smtClean="0"/>
              <a:t>25</a:t>
            </a:fld>
            <a:endParaRPr lang="en-US"/>
          </a:p>
        </p:txBody>
      </p:sp>
    </p:spTree>
    <p:extLst>
      <p:ext uri="{BB962C8B-B14F-4D97-AF65-F5344CB8AC3E}">
        <p14:creationId xmlns:p14="http://schemas.microsoft.com/office/powerpoint/2010/main" val="973053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vanilla KVM takes a iteration-oriented</a:t>
            </a:r>
            <a:r>
              <a:rPr lang="en-US" baseline="0" dirty="0" smtClean="0"/>
              <a:t> pre-copy strategy, which handles 2 </a:t>
            </a:r>
            <a:r>
              <a:rPr lang="en-US" baseline="0" dirty="0" err="1" smtClean="0"/>
              <a:t>Mbyte</a:t>
            </a:r>
            <a:r>
              <a:rPr lang="en-US" baseline="0" dirty="0" smtClean="0"/>
              <a:t> data per iteration. Further, the </a:t>
            </a:r>
            <a:r>
              <a:rPr lang="en-US" baseline="0" dirty="0" err="1" smtClean="0"/>
              <a:t>qemu</a:t>
            </a:r>
            <a:r>
              <a:rPr lang="en-US" baseline="0" dirty="0" smtClean="0"/>
              <a:t> daemon is shared by the guest VM and the migration process together. Thus, during migration, when the </a:t>
            </a:r>
            <a:r>
              <a:rPr lang="en-US" baseline="0" dirty="0" err="1" smtClean="0"/>
              <a:t>qemu</a:t>
            </a:r>
            <a:r>
              <a:rPr lang="en-US" baseline="0" dirty="0" smtClean="0"/>
              <a:t> daemon is servicing migration process, the I/O operations of guest VM will be blocked.</a:t>
            </a:r>
          </a:p>
          <a:p>
            <a:r>
              <a:rPr lang="en-US" baseline="0" dirty="0" smtClean="0"/>
              <a:t>Thus, in </a:t>
            </a:r>
            <a:r>
              <a:rPr lang="en-US" baseline="0" dirty="0" err="1" smtClean="0"/>
              <a:t>Pmigrate_KVM</a:t>
            </a:r>
            <a:r>
              <a:rPr lang="en-US" baseline="0" dirty="0" smtClean="0"/>
              <a:t>, we change the iteration strategy into image-oriented, which will handle the whole memory/disk image each iteration. We also separate the migration process from the </a:t>
            </a:r>
            <a:r>
              <a:rPr lang="en-US" baseline="0" dirty="0" err="1" smtClean="0"/>
              <a:t>qemu</a:t>
            </a:r>
            <a:r>
              <a:rPr lang="en-US" baseline="0" dirty="0" smtClean="0"/>
              <a:t> daemon.</a:t>
            </a:r>
            <a:endParaRPr lang="en-US" dirty="0"/>
          </a:p>
        </p:txBody>
      </p:sp>
      <p:sp>
        <p:nvSpPr>
          <p:cNvPr id="4" name="Slide Number Placeholder 3"/>
          <p:cNvSpPr>
            <a:spLocks noGrp="1"/>
          </p:cNvSpPr>
          <p:nvPr>
            <p:ph type="sldNum" sz="quarter" idx="10"/>
          </p:nvPr>
        </p:nvSpPr>
        <p:spPr/>
        <p:txBody>
          <a:bodyPr/>
          <a:lstStyle/>
          <a:p>
            <a:fld id="{C9C6BD84-82D7-3246-A698-4F25D6C101D0}" type="slidenum">
              <a:rPr lang="en-US" smtClean="0"/>
              <a:t>26</a:t>
            </a:fld>
            <a:endParaRPr lang="en-US"/>
          </a:p>
        </p:txBody>
      </p:sp>
    </p:spTree>
    <p:extLst>
      <p:ext uri="{BB962C8B-B14F-4D97-AF65-F5344CB8AC3E}">
        <p14:creationId xmlns:p14="http://schemas.microsoft.com/office/powerpoint/2010/main" val="307356165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comes</a:t>
            </a:r>
            <a:r>
              <a:rPr lang="en-US" baseline="0" dirty="0" smtClean="0"/>
              <a:t> to the evaluation.</a:t>
            </a:r>
            <a:endParaRPr lang="en-US" dirty="0"/>
          </a:p>
        </p:txBody>
      </p:sp>
      <p:sp>
        <p:nvSpPr>
          <p:cNvPr id="4" name="Slide Number Placeholder 3"/>
          <p:cNvSpPr>
            <a:spLocks noGrp="1"/>
          </p:cNvSpPr>
          <p:nvPr>
            <p:ph type="sldNum" sz="quarter" idx="10"/>
          </p:nvPr>
        </p:nvSpPr>
        <p:spPr/>
        <p:txBody>
          <a:bodyPr/>
          <a:lstStyle/>
          <a:p>
            <a:fld id="{C9C6BD84-82D7-3246-A698-4F25D6C101D0}" type="slidenum">
              <a:rPr lang="en-US" smtClean="0"/>
              <a:t>27</a:t>
            </a:fld>
            <a:endParaRPr lang="en-US"/>
          </a:p>
        </p:txBody>
      </p:sp>
    </p:spTree>
    <p:extLst>
      <p:ext uri="{BB962C8B-B14F-4D97-AF65-F5344CB8AC3E}">
        <p14:creationId xmlns:p14="http://schemas.microsoft.com/office/powerpoint/2010/main" val="39261790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pt-BR" dirty="0" err="1" smtClean="0"/>
              <a:t>We</a:t>
            </a:r>
            <a:r>
              <a:rPr lang="pt-BR" dirty="0" smtClean="0"/>
              <a:t> </a:t>
            </a:r>
            <a:r>
              <a:rPr lang="en-US" dirty="0" smtClean="0"/>
              <a:t>conducted the evaluation on two Intel machine. Each</a:t>
            </a:r>
            <a:r>
              <a:rPr lang="en-US" baseline="0" dirty="0" smtClean="0"/>
              <a:t> has two six core Intel E7 chips, 32 </a:t>
            </a:r>
            <a:r>
              <a:rPr lang="en-US" baseline="0" dirty="0" err="1" smtClean="0"/>
              <a:t>Gbyte</a:t>
            </a:r>
            <a:r>
              <a:rPr lang="en-US" baseline="0" dirty="0" smtClean="0"/>
              <a:t> memory and two quad-port Gigabit NIC.</a:t>
            </a:r>
            <a:endParaRPr lang="en-US"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pt-BR" dirty="0" err="1" smtClean="0"/>
              <a:t>Another</a:t>
            </a:r>
            <a:r>
              <a:rPr lang="pt-BR" dirty="0" smtClean="0"/>
              <a:t> Intel </a:t>
            </a:r>
            <a:r>
              <a:rPr lang="pt-BR" dirty="0" err="1" smtClean="0"/>
              <a:t>machine</a:t>
            </a:r>
            <a:r>
              <a:rPr lang="pt-BR" dirty="0" smtClean="0"/>
              <a:t> </a:t>
            </a:r>
            <a:r>
              <a:rPr lang="pt-BR" dirty="0" err="1" smtClean="0"/>
              <a:t>is</a:t>
            </a:r>
            <a:r>
              <a:rPr lang="pt-BR" baseline="0" dirty="0" smtClean="0"/>
              <a:t> </a:t>
            </a:r>
            <a:r>
              <a:rPr lang="pt-BR" baseline="0" dirty="0" err="1" smtClean="0"/>
              <a:t>used</a:t>
            </a:r>
            <a:r>
              <a:rPr lang="pt-BR" baseline="0" dirty="0" smtClean="0"/>
              <a:t> as </a:t>
            </a:r>
            <a:r>
              <a:rPr lang="pt-BR" baseline="0" dirty="0" err="1" smtClean="0"/>
              <a:t>the</a:t>
            </a:r>
            <a:r>
              <a:rPr lang="pt-BR" dirty="0" smtClean="0"/>
              <a:t> NFS server</a:t>
            </a:r>
            <a:endParaRPr lang="en-US" dirty="0" smtClean="0"/>
          </a:p>
          <a:p>
            <a:pPr marL="457200" lvl="1" indent="0">
              <a:buNone/>
            </a:pPr>
            <a:endParaRPr lang="pt-BR" dirty="0" smtClean="0"/>
          </a:p>
        </p:txBody>
      </p:sp>
      <p:sp>
        <p:nvSpPr>
          <p:cNvPr id="4" name="Slide Number Placeholder 3"/>
          <p:cNvSpPr>
            <a:spLocks noGrp="1"/>
          </p:cNvSpPr>
          <p:nvPr>
            <p:ph type="sldNum" sz="quarter" idx="10"/>
          </p:nvPr>
        </p:nvSpPr>
        <p:spPr/>
        <p:txBody>
          <a:bodyPr/>
          <a:lstStyle/>
          <a:p>
            <a:fld id="{C9C6BD84-82D7-3246-A698-4F25D6C101D0}" type="slidenum">
              <a:rPr lang="en-US" smtClean="0"/>
              <a:t>28</a:t>
            </a:fld>
            <a:endParaRPr lang="en-US"/>
          </a:p>
        </p:txBody>
      </p:sp>
    </p:spTree>
    <p:extLst>
      <p:ext uri="{BB962C8B-B14F-4D97-AF65-F5344CB8AC3E}">
        <p14:creationId xmlns:p14="http://schemas.microsoft.com/office/powerpoint/2010/main" val="64187915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evaluate </a:t>
            </a:r>
            <a:r>
              <a:rPr lang="en-US" dirty="0" err="1" smtClean="0"/>
              <a:t>Pmigrate-Xen</a:t>
            </a:r>
            <a:r>
              <a:rPr lang="en-US" dirty="0" smtClean="0"/>
              <a:t> and </a:t>
            </a:r>
            <a:r>
              <a:rPr lang="en-US" dirty="0" err="1" smtClean="0"/>
              <a:t>Pmigrate</a:t>
            </a:r>
            <a:r>
              <a:rPr lang="en-US" dirty="0" smtClean="0"/>
              <a:t>-KVM using</a:t>
            </a:r>
            <a:r>
              <a:rPr lang="en-US" baseline="0" dirty="0" smtClean="0"/>
              <a:t> four kinds of workloads: idle VM, </a:t>
            </a:r>
            <a:r>
              <a:rPr lang="en-US" baseline="0" dirty="0" err="1" smtClean="0"/>
              <a:t>memcached</a:t>
            </a:r>
            <a:r>
              <a:rPr lang="en-US" baseline="0" dirty="0" smtClean="0"/>
              <a:t>, </a:t>
            </a:r>
            <a:r>
              <a:rPr lang="en-US" baseline="0" dirty="0" err="1" smtClean="0"/>
              <a:t>postgreSQL</a:t>
            </a:r>
            <a:r>
              <a:rPr lang="en-US" baseline="0" dirty="0" smtClean="0"/>
              <a:t> </a:t>
            </a:r>
            <a:r>
              <a:rPr lang="en-US" baseline="0" dirty="0" smtClean="0"/>
              <a:t>and </a:t>
            </a:r>
            <a:r>
              <a:rPr lang="en-US" baseline="0" dirty="0" err="1" smtClean="0"/>
              <a:t>Dbench</a:t>
            </a:r>
            <a:r>
              <a:rPr lang="en-US" baseline="0" dirty="0" smtClean="0"/>
              <a:t>. </a:t>
            </a:r>
            <a:r>
              <a:rPr lang="en-US" baseline="0" dirty="0" smtClean="0"/>
              <a:t>Due to time limitation, we only talk about idle VM and </a:t>
            </a:r>
            <a:r>
              <a:rPr lang="en-US" baseline="0" dirty="0" err="1" smtClean="0"/>
              <a:t>memcached</a:t>
            </a:r>
            <a:r>
              <a:rPr lang="en-US" baseline="0" dirty="0" smtClean="0"/>
              <a:t> </a:t>
            </a:r>
            <a:r>
              <a:rPr lang="en-US" baseline="0" dirty="0" smtClean="0"/>
              <a:t>in this presentation, you can refer to the paper for the other workloads.</a:t>
            </a:r>
          </a:p>
          <a:p>
            <a:r>
              <a:rPr lang="en-US" baseline="0" dirty="0" smtClean="0"/>
              <a:t>Each </a:t>
            </a:r>
            <a:r>
              <a:rPr lang="en-US" baseline="0" dirty="0" err="1" smtClean="0"/>
              <a:t>memcached</a:t>
            </a:r>
            <a:r>
              <a:rPr lang="en-US" baseline="0" dirty="0" smtClean="0"/>
              <a:t> </a:t>
            </a:r>
            <a:r>
              <a:rPr lang="en-US" baseline="0" dirty="0" smtClean="0"/>
              <a:t>server has </a:t>
            </a:r>
            <a:r>
              <a:rPr lang="en-US" baseline="0" dirty="0" smtClean="0"/>
              <a:t>one Gigabit network </a:t>
            </a:r>
            <a:r>
              <a:rPr lang="en-US" baseline="0" dirty="0" smtClean="0"/>
              <a:t>connection</a:t>
            </a:r>
            <a:endParaRPr lang="en-US" dirty="0"/>
          </a:p>
        </p:txBody>
      </p:sp>
      <p:sp>
        <p:nvSpPr>
          <p:cNvPr id="4" name="Slide Number Placeholder 3"/>
          <p:cNvSpPr>
            <a:spLocks noGrp="1"/>
          </p:cNvSpPr>
          <p:nvPr>
            <p:ph type="sldNum" sz="quarter" idx="10"/>
          </p:nvPr>
        </p:nvSpPr>
        <p:spPr/>
        <p:txBody>
          <a:bodyPr/>
          <a:lstStyle/>
          <a:p>
            <a:fld id="{C9C6BD84-82D7-3246-A698-4F25D6C101D0}" type="slidenum">
              <a:rPr lang="en-US" smtClean="0"/>
              <a:t>29</a:t>
            </a:fld>
            <a:endParaRPr lang="en-US"/>
          </a:p>
        </p:txBody>
      </p:sp>
    </p:spTree>
    <p:extLst>
      <p:ext uri="{BB962C8B-B14F-4D97-AF65-F5344CB8AC3E}">
        <p14:creationId xmlns:p14="http://schemas.microsoft.com/office/powerpoint/2010/main" val="826720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Live VM migration is one of the major primitive operations to manage virtualized cloud platforms.</a:t>
            </a:r>
          </a:p>
          <a:p>
            <a:r>
              <a:rPr lang="en-US" sz="1200" b="0" i="0" u="none" strike="noStrike" kern="1200" baseline="0" dirty="0" smtClean="0">
                <a:solidFill>
                  <a:schemeClr val="tx1"/>
                </a:solidFill>
                <a:latin typeface="+mn-lt"/>
                <a:ea typeface="+mn-ea"/>
                <a:cs typeface="+mn-cs"/>
              </a:rPr>
              <a:t>Such operation is usually mission critical and disruptive to the running services</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C9C6BD84-82D7-3246-A698-4F25D6C101D0}" type="slidenum">
              <a:rPr lang="en-US" smtClean="0"/>
              <a:t>3</a:t>
            </a:fld>
            <a:endParaRPr lang="en-US"/>
          </a:p>
        </p:txBody>
      </p:sp>
    </p:spTree>
    <p:extLst>
      <p:ext uri="{BB962C8B-B14F-4D97-AF65-F5344CB8AC3E}">
        <p14:creationId xmlns:p14="http://schemas.microsoft.com/office/powerpoint/2010/main" val="3382625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rgbClr val="000000"/>
                </a:solidFill>
              </a:rPr>
              <a:t>Here</a:t>
            </a:r>
            <a:r>
              <a:rPr lang="en-US" baseline="0" dirty="0" smtClean="0">
                <a:solidFill>
                  <a:srgbClr val="000000"/>
                </a:solidFill>
              </a:rPr>
              <a:t> is the performance of </a:t>
            </a:r>
            <a:r>
              <a:rPr lang="en-US" baseline="0" dirty="0" err="1" smtClean="0">
                <a:solidFill>
                  <a:srgbClr val="000000"/>
                </a:solidFill>
              </a:rPr>
              <a:t>Pmigrate-Xen</a:t>
            </a:r>
            <a:r>
              <a:rPr lang="en-US" baseline="0" dirty="0" smtClean="0">
                <a:solidFill>
                  <a:srgbClr val="000000"/>
                </a:solidFill>
              </a:rPr>
              <a:t> migrating an idle VM.</a:t>
            </a:r>
          </a:p>
          <a:p>
            <a:r>
              <a:rPr lang="en-US" baseline="0" dirty="0" smtClean="0">
                <a:solidFill>
                  <a:srgbClr val="000000"/>
                </a:solidFill>
              </a:rPr>
              <a:t>Through the number of data transferred during migration is almost same for vanilla </a:t>
            </a:r>
            <a:r>
              <a:rPr lang="en-US" baseline="0" dirty="0" err="1" smtClean="0">
                <a:solidFill>
                  <a:srgbClr val="000000"/>
                </a:solidFill>
              </a:rPr>
              <a:t>Xen</a:t>
            </a:r>
            <a:r>
              <a:rPr lang="en-US" baseline="0" dirty="0" smtClean="0">
                <a:solidFill>
                  <a:srgbClr val="000000"/>
                </a:solidFill>
              </a:rPr>
              <a:t> and </a:t>
            </a:r>
            <a:r>
              <a:rPr lang="en-US" baseline="0" dirty="0" err="1" smtClean="0">
                <a:solidFill>
                  <a:srgbClr val="000000"/>
                </a:solidFill>
              </a:rPr>
              <a:t>Pmigrate</a:t>
            </a:r>
            <a:r>
              <a:rPr lang="en-US" baseline="0" dirty="0" smtClean="0">
                <a:solidFill>
                  <a:srgbClr val="000000"/>
                </a:solidFill>
              </a:rPr>
              <a:t> </a:t>
            </a:r>
            <a:r>
              <a:rPr lang="en-US" baseline="0" dirty="0" err="1" smtClean="0">
                <a:solidFill>
                  <a:srgbClr val="000000"/>
                </a:solidFill>
              </a:rPr>
              <a:t>Xen</a:t>
            </a:r>
            <a:r>
              <a:rPr lang="en-US" baseline="0" dirty="0" smtClean="0">
                <a:solidFill>
                  <a:srgbClr val="000000"/>
                </a:solidFill>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solidFill>
                  <a:srgbClr val="000000"/>
                </a:solidFill>
              </a:rPr>
              <a:t>As </a:t>
            </a:r>
            <a:r>
              <a:rPr lang="en-US" baseline="0" dirty="0" err="1" smtClean="0">
                <a:solidFill>
                  <a:srgbClr val="000000"/>
                </a:solidFill>
              </a:rPr>
              <a:t>PMigrate</a:t>
            </a:r>
            <a:r>
              <a:rPr lang="en-US" baseline="0" dirty="0" smtClean="0">
                <a:solidFill>
                  <a:srgbClr val="000000"/>
                </a:solidFill>
              </a:rPr>
              <a:t> leverage more CPU and network resources for migration.</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solidFill>
                  <a:srgbClr val="000000"/>
                </a:solidFill>
              </a:rPr>
              <a:t>the total migration time is greatly reduced by Parallel migration for KVM</a:t>
            </a:r>
          </a:p>
        </p:txBody>
      </p:sp>
      <p:sp>
        <p:nvSpPr>
          <p:cNvPr id="4" name="Slide Number Placeholder 3"/>
          <p:cNvSpPr>
            <a:spLocks noGrp="1"/>
          </p:cNvSpPr>
          <p:nvPr>
            <p:ph type="sldNum" sz="quarter" idx="10"/>
          </p:nvPr>
        </p:nvSpPr>
        <p:spPr/>
        <p:txBody>
          <a:bodyPr/>
          <a:lstStyle/>
          <a:p>
            <a:fld id="{C9C6BD84-82D7-3246-A698-4F25D6C101D0}" type="slidenum">
              <a:rPr lang="en-US" smtClean="0"/>
              <a:t>30</a:t>
            </a:fld>
            <a:endParaRPr lang="en-US"/>
          </a:p>
        </p:txBody>
      </p:sp>
    </p:spTree>
    <p:extLst>
      <p:ext uri="{BB962C8B-B14F-4D97-AF65-F5344CB8AC3E}">
        <p14:creationId xmlns:p14="http://schemas.microsoft.com/office/powerpoint/2010/main" val="37650304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rgbClr val="000000"/>
                </a:solidFill>
              </a:rPr>
              <a:t>Here</a:t>
            </a:r>
            <a:r>
              <a:rPr lang="en-US" baseline="0" dirty="0" smtClean="0">
                <a:solidFill>
                  <a:srgbClr val="000000"/>
                </a:solidFill>
              </a:rPr>
              <a:t> is the performance of </a:t>
            </a:r>
            <a:r>
              <a:rPr lang="en-US" baseline="0" dirty="0" err="1" smtClean="0">
                <a:solidFill>
                  <a:srgbClr val="000000"/>
                </a:solidFill>
              </a:rPr>
              <a:t>Pmigrate</a:t>
            </a:r>
            <a:r>
              <a:rPr lang="en-US" baseline="0" dirty="0" smtClean="0">
                <a:solidFill>
                  <a:srgbClr val="000000"/>
                </a:solidFill>
              </a:rPr>
              <a:t>-KVM migrating an idle VM.</a:t>
            </a:r>
          </a:p>
          <a:p>
            <a:r>
              <a:rPr lang="en-US" baseline="0" dirty="0" smtClean="0">
                <a:solidFill>
                  <a:srgbClr val="000000"/>
                </a:solidFill>
              </a:rPr>
              <a:t>Through the number of data transferred during migration is almost same for vanilla KVM and </a:t>
            </a:r>
            <a:r>
              <a:rPr lang="en-US" baseline="0" dirty="0" err="1" smtClean="0">
                <a:solidFill>
                  <a:srgbClr val="000000"/>
                </a:solidFill>
              </a:rPr>
              <a:t>Pmigrate</a:t>
            </a:r>
            <a:r>
              <a:rPr lang="en-US" baseline="0" dirty="0" smtClean="0">
                <a:solidFill>
                  <a:srgbClr val="000000"/>
                </a:solidFill>
              </a:rPr>
              <a:t> KVM, </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solidFill>
                  <a:srgbClr val="000000"/>
                </a:solidFill>
              </a:rPr>
              <a:t>As </a:t>
            </a:r>
            <a:r>
              <a:rPr lang="en-US" baseline="0" dirty="0" err="1" smtClean="0">
                <a:solidFill>
                  <a:srgbClr val="000000"/>
                </a:solidFill>
              </a:rPr>
              <a:t>PMigrate</a:t>
            </a:r>
            <a:r>
              <a:rPr lang="en-US" baseline="0" dirty="0" smtClean="0">
                <a:solidFill>
                  <a:srgbClr val="000000"/>
                </a:solidFill>
              </a:rPr>
              <a:t> leverage more CPU and network resources for migration.</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solidFill>
                  <a:srgbClr val="000000"/>
                </a:solidFill>
              </a:rPr>
              <a:t>the total migration time is greatly reduced by Parallel migration for KVM</a:t>
            </a:r>
          </a:p>
        </p:txBody>
      </p:sp>
      <p:sp>
        <p:nvSpPr>
          <p:cNvPr id="4" name="Slide Number Placeholder 3"/>
          <p:cNvSpPr>
            <a:spLocks noGrp="1"/>
          </p:cNvSpPr>
          <p:nvPr>
            <p:ph type="sldNum" sz="quarter" idx="10"/>
          </p:nvPr>
        </p:nvSpPr>
        <p:spPr/>
        <p:txBody>
          <a:bodyPr/>
          <a:lstStyle/>
          <a:p>
            <a:fld id="{C9C6BD84-82D7-3246-A698-4F25D6C101D0}" type="slidenum">
              <a:rPr lang="en-US" smtClean="0"/>
              <a:t>31</a:t>
            </a:fld>
            <a:endParaRPr lang="en-US"/>
          </a:p>
        </p:txBody>
      </p:sp>
    </p:spTree>
    <p:extLst>
      <p:ext uri="{BB962C8B-B14F-4D97-AF65-F5344CB8AC3E}">
        <p14:creationId xmlns:p14="http://schemas.microsoft.com/office/powerpoint/2010/main" val="110782337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rgbClr val="000000"/>
                </a:solidFill>
              </a:rPr>
              <a:t>Here</a:t>
            </a:r>
            <a:r>
              <a:rPr lang="en-US" baseline="0" dirty="0" smtClean="0">
                <a:solidFill>
                  <a:srgbClr val="000000"/>
                </a:solidFill>
              </a:rPr>
              <a:t> is the performance of </a:t>
            </a:r>
            <a:r>
              <a:rPr lang="en-US" baseline="0" dirty="0" err="1" smtClean="0">
                <a:solidFill>
                  <a:srgbClr val="000000"/>
                </a:solidFill>
              </a:rPr>
              <a:t>Pmigrate-Xen</a:t>
            </a:r>
            <a:r>
              <a:rPr lang="en-US" baseline="0" dirty="0" smtClean="0">
                <a:solidFill>
                  <a:srgbClr val="000000"/>
                </a:solidFill>
              </a:rPr>
              <a:t> migrating an VM running </a:t>
            </a:r>
            <a:r>
              <a:rPr lang="en-US" baseline="0" dirty="0" err="1" smtClean="0">
                <a:solidFill>
                  <a:srgbClr val="000000"/>
                </a:solidFill>
              </a:rPr>
              <a:t>memcached</a:t>
            </a:r>
            <a:r>
              <a:rPr lang="en-US" baseline="0" dirty="0" smtClean="0">
                <a:solidFill>
                  <a:srgbClr val="000000"/>
                </a:solidFill>
              </a:rPr>
              <a:t> VM.</a:t>
            </a:r>
          </a:p>
          <a:p>
            <a:r>
              <a:rPr lang="en-US" baseline="0" dirty="0" smtClean="0">
                <a:solidFill>
                  <a:srgbClr val="000000"/>
                </a:solidFill>
              </a:rPr>
              <a:t>It can be seen that the total migration time and the non-response time of the server during migration is greatly reduced by Parallel migration. </a:t>
            </a:r>
          </a:p>
          <a:p>
            <a:r>
              <a:rPr lang="en-US" baseline="0" dirty="0" smtClean="0">
                <a:solidFill>
                  <a:srgbClr val="000000"/>
                </a:solidFill>
              </a:rPr>
              <a:t>As the avg. network throughput increases, the total memory dirtied during migration is greatly reduced, </a:t>
            </a:r>
          </a:p>
          <a:p>
            <a:r>
              <a:rPr lang="en-US" baseline="0" dirty="0" smtClean="0">
                <a:solidFill>
                  <a:srgbClr val="000000"/>
                </a:solidFill>
              </a:rPr>
              <a:t>thus, the memory sent during migration and the last iteration are greatly reduced.</a:t>
            </a:r>
          </a:p>
          <a:p>
            <a:r>
              <a:rPr lang="en-US" baseline="0" dirty="0" smtClean="0">
                <a:solidFill>
                  <a:srgbClr val="000000"/>
                </a:solidFill>
              </a:rPr>
              <a:t>While, the performance degradation of the </a:t>
            </a:r>
            <a:r>
              <a:rPr lang="en-US" baseline="0" dirty="0" err="1" smtClean="0">
                <a:solidFill>
                  <a:srgbClr val="000000"/>
                </a:solidFill>
              </a:rPr>
              <a:t>memcached</a:t>
            </a:r>
            <a:r>
              <a:rPr lang="en-US" baseline="0" dirty="0" smtClean="0">
                <a:solidFill>
                  <a:srgbClr val="000000"/>
                </a:solidFill>
              </a:rPr>
              <a:t> server on </a:t>
            </a:r>
            <a:r>
              <a:rPr lang="en-US" baseline="0" dirty="0" err="1" smtClean="0">
                <a:solidFill>
                  <a:srgbClr val="000000"/>
                </a:solidFill>
              </a:rPr>
              <a:t>Pmigrate-Xen</a:t>
            </a:r>
            <a:r>
              <a:rPr lang="en-US" baseline="0" dirty="0" smtClean="0">
                <a:solidFill>
                  <a:srgbClr val="000000"/>
                </a:solidFill>
              </a:rPr>
              <a:t> is only 9% larger than that on vanilla </a:t>
            </a:r>
            <a:r>
              <a:rPr lang="en-US" baseline="0" dirty="0" err="1" smtClean="0">
                <a:solidFill>
                  <a:srgbClr val="000000"/>
                </a:solidFill>
              </a:rPr>
              <a:t>Xen</a:t>
            </a:r>
            <a:endParaRPr lang="en-US" dirty="0">
              <a:solidFill>
                <a:srgbClr val="000000"/>
              </a:solidFill>
            </a:endParaRPr>
          </a:p>
        </p:txBody>
      </p:sp>
      <p:sp>
        <p:nvSpPr>
          <p:cNvPr id="4" name="Slide Number Placeholder 3"/>
          <p:cNvSpPr>
            <a:spLocks noGrp="1"/>
          </p:cNvSpPr>
          <p:nvPr>
            <p:ph type="sldNum" sz="quarter" idx="10"/>
          </p:nvPr>
        </p:nvSpPr>
        <p:spPr/>
        <p:txBody>
          <a:bodyPr/>
          <a:lstStyle/>
          <a:p>
            <a:fld id="{C9C6BD84-82D7-3246-A698-4F25D6C101D0}" type="slidenum">
              <a:rPr lang="en-US" smtClean="0"/>
              <a:t>32</a:t>
            </a:fld>
            <a:endParaRPr lang="en-US"/>
          </a:p>
        </p:txBody>
      </p:sp>
    </p:spTree>
    <p:extLst>
      <p:ext uri="{BB962C8B-B14F-4D97-AF65-F5344CB8AC3E}">
        <p14:creationId xmlns:p14="http://schemas.microsoft.com/office/powerpoint/2010/main" val="376503044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rgbClr val="000000"/>
                </a:solidFill>
              </a:rPr>
              <a:t>Here</a:t>
            </a:r>
            <a:r>
              <a:rPr lang="en-US" baseline="0" dirty="0" smtClean="0">
                <a:solidFill>
                  <a:srgbClr val="000000"/>
                </a:solidFill>
              </a:rPr>
              <a:t> is the performance of </a:t>
            </a:r>
            <a:r>
              <a:rPr lang="en-US" baseline="0" dirty="0" err="1" smtClean="0">
                <a:solidFill>
                  <a:srgbClr val="000000"/>
                </a:solidFill>
              </a:rPr>
              <a:t>Pmigrate-Xen</a:t>
            </a:r>
            <a:r>
              <a:rPr lang="en-US" baseline="0" dirty="0" smtClean="0">
                <a:solidFill>
                  <a:srgbClr val="000000"/>
                </a:solidFill>
              </a:rPr>
              <a:t> migrating an VM running </a:t>
            </a:r>
            <a:r>
              <a:rPr lang="en-US" baseline="0" dirty="0" err="1" smtClean="0">
                <a:solidFill>
                  <a:srgbClr val="000000"/>
                </a:solidFill>
              </a:rPr>
              <a:t>memcached</a:t>
            </a:r>
            <a:r>
              <a:rPr lang="en-US" baseline="0" dirty="0" smtClean="0">
                <a:solidFill>
                  <a:srgbClr val="000000"/>
                </a:solidFill>
              </a:rPr>
              <a:t> VM.</a:t>
            </a:r>
          </a:p>
          <a:p>
            <a:r>
              <a:rPr lang="en-US" baseline="0" dirty="0" smtClean="0">
                <a:solidFill>
                  <a:srgbClr val="000000"/>
                </a:solidFill>
              </a:rPr>
              <a:t>It can be seen that the total migration time and the non-response time of the server during migration is greatly reduced by Parallel migration. </a:t>
            </a:r>
          </a:p>
          <a:p>
            <a:r>
              <a:rPr lang="en-US" sz="1200" b="0" i="0" u="none" strike="noStrike" kern="1200" baseline="0" dirty="0" smtClean="0">
                <a:solidFill>
                  <a:srgbClr val="000000"/>
                </a:solidFill>
                <a:latin typeface="+mn-lt"/>
                <a:ea typeface="+mn-ea"/>
                <a:cs typeface="+mn-cs"/>
              </a:rPr>
              <a:t>The </a:t>
            </a:r>
            <a:r>
              <a:rPr lang="en-US" sz="1200" b="0" i="0" u="none" strike="noStrike" kern="1200" baseline="0" dirty="0" err="1" smtClean="0">
                <a:solidFill>
                  <a:srgbClr val="000000"/>
                </a:solidFill>
                <a:latin typeface="+mn-lt"/>
                <a:ea typeface="+mn-ea"/>
                <a:cs typeface="+mn-cs"/>
              </a:rPr>
              <a:t>Memcached</a:t>
            </a:r>
            <a:r>
              <a:rPr lang="en-US" sz="1200" b="0" i="0" u="none" strike="noStrike" kern="1200" baseline="0" dirty="0" smtClean="0">
                <a:solidFill>
                  <a:srgbClr val="000000"/>
                </a:solidFill>
                <a:latin typeface="+mn-lt"/>
                <a:ea typeface="+mn-ea"/>
                <a:cs typeface="+mn-cs"/>
              </a:rPr>
              <a:t> server on KVM drops to only 0.22 </a:t>
            </a:r>
            <a:r>
              <a:rPr lang="en-US" sz="1200" b="0" i="0" u="none" strike="noStrike" kern="1200" baseline="0" dirty="0" err="1" smtClean="0">
                <a:solidFill>
                  <a:srgbClr val="000000"/>
                </a:solidFill>
                <a:latin typeface="+mn-lt"/>
                <a:ea typeface="+mn-ea"/>
                <a:cs typeface="+mn-cs"/>
              </a:rPr>
              <a:t>MByte</a:t>
            </a:r>
            <a:r>
              <a:rPr lang="en-US" sz="1200" b="0" i="0" u="none" strike="noStrike" kern="1200" baseline="0" dirty="0" smtClean="0">
                <a:solidFill>
                  <a:srgbClr val="000000"/>
                </a:solidFill>
                <a:latin typeface="+mn-lt"/>
                <a:ea typeface="+mn-ea"/>
                <a:cs typeface="+mn-cs"/>
              </a:rPr>
              <a:t>/s after the migration has been started for 180s and it lasts about 163.0s, which means</a:t>
            </a:r>
          </a:p>
          <a:p>
            <a:r>
              <a:rPr lang="en-US" sz="1200" b="0" i="0" u="none" strike="noStrike" kern="1200" baseline="0" dirty="0" smtClean="0">
                <a:solidFill>
                  <a:srgbClr val="000000"/>
                </a:solidFill>
                <a:latin typeface="+mn-lt"/>
                <a:ea typeface="+mn-ea"/>
                <a:cs typeface="+mn-cs"/>
              </a:rPr>
              <a:t>that the server has nearly no response to the clients for a long period. However, </a:t>
            </a:r>
            <a:r>
              <a:rPr lang="en-US" sz="1200" b="0" i="0" u="none" strike="noStrike" kern="1200" baseline="0" dirty="0" err="1" smtClean="0">
                <a:solidFill>
                  <a:srgbClr val="000000"/>
                </a:solidFill>
                <a:latin typeface="+mn-lt"/>
                <a:ea typeface="+mn-ea"/>
                <a:cs typeface="+mn-cs"/>
              </a:rPr>
              <a:t>memcached</a:t>
            </a:r>
            <a:r>
              <a:rPr lang="en-US" sz="1200" b="0" i="0" u="none" strike="noStrike" kern="1200" baseline="0" dirty="0" smtClean="0">
                <a:solidFill>
                  <a:srgbClr val="000000"/>
                </a:solidFill>
                <a:latin typeface="+mn-lt"/>
                <a:ea typeface="+mn-ea"/>
                <a:cs typeface="+mn-cs"/>
              </a:rPr>
              <a:t> server on </a:t>
            </a:r>
            <a:r>
              <a:rPr lang="en-US" sz="1200" b="0" i="0" u="none" strike="noStrike" kern="1200" baseline="0" dirty="0" err="1" smtClean="0">
                <a:solidFill>
                  <a:srgbClr val="000000"/>
                </a:solidFill>
                <a:latin typeface="+mn-lt"/>
                <a:ea typeface="+mn-ea"/>
                <a:cs typeface="+mn-cs"/>
              </a:rPr>
              <a:t>Pmigrate</a:t>
            </a:r>
            <a:r>
              <a:rPr lang="en-US" sz="1200" b="0" i="0" u="none" strike="noStrike" kern="1200" baseline="0" dirty="0" smtClean="0">
                <a:solidFill>
                  <a:srgbClr val="000000"/>
                </a:solidFill>
                <a:latin typeface="+mn-lt"/>
                <a:ea typeface="+mn-ea"/>
                <a:cs typeface="+mn-cs"/>
              </a:rPr>
              <a:t>-KVM does not have such problem, as we changed the pre-copy strategy of KVM.</a:t>
            </a:r>
          </a:p>
          <a:p>
            <a:r>
              <a:rPr lang="en-US" baseline="0" dirty="0" smtClean="0">
                <a:solidFill>
                  <a:srgbClr val="000000"/>
                </a:solidFill>
              </a:rPr>
              <a:t>As the avg. network throughput increases, even </a:t>
            </a:r>
            <a:r>
              <a:rPr lang="en-US" baseline="0" dirty="0" err="1" smtClean="0">
                <a:solidFill>
                  <a:srgbClr val="000000"/>
                </a:solidFill>
              </a:rPr>
              <a:t>Pmigrate</a:t>
            </a:r>
            <a:r>
              <a:rPr lang="en-US" baseline="0" dirty="0" smtClean="0">
                <a:solidFill>
                  <a:srgbClr val="000000"/>
                </a:solidFill>
              </a:rPr>
              <a:t> transfers more data, it is still faster than the vanilla. </a:t>
            </a:r>
          </a:p>
          <a:p>
            <a:r>
              <a:rPr lang="en-US" sz="1200" b="0" i="0" u="none" strike="noStrike" kern="1200" baseline="0" dirty="0" smtClean="0">
                <a:solidFill>
                  <a:srgbClr val="000000"/>
                </a:solidFill>
                <a:latin typeface="+mn-lt"/>
                <a:ea typeface="+mn-ea"/>
                <a:cs typeface="+mn-cs"/>
              </a:rPr>
              <a:t>The reason </a:t>
            </a:r>
            <a:r>
              <a:rPr lang="en-US" sz="1200" b="0" i="0" u="none" strike="noStrike" kern="1200" baseline="0" dirty="0" err="1" smtClean="0">
                <a:solidFill>
                  <a:srgbClr val="000000"/>
                </a:solidFill>
                <a:latin typeface="+mn-lt"/>
                <a:ea typeface="+mn-ea"/>
                <a:cs typeface="+mn-cs"/>
              </a:rPr>
              <a:t>Pmigrate</a:t>
            </a:r>
            <a:r>
              <a:rPr lang="en-US" sz="1200" b="0" i="0" u="none" strike="noStrike" kern="1200" baseline="0" dirty="0" smtClean="0">
                <a:solidFill>
                  <a:srgbClr val="000000"/>
                </a:solidFill>
                <a:latin typeface="+mn-lt"/>
                <a:ea typeface="+mn-ea"/>
                <a:cs typeface="+mn-cs"/>
              </a:rPr>
              <a:t> transfer more data than vanilla is that the server throughput on </a:t>
            </a:r>
            <a:r>
              <a:rPr lang="en-US" sz="1200" b="0" i="0" u="none" strike="noStrike" kern="1200" baseline="0" dirty="0" err="1" smtClean="0">
                <a:solidFill>
                  <a:srgbClr val="000000"/>
                </a:solidFill>
                <a:latin typeface="+mn-lt"/>
                <a:ea typeface="+mn-ea"/>
                <a:cs typeface="+mn-cs"/>
              </a:rPr>
              <a:t>Pmigrate</a:t>
            </a:r>
            <a:r>
              <a:rPr lang="en-US" sz="1200" b="0" i="0" u="none" strike="noStrike" kern="1200" baseline="0" dirty="0" smtClean="0">
                <a:solidFill>
                  <a:srgbClr val="000000"/>
                </a:solidFill>
                <a:latin typeface="+mn-lt"/>
                <a:ea typeface="+mn-ea"/>
                <a:cs typeface="+mn-cs"/>
              </a:rPr>
              <a:t> is much more higher than that on vanilla as </a:t>
            </a:r>
            <a:r>
              <a:rPr lang="en-US" sz="1200" b="0" i="0" u="none" strike="noStrike" kern="1200" baseline="0" dirty="0" err="1" smtClean="0">
                <a:solidFill>
                  <a:srgbClr val="000000"/>
                </a:solidFill>
                <a:latin typeface="+mn-lt"/>
                <a:ea typeface="+mn-ea"/>
                <a:cs typeface="+mn-cs"/>
              </a:rPr>
              <a:t>Pmigrate</a:t>
            </a:r>
            <a:r>
              <a:rPr lang="en-US" sz="1200" b="0" i="0" u="none" strike="noStrike" kern="1200" baseline="0" dirty="0" smtClean="0">
                <a:solidFill>
                  <a:srgbClr val="000000"/>
                </a:solidFill>
                <a:latin typeface="+mn-lt"/>
                <a:ea typeface="+mn-ea"/>
                <a:cs typeface="+mn-cs"/>
              </a:rPr>
              <a:t> separate migration process from </a:t>
            </a:r>
            <a:r>
              <a:rPr lang="en-US" sz="1200" b="0" i="0" u="none" strike="noStrike" kern="1200" baseline="0" dirty="0" err="1" smtClean="0">
                <a:solidFill>
                  <a:srgbClr val="000000"/>
                </a:solidFill>
                <a:latin typeface="+mn-lt"/>
                <a:ea typeface="+mn-ea"/>
                <a:cs typeface="+mn-cs"/>
              </a:rPr>
              <a:t>qemu</a:t>
            </a:r>
            <a:r>
              <a:rPr lang="en-US" sz="1200" b="0" i="0" u="none" strike="noStrike" kern="1200" baseline="0" dirty="0" smtClean="0">
                <a:solidFill>
                  <a:srgbClr val="000000"/>
                </a:solidFill>
                <a:latin typeface="+mn-lt"/>
                <a:ea typeface="+mn-ea"/>
                <a:cs typeface="+mn-cs"/>
              </a:rPr>
              <a:t> daemon.</a:t>
            </a:r>
          </a:p>
        </p:txBody>
      </p:sp>
      <p:sp>
        <p:nvSpPr>
          <p:cNvPr id="4" name="Slide Number Placeholder 3"/>
          <p:cNvSpPr>
            <a:spLocks noGrp="1"/>
          </p:cNvSpPr>
          <p:nvPr>
            <p:ph type="sldNum" sz="quarter" idx="10"/>
          </p:nvPr>
        </p:nvSpPr>
        <p:spPr/>
        <p:txBody>
          <a:bodyPr/>
          <a:lstStyle/>
          <a:p>
            <a:fld id="{C9C6BD84-82D7-3246-A698-4F25D6C101D0}" type="slidenum">
              <a:rPr lang="en-US" smtClean="0"/>
              <a:t>33</a:t>
            </a:fld>
            <a:endParaRPr lang="en-US"/>
          </a:p>
        </p:txBody>
      </p:sp>
    </p:spTree>
    <p:extLst>
      <p:ext uri="{BB962C8B-B14F-4D97-AF65-F5344CB8AC3E}">
        <p14:creationId xmlns:p14="http://schemas.microsoft.com/office/powerpoint/2010/main" val="376503044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table</a:t>
            </a:r>
            <a:r>
              <a:rPr lang="en-US" baseline="0" dirty="0" smtClean="0"/>
              <a:t> shows the scalability of </a:t>
            </a:r>
            <a:r>
              <a:rPr lang="en-US" baseline="0" dirty="0" err="1" smtClean="0"/>
              <a:t>Pmigrate-Xen</a:t>
            </a:r>
            <a:r>
              <a:rPr lang="en-US" baseline="0" dirty="0" smtClean="0"/>
              <a:t> with and without optimization.</a:t>
            </a:r>
          </a:p>
          <a:p>
            <a:r>
              <a:rPr lang="en-US" baseline="0" dirty="0" smtClean="0"/>
              <a:t>The x-axis shows the number of threads used in the evaluation and the y-axis shows the total migration time.</a:t>
            </a:r>
          </a:p>
          <a:p>
            <a:r>
              <a:rPr lang="en-US" baseline="0" dirty="0" smtClean="0"/>
              <a:t>The blue bar shows the scalability of </a:t>
            </a:r>
            <a:r>
              <a:rPr lang="en-US" baseline="0" dirty="0" err="1" smtClean="0"/>
              <a:t>Pmigrate-Xen</a:t>
            </a:r>
            <a:r>
              <a:rPr lang="en-US" baseline="0" dirty="0" smtClean="0"/>
              <a:t> without any optimization. It scales worse when the number of threads increases to 2 threads.</a:t>
            </a:r>
          </a:p>
          <a:p>
            <a:r>
              <a:rPr lang="en-US" dirty="0" smtClean="0"/>
              <a:t>After</a:t>
            </a:r>
            <a:r>
              <a:rPr lang="en-US" baseline="0" dirty="0" smtClean="0"/>
              <a:t> applying the read lock optimization (shown as the red bar), the Performance of </a:t>
            </a:r>
            <a:r>
              <a:rPr lang="en-US" baseline="0" dirty="0" err="1" smtClean="0"/>
              <a:t>Pmigrate-Xen</a:t>
            </a:r>
            <a:r>
              <a:rPr lang="en-US" baseline="0" dirty="0" smtClean="0"/>
              <a:t> increases.</a:t>
            </a:r>
          </a:p>
          <a:p>
            <a:r>
              <a:rPr lang="en-US" baseline="0" dirty="0" smtClean="0"/>
              <a:t>After using the range lock optimization (shown as the green bar), the performance of </a:t>
            </a:r>
            <a:r>
              <a:rPr lang="en-US" baseline="0" dirty="0" err="1" smtClean="0"/>
              <a:t>Pmigrate-Xen</a:t>
            </a:r>
            <a:r>
              <a:rPr lang="en-US" baseline="0" dirty="0" smtClean="0"/>
              <a:t> is improved further.</a:t>
            </a:r>
            <a:endParaRPr lang="en-US" dirty="0"/>
          </a:p>
        </p:txBody>
      </p:sp>
      <p:sp>
        <p:nvSpPr>
          <p:cNvPr id="4" name="Slide Number Placeholder 3"/>
          <p:cNvSpPr>
            <a:spLocks noGrp="1"/>
          </p:cNvSpPr>
          <p:nvPr>
            <p:ph type="sldNum" sz="quarter" idx="10"/>
          </p:nvPr>
        </p:nvSpPr>
        <p:spPr/>
        <p:txBody>
          <a:bodyPr/>
          <a:lstStyle/>
          <a:p>
            <a:fld id="{C9C6BD84-82D7-3246-A698-4F25D6C101D0}" type="slidenum">
              <a:rPr lang="en-US" smtClean="0"/>
              <a:t>34</a:t>
            </a:fld>
            <a:endParaRPr lang="en-US"/>
          </a:p>
        </p:txBody>
      </p:sp>
    </p:spTree>
    <p:extLst>
      <p:ext uri="{BB962C8B-B14F-4D97-AF65-F5344CB8AC3E}">
        <p14:creationId xmlns:p14="http://schemas.microsoft.com/office/powerpoint/2010/main" val="367882108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comes</a:t>
            </a:r>
            <a:r>
              <a:rPr lang="en-US" baseline="0" dirty="0" smtClean="0"/>
              <a:t> to our conclusion.</a:t>
            </a:r>
            <a:br>
              <a:rPr lang="en-US" baseline="0" dirty="0" smtClean="0"/>
            </a:br>
            <a:r>
              <a:rPr lang="en-US" baseline="0" dirty="0" smtClean="0"/>
              <a:t>In this presentation, we provide a general design of </a:t>
            </a:r>
            <a:r>
              <a:rPr lang="en-US" baseline="0" dirty="0" err="1" smtClean="0"/>
              <a:t>Pmigrate</a:t>
            </a:r>
            <a:r>
              <a:rPr lang="en-US" baseline="0" dirty="0" smtClean="0"/>
              <a:t> by leveraging data parallelism and pipeline parallelism</a:t>
            </a:r>
          </a:p>
          <a:p>
            <a:r>
              <a:rPr lang="en-US" baseline="0" dirty="0" smtClean="0"/>
              <a:t>We use range lock to scale address space mutation in </a:t>
            </a:r>
            <a:r>
              <a:rPr lang="en-US" baseline="0" dirty="0" err="1" smtClean="0"/>
              <a:t>Pmigration</a:t>
            </a:r>
            <a:r>
              <a:rPr lang="en-US" baseline="0" dirty="0" smtClean="0"/>
              <a:t>.</a:t>
            </a:r>
          </a:p>
          <a:p>
            <a:r>
              <a:rPr lang="en-US" baseline="0" dirty="0" smtClean="0"/>
              <a:t>We have implemented </a:t>
            </a:r>
            <a:r>
              <a:rPr lang="en-US" baseline="0" dirty="0" err="1" smtClean="0"/>
              <a:t>Pmigrate</a:t>
            </a:r>
            <a:r>
              <a:rPr lang="en-US" baseline="0" dirty="0" smtClean="0"/>
              <a:t> for both </a:t>
            </a:r>
            <a:r>
              <a:rPr lang="en-US" baseline="0" dirty="0" err="1" smtClean="0"/>
              <a:t>Xen</a:t>
            </a:r>
            <a:r>
              <a:rPr lang="en-US" baseline="0" dirty="0" smtClean="0"/>
              <a:t> and KVM</a:t>
            </a:r>
          </a:p>
          <a:p>
            <a:r>
              <a:rPr lang="en-US" baseline="0" dirty="0" smtClean="0"/>
              <a:t>The evaluation results shows that </a:t>
            </a:r>
            <a:r>
              <a:rPr lang="en-US" baseline="0" dirty="0" err="1" smtClean="0"/>
              <a:t>Pmigrate</a:t>
            </a:r>
            <a:r>
              <a:rPr lang="en-US" baseline="0" dirty="0" smtClean="0"/>
              <a:t> can improve live VM migration performance and reduce overall resource consuming in many cases.</a:t>
            </a:r>
            <a:endParaRPr lang="en-US" dirty="0"/>
          </a:p>
        </p:txBody>
      </p:sp>
      <p:sp>
        <p:nvSpPr>
          <p:cNvPr id="4" name="Slide Number Placeholder 3"/>
          <p:cNvSpPr>
            <a:spLocks noGrp="1"/>
          </p:cNvSpPr>
          <p:nvPr>
            <p:ph type="sldNum" sz="quarter" idx="10"/>
          </p:nvPr>
        </p:nvSpPr>
        <p:spPr/>
        <p:txBody>
          <a:bodyPr/>
          <a:lstStyle/>
          <a:p>
            <a:fld id="{C9C6BD84-82D7-3246-A698-4F25D6C101D0}" type="slidenum">
              <a:rPr lang="en-US" smtClean="0"/>
              <a:t>35</a:t>
            </a:fld>
            <a:endParaRPr lang="en-US"/>
          </a:p>
        </p:txBody>
      </p:sp>
    </p:spTree>
    <p:extLst>
      <p:ext uri="{BB962C8B-B14F-4D97-AF65-F5344CB8AC3E}">
        <p14:creationId xmlns:p14="http://schemas.microsoft.com/office/powerpoint/2010/main" val="295465623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kern="1200" dirty="0" smtClean="0">
                <a:solidFill>
                  <a:schemeClr val="tx1"/>
                </a:solidFill>
                <a:effectLst/>
                <a:latin typeface="+mn-lt"/>
                <a:ea typeface="+mn-ea"/>
                <a:cs typeface="+mn-cs"/>
              </a:rPr>
              <a:t>Thank you for your listening.</a:t>
            </a:r>
          </a:p>
          <a:p>
            <a:r>
              <a:rPr lang="en-US" altLang="zh-CN" sz="1200" kern="1200" dirty="0" smtClean="0">
                <a:solidFill>
                  <a:schemeClr val="tx1"/>
                </a:solidFill>
                <a:effectLst/>
                <a:latin typeface="+mn-lt"/>
                <a:ea typeface="+mn-ea"/>
                <a:cs typeface="+mn-cs"/>
              </a:rPr>
              <a:t>Our source code is available in our project</a:t>
            </a:r>
            <a:r>
              <a:rPr lang="en-US" altLang="zh-CN" sz="1200" kern="1200" baseline="0" dirty="0" smtClean="0">
                <a:solidFill>
                  <a:schemeClr val="tx1"/>
                </a:solidFill>
                <a:effectLst/>
                <a:latin typeface="+mn-lt"/>
                <a:ea typeface="+mn-ea"/>
                <a:cs typeface="+mn-cs"/>
              </a:rPr>
              <a:t> web site.</a:t>
            </a:r>
            <a:endParaRPr lang="zh-CN" altLang="zh-CN" sz="1200" kern="1200" dirty="0" smtClean="0">
              <a:solidFill>
                <a:schemeClr val="tx1"/>
              </a:solidFill>
              <a:effectLst/>
              <a:latin typeface="+mn-lt"/>
              <a:ea typeface="+mn-ea"/>
              <a:cs typeface="+mn-cs"/>
            </a:endParaRPr>
          </a:p>
          <a:p>
            <a:r>
              <a:rPr lang="en-US" altLang="zh-CN" sz="1200" kern="1200" dirty="0" smtClean="0">
                <a:solidFill>
                  <a:schemeClr val="tx1"/>
                </a:solidFill>
                <a:effectLst/>
                <a:latin typeface="+mn-lt"/>
                <a:ea typeface="+mn-ea"/>
                <a:cs typeface="+mn-cs"/>
              </a:rPr>
              <a:t>I am glad to answer any questions.</a:t>
            </a:r>
            <a:endParaRPr lang="zh-CN" altLang="zh-CN" sz="1200" kern="1200" dirty="0" smtClean="0">
              <a:solidFill>
                <a:schemeClr val="tx1"/>
              </a:solidFill>
              <a:effectLst/>
              <a:latin typeface="+mn-lt"/>
              <a:ea typeface="+mn-ea"/>
              <a:cs typeface="+mn-cs"/>
            </a:endParaRPr>
          </a:p>
        </p:txBody>
      </p:sp>
    </p:spTree>
    <p:extLst>
      <p:ext uri="{BB962C8B-B14F-4D97-AF65-F5344CB8AC3E}">
        <p14:creationId xmlns:p14="http://schemas.microsoft.com/office/powerpoint/2010/main" val="26270905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Unfortunately, with the increasing amount of resources configured to a VM, such operations are becoming increasingly time-consuming.</a:t>
            </a:r>
          </a:p>
          <a:p>
            <a:r>
              <a:rPr lang="en-US" sz="1200" b="0" i="0" u="none" strike="noStrike" kern="1200" baseline="0" dirty="0" smtClean="0">
                <a:solidFill>
                  <a:schemeClr val="tx1"/>
                </a:solidFill>
                <a:latin typeface="+mn-lt"/>
                <a:ea typeface="+mn-ea"/>
                <a:cs typeface="+mn-cs"/>
              </a:rPr>
              <a:t>For example, when migrating a </a:t>
            </a:r>
            <a:r>
              <a:rPr lang="en-US" sz="1200" b="0" i="0" u="none" strike="noStrike" kern="1200" baseline="0" dirty="0" err="1" smtClean="0">
                <a:solidFill>
                  <a:schemeClr val="tx1"/>
                </a:solidFill>
                <a:latin typeface="+mn-lt"/>
                <a:ea typeface="+mn-ea"/>
                <a:cs typeface="+mn-cs"/>
              </a:rPr>
              <a:t>memcached</a:t>
            </a:r>
            <a:r>
              <a:rPr lang="en-US" sz="1200" b="0" i="0" u="none" strike="noStrike" kern="1200" baseline="0" dirty="0" smtClean="0">
                <a:solidFill>
                  <a:schemeClr val="tx1"/>
                </a:solidFill>
                <a:latin typeface="+mn-lt"/>
                <a:ea typeface="+mn-ea"/>
                <a:cs typeface="+mn-cs"/>
              </a:rPr>
              <a:t> VM with 4 </a:t>
            </a:r>
            <a:r>
              <a:rPr lang="en-US" sz="1200" b="0" i="0" u="none" strike="noStrike" kern="1200" baseline="0" dirty="0" err="1" smtClean="0">
                <a:solidFill>
                  <a:schemeClr val="tx1"/>
                </a:solidFill>
                <a:latin typeface="+mn-lt"/>
                <a:ea typeface="+mn-ea"/>
                <a:cs typeface="+mn-cs"/>
              </a:rPr>
              <a:t>Gbyte</a:t>
            </a:r>
            <a:r>
              <a:rPr lang="en-US" sz="1200" b="0" i="0" u="none" strike="noStrike" kern="1200" baseline="0" dirty="0" smtClean="0">
                <a:solidFill>
                  <a:schemeClr val="tx1"/>
                </a:solidFill>
                <a:latin typeface="+mn-lt"/>
                <a:ea typeface="+mn-ea"/>
                <a:cs typeface="+mn-cs"/>
              </a:rPr>
              <a:t> memory and 16 </a:t>
            </a:r>
            <a:r>
              <a:rPr lang="en-US" sz="1200" b="0" i="0" u="none" strike="noStrike" kern="1200" baseline="0" dirty="0" err="1" smtClean="0">
                <a:solidFill>
                  <a:schemeClr val="tx1"/>
                </a:solidFill>
                <a:latin typeface="+mn-lt"/>
                <a:ea typeface="+mn-ea"/>
                <a:cs typeface="+mn-cs"/>
              </a:rPr>
              <a:t>Gbyte</a:t>
            </a:r>
            <a:r>
              <a:rPr lang="en-US" sz="1200" b="0" i="0" u="none" strike="noStrike" kern="1200" baseline="0" dirty="0" smtClean="0">
                <a:solidFill>
                  <a:schemeClr val="tx1"/>
                </a:solidFill>
                <a:latin typeface="+mn-lt"/>
                <a:ea typeface="+mn-ea"/>
                <a:cs typeface="+mn-cs"/>
              </a:rPr>
              <a:t> memory, the migration time increased by about 4 times and the downtime is increased by about 3 times.</a:t>
            </a:r>
          </a:p>
          <a:p>
            <a:endParaRPr lang="en-US" dirty="0"/>
          </a:p>
        </p:txBody>
      </p:sp>
      <p:sp>
        <p:nvSpPr>
          <p:cNvPr id="4" name="Slide Number Placeholder 3"/>
          <p:cNvSpPr>
            <a:spLocks noGrp="1"/>
          </p:cNvSpPr>
          <p:nvPr>
            <p:ph type="sldNum" sz="quarter" idx="10"/>
          </p:nvPr>
        </p:nvSpPr>
        <p:spPr/>
        <p:txBody>
          <a:bodyPr/>
          <a:lstStyle/>
          <a:p>
            <a:fld id="{C9C6BD84-82D7-3246-A698-4F25D6C101D0}" type="slidenum">
              <a:rPr lang="en-US" smtClean="0"/>
              <a:t>4</a:t>
            </a:fld>
            <a:endParaRPr lang="en-US"/>
          </a:p>
        </p:txBody>
      </p:sp>
    </p:spTree>
    <p:extLst>
      <p:ext uri="{BB962C8B-B14F-4D97-AF65-F5344CB8AC3E}">
        <p14:creationId xmlns:p14="http://schemas.microsoft.com/office/powerpoint/2010/main" val="33396100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look insight into</a:t>
            </a:r>
            <a:r>
              <a:rPr lang="en-US" baseline="0" dirty="0" smtClean="0"/>
              <a:t> the basic primitives of live VM migration using a </a:t>
            </a:r>
            <a:r>
              <a:rPr lang="en-US" baseline="0" dirty="0" err="1" smtClean="0"/>
              <a:t>memcached</a:t>
            </a:r>
            <a:r>
              <a:rPr lang="en-US" baseline="0" dirty="0" smtClean="0"/>
              <a:t> VM with 16 </a:t>
            </a:r>
            <a:r>
              <a:rPr lang="en-US" baseline="0" dirty="0" err="1" smtClean="0"/>
              <a:t>Gbyte</a:t>
            </a:r>
            <a:r>
              <a:rPr lang="en-US" baseline="0" dirty="0" smtClean="0"/>
              <a:t> memory.</a:t>
            </a:r>
          </a:p>
          <a:p>
            <a:r>
              <a:rPr lang="en-US" baseline="0" dirty="0" smtClean="0"/>
              <a:t>The total migration time is 1592 seconds, which includes 1200 seconds spent on data transfer, </a:t>
            </a:r>
            <a:r>
              <a:rPr lang="en-US" dirty="0" smtClean="0"/>
              <a:t>381</a:t>
            </a:r>
            <a:r>
              <a:rPr lang="en-US" baseline="0" dirty="0" smtClean="0"/>
              <a:t> seconds on mapping guest memory and, 11 seconds spent on other operations.</a:t>
            </a:r>
          </a:p>
          <a:p>
            <a:r>
              <a:rPr lang="en-US" baseline="0" dirty="0" smtClean="0"/>
              <a:t>When migrating a such VM, about 49.3 </a:t>
            </a:r>
            <a:r>
              <a:rPr lang="en-US" baseline="0" dirty="0" err="1" smtClean="0"/>
              <a:t>Gbytes</a:t>
            </a:r>
            <a:r>
              <a:rPr lang="en-US" baseline="0" dirty="0" smtClean="0"/>
              <a:t> are pre-copied and 9.3 </a:t>
            </a:r>
            <a:r>
              <a:rPr lang="en-US" baseline="0" dirty="0" err="1" smtClean="0"/>
              <a:t>Gbytes</a:t>
            </a:r>
            <a:r>
              <a:rPr lang="en-US" baseline="0" dirty="0" smtClean="0"/>
              <a:t> are sent at VM downtime.</a:t>
            </a:r>
          </a:p>
          <a:p>
            <a:r>
              <a:rPr lang="en-US" baseline="0" dirty="0" smtClean="0"/>
              <a:t>The average CPU utilization </a:t>
            </a:r>
            <a:r>
              <a:rPr lang="en-US" baseline="0" dirty="0" smtClean="0"/>
              <a:t>reaches 95.4</a:t>
            </a:r>
            <a:r>
              <a:rPr lang="en-US" baseline="0" dirty="0" smtClean="0"/>
              <a:t>%</a:t>
            </a:r>
          </a:p>
          <a:p>
            <a:r>
              <a:rPr lang="en-US" dirty="0" smtClean="0"/>
              <a:t>With a single-thread migration toolkit, it reaches its resource limit</a:t>
            </a:r>
            <a:r>
              <a:rPr lang="en-US" baseline="0" dirty="0" smtClean="0"/>
              <a:t> to achieve better performance.</a:t>
            </a:r>
            <a:endParaRPr lang="en-US" dirty="0"/>
          </a:p>
        </p:txBody>
      </p:sp>
      <p:sp>
        <p:nvSpPr>
          <p:cNvPr id="4" name="Slide Number Placeholder 3"/>
          <p:cNvSpPr>
            <a:spLocks noGrp="1"/>
          </p:cNvSpPr>
          <p:nvPr>
            <p:ph type="sldNum" sz="quarter" idx="10"/>
          </p:nvPr>
        </p:nvSpPr>
        <p:spPr/>
        <p:txBody>
          <a:bodyPr/>
          <a:lstStyle/>
          <a:p>
            <a:fld id="{C9C6BD84-82D7-3246-A698-4F25D6C101D0}" type="slidenum">
              <a:rPr lang="en-US" smtClean="0"/>
              <a:t>5</a:t>
            </a:fld>
            <a:endParaRPr lang="en-US"/>
          </a:p>
        </p:txBody>
      </p:sp>
    </p:spTree>
    <p:extLst>
      <p:ext uri="{BB962C8B-B14F-4D97-AF65-F5344CB8AC3E}">
        <p14:creationId xmlns:p14="http://schemas.microsoft.com/office/powerpoint/2010/main" val="27475450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a:t>
            </a:r>
            <a:r>
              <a:rPr lang="en-US" baseline="0" dirty="0" smtClean="0"/>
              <a:t> analysis, we can see that a lot of memory is dirtied during the pre-copy. </a:t>
            </a:r>
            <a:r>
              <a:rPr lang="en-US" baseline="0" dirty="0" smtClean="0"/>
              <a:t>H</a:t>
            </a:r>
            <a:r>
              <a:rPr lang="en-US" baseline="0" dirty="0" smtClean="0"/>
              <a:t>ow many memory dirtied is decided by the memory dirty rate and the data transfer rate. </a:t>
            </a:r>
          </a:p>
          <a:p>
            <a:r>
              <a:rPr lang="en-US" baseline="0" dirty="0" smtClean="0"/>
              <a:t>Here, the dirty rate is decided by the application while the transfer rate is decided by the migration process.</a:t>
            </a:r>
          </a:p>
          <a:p>
            <a:r>
              <a:rPr lang="en-US" baseline="0" dirty="0" smtClean="0"/>
              <a:t>The more time it takes to transfer the data, the more memory will be dirtied.</a:t>
            </a:r>
          </a:p>
          <a:p>
            <a:r>
              <a:rPr lang="en-US" baseline="0" dirty="0" smtClean="0"/>
              <a:t>So, we need to improving the transfer rate, which is further decided by the CPU preparing rate and the network bandwidth. As we can see, the single thread migration process has reached its maximum performance in the </a:t>
            </a:r>
            <a:r>
              <a:rPr lang="en-US" baseline="0" smtClean="0"/>
              <a:t>above case.</a:t>
            </a:r>
            <a:endParaRPr lang="en-US" dirty="0"/>
          </a:p>
        </p:txBody>
      </p:sp>
      <p:sp>
        <p:nvSpPr>
          <p:cNvPr id="4" name="Slide Number Placeholder 3"/>
          <p:cNvSpPr>
            <a:spLocks noGrp="1"/>
          </p:cNvSpPr>
          <p:nvPr>
            <p:ph type="sldNum" sz="quarter" idx="10"/>
          </p:nvPr>
        </p:nvSpPr>
        <p:spPr/>
        <p:txBody>
          <a:bodyPr/>
          <a:lstStyle/>
          <a:p>
            <a:fld id="{C9C6BD84-82D7-3246-A698-4F25D6C101D0}" type="slidenum">
              <a:rPr lang="en-US" smtClean="0"/>
              <a:t>6</a:t>
            </a:fld>
            <a:endParaRPr lang="en-US"/>
          </a:p>
        </p:txBody>
      </p:sp>
    </p:spTree>
    <p:extLst>
      <p:ext uri="{BB962C8B-B14F-4D97-AF65-F5344CB8AC3E}">
        <p14:creationId xmlns:p14="http://schemas.microsoft.com/office/powerpoint/2010/main" val="35476074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solidFill>
                  <a:srgbClr val="000000"/>
                </a:solidFill>
              </a:rPr>
              <a:t>However, with increasing amount of resources,</a:t>
            </a:r>
            <a:r>
              <a:rPr lang="en-US" baseline="0" dirty="0" smtClean="0">
                <a:solidFill>
                  <a:srgbClr val="000000"/>
                </a:solidFill>
              </a:rPr>
              <a:t> there exists o</a:t>
            </a:r>
            <a:r>
              <a:rPr lang="en-US" dirty="0" smtClean="0">
                <a:solidFill>
                  <a:srgbClr val="000000"/>
                </a:solidFill>
              </a:rPr>
              <a:t>pportunities to leverage </a:t>
            </a:r>
            <a:r>
              <a:rPr lang="en-US" dirty="0" smtClean="0">
                <a:solidFill>
                  <a:srgbClr val="000000"/>
                </a:solidFill>
              </a:rPr>
              <a:t>resources (such as network and CPU) </a:t>
            </a:r>
            <a:r>
              <a:rPr lang="en-US" dirty="0" smtClean="0">
                <a:solidFill>
                  <a:srgbClr val="000000"/>
                </a:solidFill>
              </a:rPr>
              <a:t>for parallelizing live VM migration.</a:t>
            </a:r>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solidFill>
                  <a:srgbClr val="000000"/>
                </a:solidFill>
              </a:rPr>
              <a:t>Thus, we design and implement </a:t>
            </a:r>
            <a:r>
              <a:rPr lang="en-US" dirty="0" err="1" smtClean="0">
                <a:solidFill>
                  <a:srgbClr val="000000"/>
                </a:solidFill>
              </a:rPr>
              <a:t>Pmigrate</a:t>
            </a:r>
            <a:r>
              <a:rPr lang="en-US" baseline="0" dirty="0" smtClean="0">
                <a:solidFill>
                  <a:srgbClr val="000000"/>
                </a:solidFill>
              </a:rPr>
              <a:t> – a parallel migration tool kit for live VM migration, which parallelizes most basic primitives of migration.</a:t>
            </a:r>
          </a:p>
          <a:p>
            <a:pPr marL="0" marR="0" lvl="1" indent="0" algn="l" defTabSz="457200" rtl="0" eaLnBrk="1" fontAlgn="auto" latinLnBrk="0" hangingPunct="1">
              <a:lnSpc>
                <a:spcPct val="100000"/>
              </a:lnSpc>
              <a:spcBef>
                <a:spcPts val="0"/>
              </a:spcBef>
              <a:spcAft>
                <a:spcPts val="0"/>
              </a:spcAft>
              <a:buClrTx/>
              <a:buSzTx/>
              <a:buFontTx/>
              <a:buNone/>
              <a:tabLst/>
              <a:defRPr/>
            </a:pPr>
            <a:endParaRPr lang="en-US" dirty="0" smtClean="0">
              <a:solidFill>
                <a:srgbClr val="000000"/>
              </a:solidFill>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solidFill>
                <a:srgbClr val="000000"/>
              </a:solidFill>
            </a:endParaRPr>
          </a:p>
        </p:txBody>
      </p:sp>
      <p:sp>
        <p:nvSpPr>
          <p:cNvPr id="4" name="Slide Number Placeholder 3"/>
          <p:cNvSpPr>
            <a:spLocks noGrp="1"/>
          </p:cNvSpPr>
          <p:nvPr>
            <p:ph type="sldNum" sz="quarter" idx="10"/>
          </p:nvPr>
        </p:nvSpPr>
        <p:spPr/>
        <p:txBody>
          <a:bodyPr/>
          <a:lstStyle/>
          <a:p>
            <a:fld id="{C9C6BD84-82D7-3246-A698-4F25D6C101D0}" type="slidenum">
              <a:rPr lang="en-US" smtClean="0"/>
              <a:t>7</a:t>
            </a:fld>
            <a:endParaRPr lang="en-US"/>
          </a:p>
        </p:txBody>
      </p:sp>
    </p:spTree>
    <p:extLst>
      <p:ext uri="{BB962C8B-B14F-4D97-AF65-F5344CB8AC3E}">
        <p14:creationId xmlns:p14="http://schemas.microsoft.com/office/powerpoint/2010/main" val="42278799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solidFill>
                  <a:srgbClr val="000000"/>
                </a:solidFill>
              </a:rPr>
              <a:t>The contributions of this paper includes </a:t>
            </a:r>
            <a:r>
              <a:rPr lang="en-US" dirty="0" smtClean="0">
                <a:solidFill>
                  <a:schemeClr val="tx1"/>
                </a:solidFill>
              </a:rPr>
              <a:t>a</a:t>
            </a:r>
            <a:r>
              <a:rPr lang="en-US" dirty="0" smtClean="0"/>
              <a:t> case for parallelizing live VM migration by</a:t>
            </a:r>
            <a:r>
              <a:rPr lang="en-US" baseline="0" dirty="0" smtClean="0"/>
              <a:t> </a:t>
            </a:r>
            <a:r>
              <a:rPr lang="en-US" dirty="0" smtClean="0"/>
              <a:t>analyzing</a:t>
            </a:r>
            <a:r>
              <a:rPr lang="en-US" baseline="0" dirty="0" smtClean="0"/>
              <a:t> the possible parallelism of migration primitives; </a:t>
            </a:r>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The range lock abstraction to scale address space mutation during migration</a:t>
            </a:r>
            <a:r>
              <a:rPr lang="en-US" baseline="0" dirty="0" smtClean="0"/>
              <a:t> and </a:t>
            </a:r>
            <a:r>
              <a:rPr lang="en-US" dirty="0" smtClean="0"/>
              <a:t>The design, implementation and evaluation of </a:t>
            </a:r>
            <a:r>
              <a:rPr lang="en-US" dirty="0" err="1" smtClean="0"/>
              <a:t>PMigrate</a:t>
            </a:r>
            <a:r>
              <a:rPr lang="en-US" dirty="0" smtClean="0"/>
              <a:t> on </a:t>
            </a:r>
            <a:r>
              <a:rPr lang="en-US" dirty="0" err="1" smtClean="0"/>
              <a:t>Xen</a:t>
            </a:r>
            <a:r>
              <a:rPr lang="en-US" dirty="0" smtClean="0"/>
              <a:t> and KVM</a:t>
            </a:r>
          </a:p>
          <a:p>
            <a:pPr marL="0" marR="0" lvl="1"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457200" rtl="0" eaLnBrk="1" fontAlgn="auto" latinLnBrk="0" hangingPunct="1">
              <a:lnSpc>
                <a:spcPct val="100000"/>
              </a:lnSpc>
              <a:spcBef>
                <a:spcPts val="0"/>
              </a:spcBef>
              <a:spcAft>
                <a:spcPts val="0"/>
              </a:spcAft>
              <a:buClrTx/>
              <a:buSzTx/>
              <a:buFontTx/>
              <a:buNone/>
              <a:tabLst/>
              <a:defRPr/>
            </a:pPr>
            <a:endParaRPr lang="en-US" dirty="0" smtClean="0">
              <a:solidFill>
                <a:srgbClr val="000000"/>
              </a:solidFill>
            </a:endParaRPr>
          </a:p>
        </p:txBody>
      </p:sp>
      <p:sp>
        <p:nvSpPr>
          <p:cNvPr id="4" name="Slide Number Placeholder 3"/>
          <p:cNvSpPr>
            <a:spLocks noGrp="1"/>
          </p:cNvSpPr>
          <p:nvPr>
            <p:ph type="sldNum" sz="quarter" idx="10"/>
          </p:nvPr>
        </p:nvSpPr>
        <p:spPr/>
        <p:txBody>
          <a:bodyPr/>
          <a:lstStyle/>
          <a:p>
            <a:fld id="{C9C6BD84-82D7-3246-A698-4F25D6C101D0}" type="slidenum">
              <a:rPr lang="en-US" smtClean="0"/>
              <a:t>8</a:t>
            </a:fld>
            <a:endParaRPr lang="en-US"/>
          </a:p>
        </p:txBody>
      </p:sp>
    </p:spTree>
    <p:extLst>
      <p:ext uri="{BB962C8B-B14F-4D97-AF65-F5344CB8AC3E}">
        <p14:creationId xmlns:p14="http://schemas.microsoft.com/office/powerpoint/2010/main" val="42278799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the</a:t>
            </a:r>
            <a:r>
              <a:rPr lang="en-US" baseline="0" dirty="0" smtClean="0"/>
              <a:t> outline of today’s presentation. I will talk about the design of </a:t>
            </a:r>
            <a:r>
              <a:rPr lang="en-US" baseline="0" dirty="0" err="1" smtClean="0"/>
              <a:t>Pmigrate</a:t>
            </a:r>
            <a:r>
              <a:rPr lang="en-US" baseline="0" dirty="0" smtClean="0"/>
              <a:t> first.</a:t>
            </a:r>
            <a:endParaRPr lang="en-US" dirty="0"/>
          </a:p>
        </p:txBody>
      </p:sp>
      <p:sp>
        <p:nvSpPr>
          <p:cNvPr id="4" name="Slide Number Placeholder 3"/>
          <p:cNvSpPr>
            <a:spLocks noGrp="1"/>
          </p:cNvSpPr>
          <p:nvPr>
            <p:ph type="sldNum" sz="quarter" idx="10"/>
          </p:nvPr>
        </p:nvSpPr>
        <p:spPr/>
        <p:txBody>
          <a:bodyPr/>
          <a:lstStyle/>
          <a:p>
            <a:fld id="{C9C6BD84-82D7-3246-A698-4F25D6C101D0}" type="slidenum">
              <a:rPr lang="en-US" smtClean="0"/>
              <a:t>9</a:t>
            </a:fld>
            <a:endParaRPr lang="en-US"/>
          </a:p>
        </p:txBody>
      </p:sp>
    </p:spTree>
    <p:extLst>
      <p:ext uri="{BB962C8B-B14F-4D97-AF65-F5344CB8AC3E}">
        <p14:creationId xmlns:p14="http://schemas.microsoft.com/office/powerpoint/2010/main" val="3926179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CN"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smtClean="0"/>
              <a:t>Click to edit Master subtitle style</a:t>
            </a:r>
            <a:endParaRPr lang="en-US"/>
          </a:p>
        </p:txBody>
      </p:sp>
      <p:sp>
        <p:nvSpPr>
          <p:cNvPr id="4" name="Date Placeholder 3"/>
          <p:cNvSpPr>
            <a:spLocks noGrp="1"/>
          </p:cNvSpPr>
          <p:nvPr>
            <p:ph type="dt" sz="half" idx="10"/>
          </p:nvPr>
        </p:nvSpPr>
        <p:spPr/>
        <p:txBody>
          <a:bodyPr/>
          <a:lstStyle/>
          <a:p>
            <a:fld id="{D44EB3B5-C6D4-DC41-899B-FBADBD819B73}" type="datetimeFigureOut">
              <a:rPr lang="en-US" smtClean="0"/>
              <a:t>13-3-16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18C71E-8DB2-6C44-81EA-9A92A1CD98AA}" type="slidenum">
              <a:rPr lang="en-US" smtClean="0"/>
              <a:t>‹#›</a:t>
            </a:fld>
            <a:endParaRPr lang="en-US"/>
          </a:p>
        </p:txBody>
      </p:sp>
    </p:spTree>
    <p:extLst>
      <p:ext uri="{BB962C8B-B14F-4D97-AF65-F5344CB8AC3E}">
        <p14:creationId xmlns:p14="http://schemas.microsoft.com/office/powerpoint/2010/main" val="2763694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Date Placeholder 3"/>
          <p:cNvSpPr>
            <a:spLocks noGrp="1"/>
          </p:cNvSpPr>
          <p:nvPr>
            <p:ph type="dt" sz="half" idx="10"/>
          </p:nvPr>
        </p:nvSpPr>
        <p:spPr/>
        <p:txBody>
          <a:bodyPr/>
          <a:lstStyle/>
          <a:p>
            <a:fld id="{D44EB3B5-C6D4-DC41-899B-FBADBD819B73}" type="datetimeFigureOut">
              <a:rPr lang="en-US" smtClean="0"/>
              <a:t>13-3-16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18C71E-8DB2-6C44-81EA-9A92A1CD98AA}" type="slidenum">
              <a:rPr lang="en-US" smtClean="0"/>
              <a:t>‹#›</a:t>
            </a:fld>
            <a:endParaRPr lang="en-US"/>
          </a:p>
        </p:txBody>
      </p:sp>
    </p:spTree>
    <p:extLst>
      <p:ext uri="{BB962C8B-B14F-4D97-AF65-F5344CB8AC3E}">
        <p14:creationId xmlns:p14="http://schemas.microsoft.com/office/powerpoint/2010/main" val="2089965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CN"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Date Placeholder 3"/>
          <p:cNvSpPr>
            <a:spLocks noGrp="1"/>
          </p:cNvSpPr>
          <p:nvPr>
            <p:ph type="dt" sz="half" idx="10"/>
          </p:nvPr>
        </p:nvSpPr>
        <p:spPr/>
        <p:txBody>
          <a:bodyPr/>
          <a:lstStyle/>
          <a:p>
            <a:fld id="{D44EB3B5-C6D4-DC41-899B-FBADBD819B73}" type="datetimeFigureOut">
              <a:rPr lang="en-US" smtClean="0"/>
              <a:t>13-3-16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18C71E-8DB2-6C44-81EA-9A92A1CD98AA}" type="slidenum">
              <a:rPr lang="en-US" smtClean="0"/>
              <a:t>‹#›</a:t>
            </a:fld>
            <a:endParaRPr lang="en-US"/>
          </a:p>
        </p:txBody>
      </p:sp>
    </p:spTree>
    <p:extLst>
      <p:ext uri="{BB962C8B-B14F-4D97-AF65-F5344CB8AC3E}">
        <p14:creationId xmlns:p14="http://schemas.microsoft.com/office/powerpoint/2010/main" val="1557403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a:p>
        </p:txBody>
      </p:sp>
      <p:sp>
        <p:nvSpPr>
          <p:cNvPr id="3"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Date Placeholder 3"/>
          <p:cNvSpPr>
            <a:spLocks noGrp="1"/>
          </p:cNvSpPr>
          <p:nvPr>
            <p:ph type="dt" sz="half" idx="10"/>
          </p:nvPr>
        </p:nvSpPr>
        <p:spPr/>
        <p:txBody>
          <a:bodyPr/>
          <a:lstStyle/>
          <a:p>
            <a:fld id="{D44EB3B5-C6D4-DC41-899B-FBADBD819B73}" type="datetimeFigureOut">
              <a:rPr lang="en-US" smtClean="0"/>
              <a:t>13-3-16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18C71E-8DB2-6C44-81EA-9A92A1CD98AA}" type="slidenum">
              <a:rPr lang="en-US" smtClean="0"/>
              <a:t>‹#›</a:t>
            </a:fld>
            <a:endParaRPr lang="en-US"/>
          </a:p>
        </p:txBody>
      </p:sp>
    </p:spTree>
    <p:extLst>
      <p:ext uri="{BB962C8B-B14F-4D97-AF65-F5344CB8AC3E}">
        <p14:creationId xmlns:p14="http://schemas.microsoft.com/office/powerpoint/2010/main" val="1967907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CN"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smtClean="0"/>
              <a:t>Click to edit Master text styles</a:t>
            </a:r>
          </a:p>
        </p:txBody>
      </p:sp>
      <p:sp>
        <p:nvSpPr>
          <p:cNvPr id="4" name="Date Placeholder 3"/>
          <p:cNvSpPr>
            <a:spLocks noGrp="1"/>
          </p:cNvSpPr>
          <p:nvPr>
            <p:ph type="dt" sz="half" idx="10"/>
          </p:nvPr>
        </p:nvSpPr>
        <p:spPr/>
        <p:txBody>
          <a:bodyPr/>
          <a:lstStyle/>
          <a:p>
            <a:fld id="{D44EB3B5-C6D4-DC41-899B-FBADBD819B73}" type="datetimeFigureOut">
              <a:rPr lang="en-US" smtClean="0"/>
              <a:t>13-3-16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18C71E-8DB2-6C44-81EA-9A92A1CD98AA}" type="slidenum">
              <a:rPr lang="en-US" smtClean="0"/>
              <a:t>‹#›</a:t>
            </a:fld>
            <a:endParaRPr lang="en-US"/>
          </a:p>
        </p:txBody>
      </p:sp>
    </p:spTree>
    <p:extLst>
      <p:ext uri="{BB962C8B-B14F-4D97-AF65-F5344CB8AC3E}">
        <p14:creationId xmlns:p14="http://schemas.microsoft.com/office/powerpoint/2010/main" val="3355043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5" name="Date Placeholder 4"/>
          <p:cNvSpPr>
            <a:spLocks noGrp="1"/>
          </p:cNvSpPr>
          <p:nvPr>
            <p:ph type="dt" sz="half" idx="10"/>
          </p:nvPr>
        </p:nvSpPr>
        <p:spPr/>
        <p:txBody>
          <a:bodyPr/>
          <a:lstStyle/>
          <a:p>
            <a:fld id="{D44EB3B5-C6D4-DC41-899B-FBADBD819B73}" type="datetimeFigureOut">
              <a:rPr lang="en-US" smtClean="0"/>
              <a:t>13-3-16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18C71E-8DB2-6C44-81EA-9A92A1CD98AA}" type="slidenum">
              <a:rPr lang="en-US" smtClean="0"/>
              <a:t>‹#›</a:t>
            </a:fld>
            <a:endParaRPr lang="en-US"/>
          </a:p>
        </p:txBody>
      </p:sp>
    </p:spTree>
    <p:extLst>
      <p:ext uri="{BB962C8B-B14F-4D97-AF65-F5344CB8AC3E}">
        <p14:creationId xmlns:p14="http://schemas.microsoft.com/office/powerpoint/2010/main" val="2093126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CN"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7" name="Date Placeholder 6"/>
          <p:cNvSpPr>
            <a:spLocks noGrp="1"/>
          </p:cNvSpPr>
          <p:nvPr>
            <p:ph type="dt" sz="half" idx="10"/>
          </p:nvPr>
        </p:nvSpPr>
        <p:spPr/>
        <p:txBody>
          <a:bodyPr/>
          <a:lstStyle/>
          <a:p>
            <a:fld id="{D44EB3B5-C6D4-DC41-899B-FBADBD819B73}" type="datetimeFigureOut">
              <a:rPr lang="en-US" smtClean="0"/>
              <a:t>13-3-16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18C71E-8DB2-6C44-81EA-9A92A1CD98AA}" type="slidenum">
              <a:rPr lang="en-US" smtClean="0"/>
              <a:t>‹#›</a:t>
            </a:fld>
            <a:endParaRPr lang="en-US"/>
          </a:p>
        </p:txBody>
      </p:sp>
    </p:spTree>
    <p:extLst>
      <p:ext uri="{BB962C8B-B14F-4D97-AF65-F5344CB8AC3E}">
        <p14:creationId xmlns:p14="http://schemas.microsoft.com/office/powerpoint/2010/main" val="2448531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a:p>
        </p:txBody>
      </p:sp>
      <p:sp>
        <p:nvSpPr>
          <p:cNvPr id="3" name="Date Placeholder 2"/>
          <p:cNvSpPr>
            <a:spLocks noGrp="1"/>
          </p:cNvSpPr>
          <p:nvPr>
            <p:ph type="dt" sz="half" idx="10"/>
          </p:nvPr>
        </p:nvSpPr>
        <p:spPr/>
        <p:txBody>
          <a:bodyPr/>
          <a:lstStyle/>
          <a:p>
            <a:fld id="{D44EB3B5-C6D4-DC41-899B-FBADBD819B73}" type="datetimeFigureOut">
              <a:rPr lang="en-US" smtClean="0"/>
              <a:t>13-3-16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18C71E-8DB2-6C44-81EA-9A92A1CD98AA}" type="slidenum">
              <a:rPr lang="en-US" smtClean="0"/>
              <a:t>‹#›</a:t>
            </a:fld>
            <a:endParaRPr lang="en-US"/>
          </a:p>
        </p:txBody>
      </p:sp>
    </p:spTree>
    <p:extLst>
      <p:ext uri="{BB962C8B-B14F-4D97-AF65-F5344CB8AC3E}">
        <p14:creationId xmlns:p14="http://schemas.microsoft.com/office/powerpoint/2010/main" val="1501813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4EB3B5-C6D4-DC41-899B-FBADBD819B73}" type="datetimeFigureOut">
              <a:rPr lang="en-US" smtClean="0"/>
              <a:t>13-3-16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18C71E-8DB2-6C44-81EA-9A92A1CD98AA}" type="slidenum">
              <a:rPr lang="en-US" smtClean="0"/>
              <a:t>‹#›</a:t>
            </a:fld>
            <a:endParaRPr lang="en-US"/>
          </a:p>
        </p:txBody>
      </p:sp>
    </p:spTree>
    <p:extLst>
      <p:ext uri="{BB962C8B-B14F-4D97-AF65-F5344CB8AC3E}">
        <p14:creationId xmlns:p14="http://schemas.microsoft.com/office/powerpoint/2010/main" val="3738878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CN"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D44EB3B5-C6D4-DC41-899B-FBADBD819B73}" type="datetimeFigureOut">
              <a:rPr lang="en-US" smtClean="0"/>
              <a:t>13-3-16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18C71E-8DB2-6C44-81EA-9A92A1CD98AA}" type="slidenum">
              <a:rPr lang="en-US" smtClean="0"/>
              <a:t>‹#›</a:t>
            </a:fld>
            <a:endParaRPr lang="en-US"/>
          </a:p>
        </p:txBody>
      </p:sp>
    </p:spTree>
    <p:extLst>
      <p:ext uri="{BB962C8B-B14F-4D97-AF65-F5344CB8AC3E}">
        <p14:creationId xmlns:p14="http://schemas.microsoft.com/office/powerpoint/2010/main" val="2427368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CN"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D44EB3B5-C6D4-DC41-899B-FBADBD819B73}" type="datetimeFigureOut">
              <a:rPr lang="en-US" smtClean="0"/>
              <a:t>13-3-16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18C71E-8DB2-6C44-81EA-9A92A1CD98AA}" type="slidenum">
              <a:rPr lang="en-US" smtClean="0"/>
              <a:t>‹#›</a:t>
            </a:fld>
            <a:endParaRPr lang="en-US"/>
          </a:p>
        </p:txBody>
      </p:sp>
    </p:spTree>
    <p:extLst>
      <p:ext uri="{BB962C8B-B14F-4D97-AF65-F5344CB8AC3E}">
        <p14:creationId xmlns:p14="http://schemas.microsoft.com/office/powerpoint/2010/main" val="93470649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ltLang="zh-CN"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4EB3B5-C6D4-DC41-899B-FBADBD819B73}" type="datetimeFigureOut">
              <a:rPr lang="en-US" smtClean="0"/>
              <a:t>13-3-16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18C71E-8DB2-6C44-81EA-9A92A1CD98AA}" type="slidenum">
              <a:rPr lang="en-US" smtClean="0"/>
              <a:t>‹#›</a:t>
            </a:fld>
            <a:endParaRPr lang="en-US"/>
          </a:p>
        </p:txBody>
      </p:sp>
    </p:spTree>
    <p:extLst>
      <p:ext uri="{BB962C8B-B14F-4D97-AF65-F5344CB8AC3E}">
        <p14:creationId xmlns:p14="http://schemas.microsoft.com/office/powerpoint/2010/main" val="4236604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Layout" Target="../slideLayouts/slideLayout2.xml"/><Relationship Id="rId3"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jpg"/><Relationship Id="rId5" Type="http://schemas.openxmlformats.org/officeDocument/2006/relationships/image" Target="../media/image3.jpeg"/><Relationship Id="rId6" Type="http://schemas.openxmlformats.org/officeDocument/2006/relationships/image" Target="../media/image4.png"/><Relationship Id="rId7" Type="http://schemas.openxmlformats.org/officeDocument/2006/relationships/image" Target="../media/image5.png"/><Relationship Id="rId8" Type="http://schemas.openxmlformats.org/officeDocument/2006/relationships/image" Target="../media/image6.png"/><Relationship Id="rId9"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4" Type="http://schemas.openxmlformats.org/officeDocument/2006/relationships/image" Target="../media/image9.jpg"/><Relationship Id="rId5" Type="http://schemas.openxmlformats.org/officeDocument/2006/relationships/image" Target="../media/image10.png"/><Relationship Id="rId6" Type="http://schemas.openxmlformats.org/officeDocument/2006/relationships/image" Target="../media/image11.jpg"/><Relationship Id="rId7" Type="http://schemas.openxmlformats.org/officeDocument/2006/relationships/image" Target="../media/image12.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chart" Target="../charts/char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Autofit/>
          </a:bodyPr>
          <a:lstStyle/>
          <a:p>
            <a:r>
              <a:rPr lang="en-US" sz="3600" b="1" dirty="0" smtClean="0">
                <a:solidFill>
                  <a:srgbClr val="0080FF"/>
                </a:solidFill>
                <a:latin typeface="Tahoma"/>
                <a:cs typeface="Tahoma"/>
              </a:rPr>
              <a:t>Parallelizing </a:t>
            </a:r>
            <a:r>
              <a:rPr lang="en-US" sz="3600" b="1" dirty="0">
                <a:solidFill>
                  <a:srgbClr val="0080FF"/>
                </a:solidFill>
                <a:latin typeface="Tahoma"/>
                <a:cs typeface="Tahoma"/>
              </a:rPr>
              <a:t>Live Migration of Virtual Machines</a:t>
            </a:r>
          </a:p>
        </p:txBody>
      </p:sp>
      <p:sp>
        <p:nvSpPr>
          <p:cNvPr id="3" name="Subtitle 2"/>
          <p:cNvSpPr>
            <a:spLocks noGrp="1"/>
          </p:cNvSpPr>
          <p:nvPr>
            <p:ph type="subTitle" idx="1"/>
          </p:nvPr>
        </p:nvSpPr>
        <p:spPr>
          <a:xfrm>
            <a:off x="952462" y="3886200"/>
            <a:ext cx="7316644" cy="1752600"/>
          </a:xfrm>
        </p:spPr>
        <p:txBody>
          <a:bodyPr>
            <a:noAutofit/>
          </a:bodyPr>
          <a:lstStyle/>
          <a:p>
            <a:pPr algn="r"/>
            <a:r>
              <a:rPr lang="en-US" altLang="zh-CN" sz="2600" i="1" dirty="0">
                <a:solidFill>
                  <a:schemeClr val="tx1">
                    <a:lumMod val="95000"/>
                    <a:lumOff val="5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Xiang Song </a:t>
            </a:r>
          </a:p>
          <a:p>
            <a:pPr algn="r"/>
            <a:r>
              <a:rPr lang="en-US" sz="3000" dirty="0" err="1"/>
              <a:t>Jicheng</a:t>
            </a:r>
            <a:r>
              <a:rPr lang="en-US" sz="3000" dirty="0"/>
              <a:t> Shi, Ran Liu, </a:t>
            </a:r>
            <a:r>
              <a:rPr lang="en-US" sz="3000" dirty="0" err="1"/>
              <a:t>Jian</a:t>
            </a:r>
            <a:r>
              <a:rPr lang="en-US" sz="3000" dirty="0"/>
              <a:t> Yang, </a:t>
            </a:r>
            <a:r>
              <a:rPr lang="en-US" sz="3000" dirty="0" err="1"/>
              <a:t>Haibo</a:t>
            </a:r>
            <a:r>
              <a:rPr lang="en-US" sz="3000" dirty="0"/>
              <a:t> Chen</a:t>
            </a:r>
          </a:p>
          <a:p>
            <a:pPr algn="r"/>
            <a:r>
              <a:rPr lang="en-US" sz="2600" i="1" dirty="0">
                <a:solidFill>
                  <a:schemeClr val="tx1">
                    <a:lumMod val="95000"/>
                    <a:lumOff val="5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IPADS of Shanghai Jiao Tong University</a:t>
            </a:r>
          </a:p>
          <a:p>
            <a:pPr algn="r"/>
            <a:r>
              <a:rPr lang="en-US" sz="2600" i="1" dirty="0">
                <a:solidFill>
                  <a:schemeClr val="tx1">
                    <a:lumMod val="95000"/>
                    <a:lumOff val="5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Fudan University</a:t>
            </a:r>
          </a:p>
        </p:txBody>
      </p:sp>
    </p:spTree>
    <p:extLst>
      <p:ext uri="{BB962C8B-B14F-4D97-AF65-F5344CB8AC3E}">
        <p14:creationId xmlns:p14="http://schemas.microsoft.com/office/powerpoint/2010/main" val="6853110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43" y="0"/>
            <a:ext cx="9289143" cy="1417638"/>
          </a:xfrm>
        </p:spPr>
        <p:txBody>
          <a:bodyPr>
            <a:normAutofit/>
          </a:bodyPr>
          <a:lstStyle/>
          <a:p>
            <a:r>
              <a:rPr lang="en-US" sz="4000" b="1" dirty="0">
                <a:solidFill>
                  <a:srgbClr val="0080FF"/>
                </a:solidFill>
                <a:latin typeface="Tahoma"/>
                <a:cs typeface="Tahoma"/>
              </a:rPr>
              <a:t>Analysis of Live VM </a:t>
            </a:r>
            <a:r>
              <a:rPr lang="en-US" sz="4000" b="1" dirty="0" smtClean="0">
                <a:solidFill>
                  <a:srgbClr val="0080FF"/>
                </a:solidFill>
                <a:latin typeface="Tahoma"/>
                <a:cs typeface="Tahoma"/>
              </a:rPr>
              <a:t>Migration:</a:t>
            </a:r>
            <a:br>
              <a:rPr lang="en-US" sz="4000" b="1" dirty="0" smtClean="0">
                <a:solidFill>
                  <a:srgbClr val="0080FF"/>
                </a:solidFill>
                <a:latin typeface="Tahoma"/>
                <a:cs typeface="Tahoma"/>
              </a:rPr>
            </a:br>
            <a:r>
              <a:rPr lang="en-US" sz="4000" b="1" dirty="0" smtClean="0">
                <a:solidFill>
                  <a:srgbClr val="0080FF"/>
                </a:solidFill>
                <a:latin typeface="Tahoma"/>
                <a:cs typeface="Tahoma"/>
              </a:rPr>
              <a:t>Source Node</a:t>
            </a:r>
            <a:endParaRPr lang="en-US" sz="4000" b="1" dirty="0">
              <a:solidFill>
                <a:srgbClr val="0080FF"/>
              </a:solidFill>
              <a:latin typeface="Tahoma"/>
              <a:cs typeface="Tahoma"/>
            </a:endParaRPr>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479062" y="2678839"/>
            <a:ext cx="1821733" cy="661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effectLst>
                  <a:outerShdw blurRad="50800" dist="38100" dir="2700000" algn="tl" rotWithShape="0">
                    <a:prstClr val="black">
                      <a:alpha val="40000"/>
                    </a:prstClr>
                  </a:outerShdw>
                </a:effectLst>
              </a:rPr>
              <a:t>Get/Check Dirty Bitmap</a:t>
            </a:r>
            <a:endParaRPr lang="en-US" sz="2000" b="1" dirty="0">
              <a:effectLst>
                <a:outerShdw blurRad="50800" dist="38100" dir="2700000" algn="tl" rotWithShape="0">
                  <a:prstClr val="black">
                    <a:alpha val="40000"/>
                  </a:prstClr>
                </a:outerShdw>
              </a:effectLst>
            </a:endParaRPr>
          </a:p>
        </p:txBody>
      </p:sp>
      <p:sp>
        <p:nvSpPr>
          <p:cNvPr id="5" name="Right Arrow 4"/>
          <p:cNvSpPr/>
          <p:nvPr/>
        </p:nvSpPr>
        <p:spPr>
          <a:xfrm>
            <a:off x="2300795" y="2748419"/>
            <a:ext cx="292001" cy="469667"/>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2592797" y="2678839"/>
            <a:ext cx="1821733" cy="661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effectLst>
                  <a:outerShdw blurRad="50800" dist="38100" dir="2700000" algn="tl" rotWithShape="0">
                    <a:prstClr val="black">
                      <a:alpha val="40000"/>
                    </a:prstClr>
                  </a:outerShdw>
                </a:effectLst>
              </a:rPr>
              <a:t>Handle Data</a:t>
            </a:r>
            <a:endParaRPr lang="en-US" sz="2000" b="1" dirty="0">
              <a:effectLst>
                <a:outerShdw blurRad="50800" dist="38100" dir="2700000" algn="tl" rotWithShape="0">
                  <a:prstClr val="black">
                    <a:alpha val="40000"/>
                  </a:prstClr>
                </a:outerShdw>
              </a:effectLst>
            </a:endParaRPr>
          </a:p>
        </p:txBody>
      </p:sp>
      <p:sp>
        <p:nvSpPr>
          <p:cNvPr id="7" name="Rectangle 6"/>
          <p:cNvSpPr/>
          <p:nvPr/>
        </p:nvSpPr>
        <p:spPr>
          <a:xfrm>
            <a:off x="4724674" y="2678839"/>
            <a:ext cx="1821733" cy="661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effectLst>
                  <a:outerShdw blurRad="50800" dist="38100" dir="2700000" algn="tl" rotWithShape="0">
                    <a:prstClr val="black">
                      <a:alpha val="40000"/>
                    </a:prstClr>
                  </a:outerShdw>
                </a:effectLst>
              </a:rPr>
              <a:t>Transfer Data</a:t>
            </a:r>
            <a:endParaRPr lang="en-US" sz="2000" b="1" dirty="0">
              <a:effectLst>
                <a:outerShdw blurRad="50800" dist="38100" dir="2700000" algn="tl" rotWithShape="0">
                  <a:prstClr val="black">
                    <a:alpha val="40000"/>
                  </a:prstClr>
                </a:outerShdw>
              </a:effectLst>
            </a:endParaRPr>
          </a:p>
        </p:txBody>
      </p:sp>
      <p:sp>
        <p:nvSpPr>
          <p:cNvPr id="9" name="Rectangle 8"/>
          <p:cNvSpPr/>
          <p:nvPr/>
        </p:nvSpPr>
        <p:spPr>
          <a:xfrm>
            <a:off x="6865067" y="2678839"/>
            <a:ext cx="1821733" cy="661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effectLst>
                  <a:outerShdw blurRad="50800" dist="38100" dir="2700000" algn="tl" rotWithShape="0">
                    <a:prstClr val="black">
                      <a:alpha val="40000"/>
                    </a:prstClr>
                  </a:outerShdw>
                </a:effectLst>
              </a:rPr>
              <a:t>Transfer </a:t>
            </a:r>
          </a:p>
          <a:p>
            <a:pPr algn="ctr"/>
            <a:r>
              <a:rPr lang="en-US" sz="2000" b="1" dirty="0" smtClean="0">
                <a:effectLst>
                  <a:outerShdw blurRad="50800" dist="38100" dir="2700000" algn="tl" rotWithShape="0">
                    <a:prstClr val="black">
                      <a:alpha val="40000"/>
                    </a:prstClr>
                  </a:outerShdw>
                </a:effectLst>
              </a:rPr>
              <a:t>CPU/Device</a:t>
            </a:r>
            <a:endParaRPr lang="en-US" sz="2000" b="1" dirty="0">
              <a:effectLst>
                <a:outerShdw blurRad="50800" dist="38100" dir="2700000" algn="tl" rotWithShape="0">
                  <a:prstClr val="black">
                    <a:alpha val="40000"/>
                  </a:prstClr>
                </a:outerShdw>
              </a:effectLst>
            </a:endParaRPr>
          </a:p>
        </p:txBody>
      </p:sp>
      <p:sp>
        <p:nvSpPr>
          <p:cNvPr id="10" name="Right Arrow 9"/>
          <p:cNvSpPr/>
          <p:nvPr/>
        </p:nvSpPr>
        <p:spPr>
          <a:xfrm>
            <a:off x="4414530" y="2748419"/>
            <a:ext cx="292001" cy="469667"/>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ight Arrow 10"/>
          <p:cNvSpPr/>
          <p:nvPr/>
        </p:nvSpPr>
        <p:spPr>
          <a:xfrm>
            <a:off x="6554923" y="2748419"/>
            <a:ext cx="292001" cy="469667"/>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475343" y="1706382"/>
            <a:ext cx="1821733" cy="661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effectLst>
                  <a:outerShdw blurRad="50800" dist="38100" dir="2700000" algn="tl" rotWithShape="0">
                    <a:prstClr val="black">
                      <a:alpha val="40000"/>
                    </a:prstClr>
                  </a:outerShdw>
                </a:effectLst>
              </a:rPr>
              <a:t>Enter iteration</a:t>
            </a:r>
            <a:endParaRPr lang="en-US" sz="2000" b="1" dirty="0">
              <a:effectLst>
                <a:outerShdw blurRad="50800" dist="38100" dir="2700000" algn="tl" rotWithShape="0">
                  <a:prstClr val="black">
                    <a:alpha val="40000"/>
                  </a:prstClr>
                </a:outerShdw>
              </a:effectLst>
            </a:endParaRPr>
          </a:p>
        </p:txBody>
      </p:sp>
      <p:sp>
        <p:nvSpPr>
          <p:cNvPr id="15" name="Right Arrow 14"/>
          <p:cNvSpPr/>
          <p:nvPr/>
        </p:nvSpPr>
        <p:spPr>
          <a:xfrm rot="5400000">
            <a:off x="1243074" y="2278561"/>
            <a:ext cx="292001" cy="469667"/>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Bent Arrow 15"/>
          <p:cNvSpPr/>
          <p:nvPr/>
        </p:nvSpPr>
        <p:spPr>
          <a:xfrm flipH="1">
            <a:off x="2297076" y="1868711"/>
            <a:ext cx="3568882" cy="790684"/>
          </a:xfrm>
          <a:prstGeom prst="ben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7" name="Rectangle 16"/>
          <p:cNvSpPr/>
          <p:nvPr/>
        </p:nvSpPr>
        <p:spPr>
          <a:xfrm>
            <a:off x="2592797" y="3920511"/>
            <a:ext cx="1821733" cy="661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effectLst>
                  <a:outerShdw blurRad="50800" dist="38100" dir="2700000" algn="tl" rotWithShape="0">
                    <a:prstClr val="black">
                      <a:alpha val="40000"/>
                    </a:prstClr>
                  </a:outerShdw>
                </a:effectLst>
              </a:rPr>
              <a:t>Memory Data</a:t>
            </a:r>
            <a:endParaRPr lang="en-US" sz="2000" b="1" dirty="0">
              <a:effectLst>
                <a:outerShdw blurRad="50800" dist="38100" dir="2700000" algn="tl" rotWithShape="0">
                  <a:prstClr val="black">
                    <a:alpha val="40000"/>
                  </a:prstClr>
                </a:outerShdw>
              </a:effectLst>
            </a:endParaRPr>
          </a:p>
        </p:txBody>
      </p:sp>
      <p:sp>
        <p:nvSpPr>
          <p:cNvPr id="18" name="Rectangle 17"/>
          <p:cNvSpPr/>
          <p:nvPr/>
        </p:nvSpPr>
        <p:spPr>
          <a:xfrm>
            <a:off x="4733190" y="3582526"/>
            <a:ext cx="1821733" cy="72711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effectLst>
                  <a:outerShdw blurRad="50800" dist="38100" dir="2700000" algn="tl" rotWithShape="0">
                    <a:prstClr val="black">
                      <a:alpha val="40000"/>
                    </a:prstClr>
                  </a:outerShdw>
                </a:effectLst>
              </a:rPr>
              <a:t>Map Guest VM Memory</a:t>
            </a:r>
            <a:endParaRPr lang="en-US" sz="2000" b="1" dirty="0">
              <a:effectLst>
                <a:outerShdw blurRad="50800" dist="38100" dir="2700000" algn="tl" rotWithShape="0">
                  <a:prstClr val="black">
                    <a:alpha val="40000"/>
                  </a:prstClr>
                </a:outerShdw>
              </a:effectLst>
            </a:endParaRPr>
          </a:p>
        </p:txBody>
      </p:sp>
      <p:sp>
        <p:nvSpPr>
          <p:cNvPr id="19" name="Rectangle 18"/>
          <p:cNvSpPr/>
          <p:nvPr/>
        </p:nvSpPr>
        <p:spPr>
          <a:xfrm>
            <a:off x="4724674" y="4310201"/>
            <a:ext cx="1821733" cy="661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effectLst>
                  <a:outerShdw blurRad="50800" dist="38100" dir="2700000" algn="tl" rotWithShape="0">
                    <a:prstClr val="black">
                      <a:alpha val="40000"/>
                    </a:prstClr>
                  </a:outerShdw>
                </a:effectLst>
              </a:rPr>
              <a:t>Handle Zero/PT Page</a:t>
            </a:r>
            <a:endParaRPr lang="en-US" sz="2000" b="1" dirty="0">
              <a:effectLst>
                <a:outerShdw blurRad="50800" dist="38100" dir="2700000" algn="tl" rotWithShape="0">
                  <a:prstClr val="black">
                    <a:alpha val="40000"/>
                  </a:prstClr>
                </a:outerShdw>
              </a:effectLst>
            </a:endParaRPr>
          </a:p>
        </p:txBody>
      </p:sp>
      <p:sp>
        <p:nvSpPr>
          <p:cNvPr id="20" name="Rectangle 19"/>
          <p:cNvSpPr/>
          <p:nvPr/>
        </p:nvSpPr>
        <p:spPr>
          <a:xfrm>
            <a:off x="2592796" y="5342082"/>
            <a:ext cx="1821733" cy="661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effectLst>
                  <a:outerShdw blurRad="50800" dist="38100" dir="2700000" algn="tl" rotWithShape="0">
                    <a:prstClr val="black">
                      <a:alpha val="40000"/>
                    </a:prstClr>
                  </a:outerShdw>
                </a:effectLst>
              </a:rPr>
              <a:t>Disk Data</a:t>
            </a:r>
            <a:endParaRPr lang="en-US" sz="2000" b="1" dirty="0">
              <a:effectLst>
                <a:outerShdw blurRad="50800" dist="38100" dir="2700000" algn="tl" rotWithShape="0">
                  <a:prstClr val="black">
                    <a:alpha val="40000"/>
                  </a:prstClr>
                </a:outerShdw>
              </a:effectLst>
            </a:endParaRPr>
          </a:p>
        </p:txBody>
      </p:sp>
      <p:sp>
        <p:nvSpPr>
          <p:cNvPr id="21" name="Rectangle 20"/>
          <p:cNvSpPr/>
          <p:nvPr/>
        </p:nvSpPr>
        <p:spPr>
          <a:xfrm>
            <a:off x="4742817" y="5342082"/>
            <a:ext cx="1821733" cy="661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effectLst>
                  <a:outerShdw blurRad="50800" dist="38100" dir="2700000" algn="tl" rotWithShape="0">
                    <a:prstClr val="black">
                      <a:alpha val="40000"/>
                    </a:prstClr>
                  </a:outerShdw>
                </a:effectLst>
              </a:rPr>
              <a:t>Load Disk Data</a:t>
            </a:r>
            <a:endParaRPr lang="en-US" sz="2000" b="1" dirty="0">
              <a:effectLst>
                <a:outerShdw blurRad="50800" dist="38100" dir="2700000" algn="tl" rotWithShape="0">
                  <a:prstClr val="black">
                    <a:alpha val="40000"/>
                  </a:prstClr>
                </a:outerShdw>
              </a:effectLst>
            </a:endParaRPr>
          </a:p>
        </p:txBody>
      </p:sp>
      <p:sp>
        <p:nvSpPr>
          <p:cNvPr id="22" name="Rectangle 21"/>
          <p:cNvSpPr/>
          <p:nvPr/>
        </p:nvSpPr>
        <p:spPr>
          <a:xfrm>
            <a:off x="2520224" y="2604966"/>
            <a:ext cx="1979204" cy="3545459"/>
          </a:xfrm>
          <a:prstGeom prst="rect">
            <a:avLst/>
          </a:prstGeom>
          <a:noFill/>
          <a:ln w="31750">
            <a:solidFill>
              <a:schemeClr val="tx2">
                <a:lumMod val="60000"/>
                <a:lumOff val="40000"/>
              </a:schemeClr>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ight Arrow 22"/>
          <p:cNvSpPr/>
          <p:nvPr/>
        </p:nvSpPr>
        <p:spPr>
          <a:xfrm>
            <a:off x="4421596" y="5437754"/>
            <a:ext cx="292001" cy="469667"/>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ight Arrow 23"/>
          <p:cNvSpPr/>
          <p:nvPr/>
        </p:nvSpPr>
        <p:spPr>
          <a:xfrm>
            <a:off x="4427995" y="4020376"/>
            <a:ext cx="292001" cy="469667"/>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549580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up)">
                                      <p:cBhvr>
                                        <p:cTn id="12" dur="500"/>
                                        <p:tgtEl>
                                          <p:spTgt spid="15"/>
                                        </p:tgtEl>
                                      </p:cBhvr>
                                    </p:animEffect>
                                  </p:childTnLst>
                                </p:cTn>
                              </p:par>
                            </p:childTnLst>
                          </p:cTn>
                        </p:par>
                        <p:par>
                          <p:cTn id="13" fill="hold">
                            <p:stCondLst>
                              <p:cond delay="500"/>
                            </p:stCondLst>
                            <p:childTnLst>
                              <p:par>
                                <p:cTn id="14" presetID="22" presetClass="entr" presetSubtype="1"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up)">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left)">
                                      <p:cBhvr>
                                        <p:cTn id="21" dur="500"/>
                                        <p:tgtEl>
                                          <p:spTgt spid="5"/>
                                        </p:tgtEl>
                                      </p:cBhvr>
                                    </p:animEffect>
                                  </p:childTnLst>
                                </p:cTn>
                              </p:par>
                            </p:childTnLst>
                          </p:cTn>
                        </p:par>
                        <p:par>
                          <p:cTn id="22" fill="hold">
                            <p:stCondLst>
                              <p:cond delay="500"/>
                            </p:stCondLst>
                            <p:childTnLst>
                              <p:par>
                                <p:cTn id="23" presetID="22" presetClass="entr" presetSubtype="8" fill="hold" grpId="0"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left)">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wipe(up)">
                                      <p:cBhvr>
                                        <p:cTn id="30" dur="500"/>
                                        <p:tgtEl>
                                          <p:spTgt spid="22"/>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wipe(up)">
                                      <p:cBhvr>
                                        <p:cTn id="33" dur="500"/>
                                        <p:tgtEl>
                                          <p:spTgt spid="17"/>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wipe(up)">
                                      <p:cBhvr>
                                        <p:cTn id="36" dur="500"/>
                                        <p:tgtEl>
                                          <p:spTgt spid="20"/>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24"/>
                                        </p:tgtEl>
                                        <p:attrNameLst>
                                          <p:attrName>style.visibility</p:attrName>
                                        </p:attrNameLst>
                                      </p:cBhvr>
                                      <p:to>
                                        <p:strVal val="visible"/>
                                      </p:to>
                                    </p:set>
                                    <p:animEffect transition="in" filter="wipe(left)">
                                      <p:cBhvr>
                                        <p:cTn id="41" dur="500"/>
                                        <p:tgtEl>
                                          <p:spTgt spid="24"/>
                                        </p:tgtEl>
                                      </p:cBhvr>
                                    </p:animEffect>
                                  </p:childTnLst>
                                </p:cTn>
                              </p:par>
                            </p:childTnLst>
                          </p:cTn>
                        </p:par>
                        <p:par>
                          <p:cTn id="42" fill="hold">
                            <p:stCondLst>
                              <p:cond delay="500"/>
                            </p:stCondLst>
                            <p:childTnLst>
                              <p:par>
                                <p:cTn id="43" presetID="22" presetClass="entr" presetSubtype="8" fill="hold" grpId="0" nodeType="after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wipe(left)">
                                      <p:cBhvr>
                                        <p:cTn id="45" dur="500"/>
                                        <p:tgtEl>
                                          <p:spTgt spid="18"/>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wipe(left)">
                                      <p:cBhvr>
                                        <p:cTn id="48" dur="500"/>
                                        <p:tgtEl>
                                          <p:spTgt spid="19"/>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23"/>
                                        </p:tgtEl>
                                        <p:attrNameLst>
                                          <p:attrName>style.visibility</p:attrName>
                                        </p:attrNameLst>
                                      </p:cBhvr>
                                      <p:to>
                                        <p:strVal val="visible"/>
                                      </p:to>
                                    </p:set>
                                    <p:animEffect transition="in" filter="wipe(left)">
                                      <p:cBhvr>
                                        <p:cTn id="53" dur="500"/>
                                        <p:tgtEl>
                                          <p:spTgt spid="23"/>
                                        </p:tgtEl>
                                      </p:cBhvr>
                                    </p:animEffect>
                                  </p:childTnLst>
                                </p:cTn>
                              </p:par>
                            </p:childTnLst>
                          </p:cTn>
                        </p:par>
                        <p:par>
                          <p:cTn id="54" fill="hold">
                            <p:stCondLst>
                              <p:cond delay="500"/>
                            </p:stCondLst>
                            <p:childTnLst>
                              <p:par>
                                <p:cTn id="55" presetID="22" presetClass="entr" presetSubtype="8" fill="hold" grpId="0" nodeType="after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wipe(left)">
                                      <p:cBhvr>
                                        <p:cTn id="57" dur="500"/>
                                        <p:tgtEl>
                                          <p:spTgt spid="21"/>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10"/>
                                        </p:tgtEl>
                                        <p:attrNameLst>
                                          <p:attrName>style.visibility</p:attrName>
                                        </p:attrNameLst>
                                      </p:cBhvr>
                                      <p:to>
                                        <p:strVal val="visible"/>
                                      </p:to>
                                    </p:set>
                                    <p:animEffect transition="in" filter="wipe(left)">
                                      <p:cBhvr>
                                        <p:cTn id="62" dur="500"/>
                                        <p:tgtEl>
                                          <p:spTgt spid="10"/>
                                        </p:tgtEl>
                                      </p:cBhvr>
                                    </p:animEffect>
                                  </p:childTnLst>
                                </p:cTn>
                              </p:par>
                            </p:childTnLst>
                          </p:cTn>
                        </p:par>
                        <p:par>
                          <p:cTn id="63" fill="hold">
                            <p:stCondLst>
                              <p:cond delay="500"/>
                            </p:stCondLst>
                            <p:childTnLst>
                              <p:par>
                                <p:cTn id="64" presetID="22" presetClass="entr" presetSubtype="8" fill="hold" grpId="0" nodeType="afterEffect">
                                  <p:stCondLst>
                                    <p:cond delay="0"/>
                                  </p:stCondLst>
                                  <p:childTnLst>
                                    <p:set>
                                      <p:cBhvr>
                                        <p:cTn id="65" dur="1" fill="hold">
                                          <p:stCondLst>
                                            <p:cond delay="0"/>
                                          </p:stCondLst>
                                        </p:cTn>
                                        <p:tgtEl>
                                          <p:spTgt spid="7"/>
                                        </p:tgtEl>
                                        <p:attrNameLst>
                                          <p:attrName>style.visibility</p:attrName>
                                        </p:attrNameLst>
                                      </p:cBhvr>
                                      <p:to>
                                        <p:strVal val="visible"/>
                                      </p:to>
                                    </p:set>
                                    <p:animEffect transition="in" filter="wipe(left)">
                                      <p:cBhvr>
                                        <p:cTn id="66" dur="500"/>
                                        <p:tgtEl>
                                          <p:spTgt spid="7"/>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2" fill="hold" grpId="0" nodeType="clickEffect">
                                  <p:stCondLst>
                                    <p:cond delay="0"/>
                                  </p:stCondLst>
                                  <p:childTnLst>
                                    <p:set>
                                      <p:cBhvr>
                                        <p:cTn id="70" dur="1" fill="hold">
                                          <p:stCondLst>
                                            <p:cond delay="0"/>
                                          </p:stCondLst>
                                        </p:cTn>
                                        <p:tgtEl>
                                          <p:spTgt spid="16"/>
                                        </p:tgtEl>
                                        <p:attrNameLst>
                                          <p:attrName>style.visibility</p:attrName>
                                        </p:attrNameLst>
                                      </p:cBhvr>
                                      <p:to>
                                        <p:strVal val="visible"/>
                                      </p:to>
                                    </p:set>
                                    <p:animEffect transition="in" filter="wipe(right)">
                                      <p:cBhvr>
                                        <p:cTn id="71" dur="500"/>
                                        <p:tgtEl>
                                          <p:spTgt spid="16"/>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grpId="0" nodeType="clickEffect">
                                  <p:stCondLst>
                                    <p:cond delay="0"/>
                                  </p:stCondLst>
                                  <p:childTnLst>
                                    <p:set>
                                      <p:cBhvr>
                                        <p:cTn id="75" dur="1" fill="hold">
                                          <p:stCondLst>
                                            <p:cond delay="0"/>
                                          </p:stCondLst>
                                        </p:cTn>
                                        <p:tgtEl>
                                          <p:spTgt spid="11"/>
                                        </p:tgtEl>
                                        <p:attrNameLst>
                                          <p:attrName>style.visibility</p:attrName>
                                        </p:attrNameLst>
                                      </p:cBhvr>
                                      <p:to>
                                        <p:strVal val="visible"/>
                                      </p:to>
                                    </p:set>
                                    <p:animEffect transition="in" filter="wipe(left)">
                                      <p:cBhvr>
                                        <p:cTn id="76" dur="500"/>
                                        <p:tgtEl>
                                          <p:spTgt spid="11"/>
                                        </p:tgtEl>
                                      </p:cBhvr>
                                    </p:animEffect>
                                  </p:childTnLst>
                                </p:cTn>
                              </p:par>
                            </p:childTnLst>
                          </p:cTn>
                        </p:par>
                        <p:par>
                          <p:cTn id="77" fill="hold">
                            <p:stCondLst>
                              <p:cond delay="500"/>
                            </p:stCondLst>
                            <p:childTnLst>
                              <p:par>
                                <p:cTn id="78" presetID="22" presetClass="entr" presetSubtype="8" fill="hold" grpId="0" nodeType="afterEffect">
                                  <p:stCondLst>
                                    <p:cond delay="0"/>
                                  </p:stCondLst>
                                  <p:childTnLst>
                                    <p:set>
                                      <p:cBhvr>
                                        <p:cTn id="79" dur="1" fill="hold">
                                          <p:stCondLst>
                                            <p:cond delay="0"/>
                                          </p:stCondLst>
                                        </p:cTn>
                                        <p:tgtEl>
                                          <p:spTgt spid="9"/>
                                        </p:tgtEl>
                                        <p:attrNameLst>
                                          <p:attrName>style.visibility</p:attrName>
                                        </p:attrNameLst>
                                      </p:cBhvr>
                                      <p:to>
                                        <p:strVal val="visible"/>
                                      </p:to>
                                    </p:set>
                                    <p:animEffect transition="in" filter="wipe(left)">
                                      <p:cBhvr>
                                        <p:cTn id="8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9" grpId="0" animBg="1"/>
      <p:bldP spid="10" grpId="0" animBg="1"/>
      <p:bldP spid="11"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80FF"/>
                </a:solidFill>
                <a:latin typeface="Tahoma"/>
                <a:cs typeface="Tahoma"/>
              </a:rPr>
              <a:t>Analysis of Parallelism</a:t>
            </a:r>
          </a:p>
        </p:txBody>
      </p:sp>
      <p:sp>
        <p:nvSpPr>
          <p:cNvPr id="3" name="Content Placeholder 2"/>
          <p:cNvSpPr>
            <a:spLocks noGrp="1"/>
          </p:cNvSpPr>
          <p:nvPr>
            <p:ph idx="1"/>
          </p:nvPr>
        </p:nvSpPr>
        <p:spPr/>
        <p:txBody>
          <a:bodyPr/>
          <a:lstStyle/>
          <a:p>
            <a:pPr marL="0" indent="0">
              <a:buNone/>
            </a:pPr>
            <a:r>
              <a:rPr lang="en-US" dirty="0" smtClean="0"/>
              <a:t>Data Parallelism</a:t>
            </a:r>
          </a:p>
          <a:p>
            <a:pPr marL="457200" lvl="1" indent="0">
              <a:buNone/>
            </a:pPr>
            <a:r>
              <a:rPr lang="en-US" b="1" i="1" dirty="0">
                <a:solidFill>
                  <a:srgbClr val="FF0000"/>
                </a:solidFill>
              </a:rPr>
              <a:t>N</a:t>
            </a:r>
            <a:r>
              <a:rPr lang="en-US" b="1" i="1" dirty="0" smtClean="0">
                <a:solidFill>
                  <a:srgbClr val="FF0000"/>
                </a:solidFill>
              </a:rPr>
              <a:t>o </a:t>
            </a:r>
            <a:r>
              <a:rPr lang="en-US" b="1" i="1" dirty="0">
                <a:solidFill>
                  <a:srgbClr val="FF0000"/>
                </a:solidFill>
              </a:rPr>
              <a:t>dependency </a:t>
            </a:r>
            <a:r>
              <a:rPr lang="en-US" dirty="0"/>
              <a:t>among different portions of </a:t>
            </a:r>
            <a:r>
              <a:rPr lang="en-US" dirty="0" smtClean="0"/>
              <a:t>data</a:t>
            </a:r>
          </a:p>
          <a:p>
            <a:pPr marL="914400" lvl="2" indent="0">
              <a:buNone/>
            </a:pPr>
            <a:r>
              <a:rPr lang="en-US" dirty="0" smtClean="0"/>
              <a:t>E.g., mapping </a:t>
            </a:r>
            <a:r>
              <a:rPr lang="en-US" dirty="0"/>
              <a:t>guest VM </a:t>
            </a:r>
            <a:r>
              <a:rPr lang="en-US" dirty="0" smtClean="0"/>
              <a:t>memory</a:t>
            </a:r>
          </a:p>
          <a:p>
            <a:pPr marL="914400" lvl="2" indent="0">
              <a:buNone/>
            </a:pPr>
            <a:endParaRPr lang="en-US" dirty="0" smtClean="0"/>
          </a:p>
          <a:p>
            <a:pPr marL="0" indent="0">
              <a:buNone/>
            </a:pPr>
            <a:r>
              <a:rPr lang="en-US" dirty="0" smtClean="0"/>
              <a:t>Pipeline Parallelism</a:t>
            </a:r>
          </a:p>
          <a:p>
            <a:pPr marL="457200" lvl="1" indent="0">
              <a:buNone/>
            </a:pPr>
            <a:r>
              <a:rPr lang="en-US" dirty="0" smtClean="0"/>
              <a:t>When </a:t>
            </a:r>
            <a:r>
              <a:rPr lang="en-US" dirty="0"/>
              <a:t>data </a:t>
            </a:r>
            <a:r>
              <a:rPr lang="en-US" dirty="0" smtClean="0"/>
              <a:t>parallelism </a:t>
            </a:r>
            <a:r>
              <a:rPr lang="en-US" dirty="0"/>
              <a:t>is not </a:t>
            </a:r>
            <a:r>
              <a:rPr lang="en-US" dirty="0" smtClean="0"/>
              <a:t>appropriate</a:t>
            </a:r>
          </a:p>
          <a:p>
            <a:pPr marL="914400" lvl="2" indent="0">
              <a:buNone/>
            </a:pPr>
            <a:r>
              <a:rPr lang="en-US" dirty="0" smtClean="0"/>
              <a:t>E.g., </a:t>
            </a:r>
            <a:r>
              <a:rPr lang="tr-TR" dirty="0" err="1" smtClean="0"/>
              <a:t>check</a:t>
            </a:r>
            <a:r>
              <a:rPr lang="tr-TR" dirty="0" smtClean="0"/>
              <a:t> disk/</a:t>
            </a:r>
            <a:r>
              <a:rPr lang="tr-TR" dirty="0" err="1" smtClean="0"/>
              <a:t>memory</a:t>
            </a:r>
            <a:r>
              <a:rPr lang="tr-TR" dirty="0" smtClean="0"/>
              <a:t> </a:t>
            </a:r>
            <a:r>
              <a:rPr lang="tr-TR" dirty="0" err="1" smtClean="0"/>
              <a:t>dirty</a:t>
            </a:r>
            <a:r>
              <a:rPr lang="tr-TR" dirty="0" smtClean="0"/>
              <a:t> </a:t>
            </a:r>
            <a:r>
              <a:rPr lang="tr-TR" dirty="0" err="1"/>
              <a:t>bitmap</a:t>
            </a:r>
            <a:endParaRPr lang="en-US" dirty="0"/>
          </a:p>
        </p:txBody>
      </p:sp>
    </p:spTree>
    <p:extLst>
      <p:ext uri="{BB962C8B-B14F-4D97-AF65-F5344CB8AC3E}">
        <p14:creationId xmlns:p14="http://schemas.microsoft.com/office/powerpoint/2010/main" val="374714392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80FF"/>
                </a:solidFill>
                <a:latin typeface="Tahoma"/>
                <a:cs typeface="Tahoma"/>
              </a:rPr>
              <a:t>Analysis of Parallelism</a:t>
            </a:r>
            <a:endParaRPr lang="en-US" sz="4000" dirty="0"/>
          </a:p>
        </p:txBody>
      </p:sp>
      <p:sp>
        <p:nvSpPr>
          <p:cNvPr id="3" name="Content Placeholder 2"/>
          <p:cNvSpPr>
            <a:spLocks noGrp="1"/>
          </p:cNvSpPr>
          <p:nvPr>
            <p:ph idx="1"/>
          </p:nvPr>
        </p:nvSpPr>
        <p:spPr/>
        <p:txBody>
          <a:bodyPr/>
          <a:lstStyle/>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228694459"/>
              </p:ext>
            </p:extLst>
          </p:nvPr>
        </p:nvGraphicFramePr>
        <p:xfrm>
          <a:off x="820061" y="1774369"/>
          <a:ext cx="7380515" cy="4191989"/>
        </p:xfrm>
        <a:graphic>
          <a:graphicData uri="http://schemas.openxmlformats.org/drawingml/2006/table">
            <a:tbl>
              <a:tblPr firstRow="1" bandRow="1">
                <a:tableStyleId>{69012ECD-51FC-41F1-AA8D-1B2483CD663E}</a:tableStyleId>
              </a:tblPr>
              <a:tblGrid>
                <a:gridCol w="3382983"/>
                <a:gridCol w="1123116"/>
                <a:gridCol w="1397448"/>
                <a:gridCol w="1476968"/>
              </a:tblGrid>
              <a:tr h="421617">
                <a:tc>
                  <a:txBody>
                    <a:bodyPr/>
                    <a:lstStyle/>
                    <a:p>
                      <a:endParaRPr lang="en-US"/>
                    </a:p>
                  </a:txBody>
                  <a:tcPr>
                    <a:lnL w="12700" cap="flat" cmpd="sng" algn="ctr">
                      <a:solidFill>
                        <a:srgbClr val="1F497D">
                          <a:lumMod val="40000"/>
                          <a:lumOff val="60000"/>
                        </a:srgbClr>
                      </a:solidFill>
                      <a:prstDash val="solid"/>
                      <a:round/>
                      <a:headEnd type="none" w="med" len="med"/>
                      <a:tailEnd type="none" w="med" len="med"/>
                    </a:lnL>
                    <a:lnR w="12700" cap="flat" cmpd="sng" algn="ctr">
                      <a:solidFill>
                        <a:srgbClr val="1F497D">
                          <a:lumMod val="40000"/>
                          <a:lumOff val="60000"/>
                        </a:srgbClr>
                      </a:solidFill>
                      <a:prstDash val="solid"/>
                      <a:round/>
                      <a:headEnd type="none" w="med" len="med"/>
                      <a:tailEnd type="none" w="med" len="med"/>
                    </a:lnR>
                    <a:lnT w="12700" cap="flat" cmpd="sng" algn="ctr">
                      <a:solidFill>
                        <a:srgbClr val="1F497D">
                          <a:lumMod val="40000"/>
                          <a:lumOff val="60000"/>
                        </a:srgbClr>
                      </a:solidFill>
                      <a:prstDash val="solid"/>
                      <a:round/>
                      <a:headEnd type="none" w="med" len="med"/>
                      <a:tailEnd type="none" w="med" len="med"/>
                    </a:lnT>
                    <a:lnB w="12700" cap="flat" cmpd="sng" algn="ctr">
                      <a:solidFill>
                        <a:srgbClr val="1F497D">
                          <a:lumMod val="40000"/>
                          <a:lumOff val="60000"/>
                        </a:srgbClr>
                      </a:solidFill>
                      <a:prstDash val="solid"/>
                      <a:round/>
                      <a:headEnd type="none" w="med" len="med"/>
                      <a:tailEnd type="none" w="med" len="med"/>
                    </a:lnB>
                  </a:tcPr>
                </a:tc>
                <a:tc>
                  <a:txBody>
                    <a:bodyPr/>
                    <a:lstStyle/>
                    <a:p>
                      <a:r>
                        <a:rPr lang="en-US" sz="2600" dirty="0" smtClean="0"/>
                        <a:t>Data</a:t>
                      </a:r>
                      <a:endParaRPr lang="en-US" sz="2600" dirty="0"/>
                    </a:p>
                  </a:txBody>
                  <a:tcPr>
                    <a:lnL w="12700" cap="flat" cmpd="sng" algn="ctr">
                      <a:solidFill>
                        <a:srgbClr val="1F497D">
                          <a:lumMod val="40000"/>
                          <a:lumOff val="60000"/>
                        </a:srgbClr>
                      </a:solidFill>
                      <a:prstDash val="solid"/>
                      <a:round/>
                      <a:headEnd type="none" w="med" len="med"/>
                      <a:tailEnd type="none" w="med" len="med"/>
                    </a:lnL>
                    <a:lnR w="12700" cap="flat" cmpd="sng" algn="ctr">
                      <a:solidFill>
                        <a:srgbClr val="1F497D">
                          <a:lumMod val="40000"/>
                          <a:lumOff val="60000"/>
                        </a:srgbClr>
                      </a:solidFill>
                      <a:prstDash val="solid"/>
                      <a:round/>
                      <a:headEnd type="none" w="med" len="med"/>
                      <a:tailEnd type="none" w="med" len="med"/>
                    </a:lnR>
                    <a:lnT w="12700" cap="flat" cmpd="sng" algn="ctr">
                      <a:solidFill>
                        <a:srgbClr val="1F497D">
                          <a:lumMod val="40000"/>
                          <a:lumOff val="60000"/>
                        </a:srgbClr>
                      </a:solidFill>
                      <a:prstDash val="solid"/>
                      <a:round/>
                      <a:headEnd type="none" w="med" len="med"/>
                      <a:tailEnd type="none" w="med" len="med"/>
                    </a:lnT>
                    <a:lnB w="12700" cap="flat" cmpd="sng" algn="ctr">
                      <a:solidFill>
                        <a:srgbClr val="1F497D">
                          <a:lumMod val="40000"/>
                          <a:lumOff val="60000"/>
                        </a:srgbClr>
                      </a:solidFill>
                      <a:prstDash val="solid"/>
                      <a:round/>
                      <a:headEnd type="none" w="med" len="med"/>
                      <a:tailEnd type="none" w="med" len="med"/>
                    </a:lnB>
                  </a:tcPr>
                </a:tc>
                <a:tc>
                  <a:txBody>
                    <a:bodyPr/>
                    <a:lstStyle/>
                    <a:p>
                      <a:r>
                        <a:rPr lang="en-US" sz="2600" dirty="0" smtClean="0"/>
                        <a:t>Pipeline</a:t>
                      </a:r>
                      <a:endParaRPr lang="en-US" sz="2600" dirty="0"/>
                    </a:p>
                  </a:txBody>
                  <a:tcPr>
                    <a:lnL w="12700" cap="flat" cmpd="sng" algn="ctr">
                      <a:solidFill>
                        <a:srgbClr val="1F497D">
                          <a:lumMod val="40000"/>
                          <a:lumOff val="60000"/>
                        </a:srgbClr>
                      </a:solidFill>
                      <a:prstDash val="solid"/>
                      <a:round/>
                      <a:headEnd type="none" w="med" len="med"/>
                      <a:tailEnd type="none" w="med" len="med"/>
                    </a:lnL>
                    <a:lnR w="12700" cap="flat" cmpd="sng" algn="ctr">
                      <a:solidFill>
                        <a:srgbClr val="1F497D">
                          <a:lumMod val="40000"/>
                          <a:lumOff val="60000"/>
                        </a:srgbClr>
                      </a:solidFill>
                      <a:prstDash val="solid"/>
                      <a:round/>
                      <a:headEnd type="none" w="med" len="med"/>
                      <a:tailEnd type="none" w="med" len="med"/>
                    </a:lnR>
                    <a:lnT w="12700" cap="flat" cmpd="sng" algn="ctr">
                      <a:solidFill>
                        <a:srgbClr val="1F497D">
                          <a:lumMod val="40000"/>
                          <a:lumOff val="60000"/>
                        </a:srgbClr>
                      </a:solidFill>
                      <a:prstDash val="solid"/>
                      <a:round/>
                      <a:headEnd type="none" w="med" len="med"/>
                      <a:tailEnd type="none" w="med" len="med"/>
                    </a:lnT>
                    <a:lnB w="12700" cap="flat" cmpd="sng" algn="ctr">
                      <a:solidFill>
                        <a:srgbClr val="1F497D">
                          <a:lumMod val="40000"/>
                          <a:lumOff val="60000"/>
                        </a:srgbClr>
                      </a:solidFill>
                      <a:prstDash val="solid"/>
                      <a:round/>
                      <a:headEnd type="none" w="med" len="med"/>
                      <a:tailEnd type="none" w="med" len="med"/>
                    </a:lnB>
                  </a:tcPr>
                </a:tc>
                <a:tc>
                  <a:txBody>
                    <a:bodyPr/>
                    <a:lstStyle/>
                    <a:p>
                      <a:r>
                        <a:rPr lang="en-US" sz="2600" dirty="0" smtClean="0"/>
                        <a:t>Cost</a:t>
                      </a:r>
                      <a:endParaRPr lang="en-US" sz="2600" dirty="0"/>
                    </a:p>
                  </a:txBody>
                  <a:tcPr>
                    <a:lnL w="12700" cap="flat" cmpd="sng" algn="ctr">
                      <a:solidFill>
                        <a:srgbClr val="1F497D">
                          <a:lumMod val="40000"/>
                          <a:lumOff val="60000"/>
                        </a:srgbClr>
                      </a:solidFill>
                      <a:prstDash val="solid"/>
                      <a:round/>
                      <a:headEnd type="none" w="med" len="med"/>
                      <a:tailEnd type="none" w="med" len="med"/>
                    </a:lnL>
                    <a:lnR w="12700" cap="flat" cmpd="sng" algn="ctr">
                      <a:solidFill>
                        <a:srgbClr val="1F497D">
                          <a:lumMod val="40000"/>
                          <a:lumOff val="60000"/>
                        </a:srgbClr>
                      </a:solidFill>
                      <a:prstDash val="solid"/>
                      <a:round/>
                      <a:headEnd type="none" w="med" len="med"/>
                      <a:tailEnd type="none" w="med" len="med"/>
                    </a:lnR>
                    <a:lnT w="12700" cap="flat" cmpd="sng" algn="ctr">
                      <a:solidFill>
                        <a:srgbClr val="1F497D">
                          <a:lumMod val="40000"/>
                          <a:lumOff val="60000"/>
                        </a:srgbClr>
                      </a:solidFill>
                      <a:prstDash val="solid"/>
                      <a:round/>
                      <a:headEnd type="none" w="med" len="med"/>
                      <a:tailEnd type="none" w="med" len="med"/>
                    </a:lnT>
                    <a:lnB w="12700" cap="flat" cmpd="sng" algn="ctr">
                      <a:solidFill>
                        <a:srgbClr val="1F497D">
                          <a:lumMod val="40000"/>
                          <a:lumOff val="60000"/>
                        </a:srgbClr>
                      </a:solidFill>
                      <a:prstDash val="solid"/>
                      <a:round/>
                      <a:headEnd type="none" w="med" len="med"/>
                      <a:tailEnd type="none" w="med" len="med"/>
                    </a:lnB>
                  </a:tcPr>
                </a:tc>
              </a:tr>
              <a:tr h="44796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kern="1200" dirty="0" smtClean="0">
                          <a:solidFill>
                            <a:schemeClr val="tx1"/>
                          </a:solidFill>
                          <a:latin typeface="+mn-lt"/>
                          <a:ea typeface="+mn-ea"/>
                          <a:cs typeface="+mn-cs"/>
                        </a:rPr>
                        <a:t>Check dirty bitmap</a:t>
                      </a:r>
                      <a:endParaRPr lang="en-US" sz="2400" b="1" dirty="0" smtClean="0">
                        <a:solidFill>
                          <a:srgbClr val="FF0000"/>
                        </a:solidFill>
                      </a:endParaRPr>
                    </a:p>
                  </a:txBody>
                  <a:tcPr>
                    <a:lnL w="12700" cap="flat" cmpd="sng" algn="ctr">
                      <a:solidFill>
                        <a:srgbClr val="1F497D">
                          <a:lumMod val="40000"/>
                          <a:lumOff val="60000"/>
                        </a:srgbClr>
                      </a:solidFill>
                      <a:prstDash val="solid"/>
                      <a:round/>
                      <a:headEnd type="none" w="med" len="med"/>
                      <a:tailEnd type="none" w="med" len="med"/>
                    </a:lnL>
                    <a:lnR w="12700" cap="flat" cmpd="sng" algn="ctr">
                      <a:solidFill>
                        <a:srgbClr val="1F497D">
                          <a:lumMod val="40000"/>
                          <a:lumOff val="60000"/>
                        </a:srgbClr>
                      </a:solidFill>
                      <a:prstDash val="solid"/>
                      <a:round/>
                      <a:headEnd type="none" w="med" len="med"/>
                      <a:tailEnd type="none" w="med" len="med"/>
                    </a:lnR>
                    <a:lnT w="12700" cap="flat" cmpd="sng" algn="ctr">
                      <a:solidFill>
                        <a:srgbClr val="1F497D">
                          <a:lumMod val="40000"/>
                          <a:lumOff val="60000"/>
                        </a:srgbClr>
                      </a:solidFill>
                      <a:prstDash val="solid"/>
                      <a:round/>
                      <a:headEnd type="none" w="med" len="med"/>
                      <a:tailEnd type="none" w="med" len="med"/>
                    </a:lnT>
                    <a:lnB w="12700" cap="flat" cmpd="sng" algn="ctr">
                      <a:solidFill>
                        <a:srgbClr val="1F497D">
                          <a:lumMod val="40000"/>
                          <a:lumOff val="60000"/>
                        </a:srgbClr>
                      </a:solidFill>
                      <a:prstDash val="solid"/>
                      <a:round/>
                      <a:headEnd type="none" w="med" len="med"/>
                      <a:tailEnd type="none" w="med" len="med"/>
                    </a:lnB>
                  </a:tcPr>
                </a:tc>
                <a:tc>
                  <a:txBody>
                    <a:bodyPr/>
                    <a:lstStyle/>
                    <a:p>
                      <a:pPr algn="ctr"/>
                      <a:endParaRPr lang="en-US" sz="2800" b="1" dirty="0">
                        <a:solidFill>
                          <a:srgbClr val="FF0000"/>
                        </a:solidFill>
                      </a:endParaRPr>
                    </a:p>
                  </a:txBody>
                  <a:tcPr>
                    <a:lnL w="12700" cap="flat" cmpd="sng" algn="ctr">
                      <a:solidFill>
                        <a:srgbClr val="1F497D">
                          <a:lumMod val="40000"/>
                          <a:lumOff val="60000"/>
                        </a:srgbClr>
                      </a:solidFill>
                      <a:prstDash val="solid"/>
                      <a:round/>
                      <a:headEnd type="none" w="med" len="med"/>
                      <a:tailEnd type="none" w="med" len="med"/>
                    </a:lnL>
                    <a:lnR w="12700" cap="flat" cmpd="sng" algn="ctr">
                      <a:solidFill>
                        <a:srgbClr val="1F497D">
                          <a:lumMod val="40000"/>
                          <a:lumOff val="60000"/>
                        </a:srgbClr>
                      </a:solidFill>
                      <a:prstDash val="solid"/>
                      <a:round/>
                      <a:headEnd type="none" w="med" len="med"/>
                      <a:tailEnd type="none" w="med" len="med"/>
                    </a:lnR>
                    <a:lnT w="12700" cap="flat" cmpd="sng" algn="ctr">
                      <a:solidFill>
                        <a:srgbClr val="1F497D">
                          <a:lumMod val="40000"/>
                          <a:lumOff val="60000"/>
                        </a:srgbClr>
                      </a:solidFill>
                      <a:prstDash val="solid"/>
                      <a:round/>
                      <a:headEnd type="none" w="med" len="med"/>
                      <a:tailEnd type="none" w="med" len="med"/>
                    </a:lnT>
                    <a:lnB w="12700" cap="flat" cmpd="sng" algn="ctr">
                      <a:solidFill>
                        <a:srgbClr val="1F497D">
                          <a:lumMod val="40000"/>
                          <a:lumOff val="60000"/>
                        </a:srgbClr>
                      </a:solidFill>
                      <a:prstDash val="solid"/>
                      <a:round/>
                      <a:headEnd type="none" w="med" len="med"/>
                      <a:tailEnd type="none" w="med" len="med"/>
                    </a:lnB>
                  </a:tcPr>
                </a:tc>
                <a:tc>
                  <a:txBody>
                    <a:bodyPr/>
                    <a:lstStyle/>
                    <a:p>
                      <a:pPr algn="ctr"/>
                      <a:endParaRPr lang="en-US" sz="2800" b="1" dirty="0">
                        <a:solidFill>
                          <a:srgbClr val="FF0000"/>
                        </a:solidFill>
                      </a:endParaRPr>
                    </a:p>
                  </a:txBody>
                  <a:tcPr>
                    <a:lnL w="12700" cap="flat" cmpd="sng" algn="ctr">
                      <a:solidFill>
                        <a:srgbClr val="1F497D">
                          <a:lumMod val="40000"/>
                          <a:lumOff val="60000"/>
                        </a:srgbClr>
                      </a:solidFill>
                      <a:prstDash val="solid"/>
                      <a:round/>
                      <a:headEnd type="none" w="med" len="med"/>
                      <a:tailEnd type="none" w="med" len="med"/>
                    </a:lnL>
                    <a:lnR w="12700" cap="flat" cmpd="sng" algn="ctr">
                      <a:solidFill>
                        <a:srgbClr val="1F497D">
                          <a:lumMod val="40000"/>
                          <a:lumOff val="60000"/>
                        </a:srgbClr>
                      </a:solidFill>
                      <a:prstDash val="solid"/>
                      <a:round/>
                      <a:headEnd type="none" w="med" len="med"/>
                      <a:tailEnd type="none" w="med" len="med"/>
                    </a:lnR>
                    <a:lnT w="12700" cap="flat" cmpd="sng" algn="ctr">
                      <a:solidFill>
                        <a:srgbClr val="1F497D">
                          <a:lumMod val="40000"/>
                          <a:lumOff val="60000"/>
                        </a:srgbClr>
                      </a:solidFill>
                      <a:prstDash val="solid"/>
                      <a:round/>
                      <a:headEnd type="none" w="med" len="med"/>
                      <a:tailEnd type="none" w="med" len="med"/>
                    </a:lnT>
                    <a:lnB w="12700" cap="flat" cmpd="sng" algn="ctr">
                      <a:solidFill>
                        <a:srgbClr val="1F497D">
                          <a:lumMod val="40000"/>
                          <a:lumOff val="60000"/>
                        </a:srgbClr>
                      </a:solidFill>
                      <a:prstDash val="solid"/>
                      <a:round/>
                      <a:headEnd type="none" w="med" len="med"/>
                      <a:tailEnd type="none" w="med" len="med"/>
                    </a:lnB>
                  </a:tcPr>
                </a:tc>
                <a:tc>
                  <a:txBody>
                    <a:bodyPr/>
                    <a:lstStyle/>
                    <a:p>
                      <a:pPr algn="ctr"/>
                      <a:r>
                        <a:rPr lang="en-US" sz="2800" b="1" dirty="0" smtClean="0">
                          <a:solidFill>
                            <a:srgbClr val="3366FF"/>
                          </a:solidFill>
                        </a:rPr>
                        <a:t>small</a:t>
                      </a:r>
                      <a:endParaRPr lang="en-US" sz="2800" b="1" dirty="0">
                        <a:solidFill>
                          <a:srgbClr val="3366FF"/>
                        </a:solidFill>
                      </a:endParaRPr>
                    </a:p>
                  </a:txBody>
                  <a:tcPr>
                    <a:lnL w="12700" cap="flat" cmpd="sng" algn="ctr">
                      <a:solidFill>
                        <a:srgbClr val="1F497D">
                          <a:lumMod val="40000"/>
                          <a:lumOff val="60000"/>
                        </a:srgbClr>
                      </a:solidFill>
                      <a:prstDash val="solid"/>
                      <a:round/>
                      <a:headEnd type="none" w="med" len="med"/>
                      <a:tailEnd type="none" w="med" len="med"/>
                    </a:lnL>
                    <a:lnR w="12700" cap="flat" cmpd="sng" algn="ctr">
                      <a:solidFill>
                        <a:srgbClr val="1F497D">
                          <a:lumMod val="40000"/>
                          <a:lumOff val="60000"/>
                        </a:srgbClr>
                      </a:solidFill>
                      <a:prstDash val="solid"/>
                      <a:round/>
                      <a:headEnd type="none" w="med" len="med"/>
                      <a:tailEnd type="none" w="med" len="med"/>
                    </a:lnR>
                    <a:lnT w="12700" cap="flat" cmpd="sng" algn="ctr">
                      <a:solidFill>
                        <a:srgbClr val="1F497D">
                          <a:lumMod val="40000"/>
                          <a:lumOff val="60000"/>
                        </a:srgbClr>
                      </a:solidFill>
                      <a:prstDash val="solid"/>
                      <a:round/>
                      <a:headEnd type="none" w="med" len="med"/>
                      <a:tailEnd type="none" w="med" len="med"/>
                    </a:lnT>
                    <a:lnB w="12700" cap="flat" cmpd="sng" algn="ctr">
                      <a:solidFill>
                        <a:srgbClr val="1F497D">
                          <a:lumMod val="40000"/>
                          <a:lumOff val="60000"/>
                        </a:srgbClr>
                      </a:solidFill>
                      <a:prstDash val="solid"/>
                      <a:round/>
                      <a:headEnd type="none" w="med" len="med"/>
                      <a:tailEnd type="none" w="med" len="med"/>
                    </a:lnB>
                  </a:tcPr>
                </a:tc>
              </a:tr>
              <a:tr h="447968">
                <a:tc>
                  <a:txBody>
                    <a:bodyPr/>
                    <a:lstStyle/>
                    <a:p>
                      <a:pPr algn="l"/>
                      <a:r>
                        <a:rPr lang="en-US" sz="2400" kern="1200" dirty="0" smtClean="0">
                          <a:solidFill>
                            <a:schemeClr val="tx1"/>
                          </a:solidFill>
                          <a:latin typeface="+mn-lt"/>
                          <a:ea typeface="+mn-ea"/>
                          <a:cs typeface="+mn-cs"/>
                        </a:rPr>
                        <a:t>Map guest VM memory</a:t>
                      </a:r>
                      <a:endParaRPr lang="en-US" sz="2800" b="1" dirty="0">
                        <a:solidFill>
                          <a:srgbClr val="FF0000"/>
                        </a:solidFill>
                        <a:latin typeface="+mn-lt"/>
                      </a:endParaRPr>
                    </a:p>
                  </a:txBody>
                  <a:tcPr>
                    <a:lnL w="12700" cap="flat" cmpd="sng" algn="ctr">
                      <a:solidFill>
                        <a:srgbClr val="1F497D">
                          <a:lumMod val="40000"/>
                          <a:lumOff val="60000"/>
                        </a:srgbClr>
                      </a:solidFill>
                      <a:prstDash val="solid"/>
                      <a:round/>
                      <a:headEnd type="none" w="med" len="med"/>
                      <a:tailEnd type="none" w="med" len="med"/>
                    </a:lnL>
                    <a:lnR w="12700" cap="flat" cmpd="sng" algn="ctr">
                      <a:solidFill>
                        <a:srgbClr val="1F497D">
                          <a:lumMod val="40000"/>
                          <a:lumOff val="60000"/>
                        </a:srgbClr>
                      </a:solidFill>
                      <a:prstDash val="solid"/>
                      <a:round/>
                      <a:headEnd type="none" w="med" len="med"/>
                      <a:tailEnd type="none" w="med" len="med"/>
                    </a:lnR>
                    <a:lnT w="12700" cap="flat" cmpd="sng" algn="ctr">
                      <a:solidFill>
                        <a:srgbClr val="1F497D">
                          <a:lumMod val="40000"/>
                          <a:lumOff val="60000"/>
                        </a:srgbClr>
                      </a:solidFill>
                      <a:prstDash val="solid"/>
                      <a:round/>
                      <a:headEnd type="none" w="med" len="med"/>
                      <a:tailEnd type="none" w="med" len="med"/>
                    </a:lnT>
                    <a:lnB w="12700" cap="flat" cmpd="sng" algn="ctr">
                      <a:solidFill>
                        <a:srgbClr val="1F497D">
                          <a:lumMod val="40000"/>
                          <a:lumOff val="60000"/>
                        </a:srgbClr>
                      </a:solidFill>
                      <a:prstDash val="solid"/>
                      <a:round/>
                      <a:headEnd type="none" w="med" len="med"/>
                      <a:tailEnd type="none" w="med" len="med"/>
                    </a:lnB>
                  </a:tcPr>
                </a:tc>
                <a:tc>
                  <a:txBody>
                    <a:bodyPr/>
                    <a:lstStyle/>
                    <a:p>
                      <a:pPr algn="ctr"/>
                      <a:endParaRPr lang="en-US" sz="2800" b="1" dirty="0">
                        <a:solidFill>
                          <a:srgbClr val="FF0000"/>
                        </a:solidFill>
                      </a:endParaRPr>
                    </a:p>
                  </a:txBody>
                  <a:tcPr>
                    <a:lnL w="12700" cap="flat" cmpd="sng" algn="ctr">
                      <a:solidFill>
                        <a:srgbClr val="1F497D">
                          <a:lumMod val="40000"/>
                          <a:lumOff val="60000"/>
                        </a:srgbClr>
                      </a:solidFill>
                      <a:prstDash val="solid"/>
                      <a:round/>
                      <a:headEnd type="none" w="med" len="med"/>
                      <a:tailEnd type="none" w="med" len="med"/>
                    </a:lnL>
                    <a:lnR w="12700" cap="flat" cmpd="sng" algn="ctr">
                      <a:solidFill>
                        <a:srgbClr val="1F497D">
                          <a:lumMod val="40000"/>
                          <a:lumOff val="60000"/>
                        </a:srgbClr>
                      </a:solidFill>
                      <a:prstDash val="solid"/>
                      <a:round/>
                      <a:headEnd type="none" w="med" len="med"/>
                      <a:tailEnd type="none" w="med" len="med"/>
                    </a:lnR>
                    <a:lnT w="12700" cap="flat" cmpd="sng" algn="ctr">
                      <a:solidFill>
                        <a:srgbClr val="1F497D">
                          <a:lumMod val="40000"/>
                          <a:lumOff val="60000"/>
                        </a:srgbClr>
                      </a:solidFill>
                      <a:prstDash val="solid"/>
                      <a:round/>
                      <a:headEnd type="none" w="med" len="med"/>
                      <a:tailEnd type="none" w="med" len="med"/>
                    </a:lnT>
                    <a:lnB w="12700" cap="flat" cmpd="sng" algn="ctr">
                      <a:solidFill>
                        <a:srgbClr val="1F497D">
                          <a:lumMod val="40000"/>
                          <a:lumOff val="60000"/>
                        </a:srgbClr>
                      </a:solidFill>
                      <a:prstDash val="solid"/>
                      <a:round/>
                      <a:headEnd type="none" w="med" len="med"/>
                      <a:tailEnd type="none" w="med" len="med"/>
                    </a:lnB>
                  </a:tcPr>
                </a:tc>
                <a:tc>
                  <a:txBody>
                    <a:bodyPr/>
                    <a:lstStyle/>
                    <a:p>
                      <a:pPr algn="ctr"/>
                      <a:endParaRPr lang="en-US" sz="2800" b="1" dirty="0">
                        <a:solidFill>
                          <a:srgbClr val="FF0000"/>
                        </a:solidFill>
                      </a:endParaRPr>
                    </a:p>
                  </a:txBody>
                  <a:tcPr>
                    <a:lnL w="12700" cap="flat" cmpd="sng" algn="ctr">
                      <a:solidFill>
                        <a:srgbClr val="1F497D">
                          <a:lumMod val="40000"/>
                          <a:lumOff val="60000"/>
                        </a:srgbClr>
                      </a:solidFill>
                      <a:prstDash val="solid"/>
                      <a:round/>
                      <a:headEnd type="none" w="med" len="med"/>
                      <a:tailEnd type="none" w="med" len="med"/>
                    </a:lnL>
                    <a:lnR w="12700" cap="flat" cmpd="sng" algn="ctr">
                      <a:solidFill>
                        <a:srgbClr val="1F497D">
                          <a:lumMod val="40000"/>
                          <a:lumOff val="60000"/>
                        </a:srgbClr>
                      </a:solidFill>
                      <a:prstDash val="solid"/>
                      <a:round/>
                      <a:headEnd type="none" w="med" len="med"/>
                      <a:tailEnd type="none" w="med" len="med"/>
                    </a:lnR>
                    <a:lnT w="12700" cap="flat" cmpd="sng" algn="ctr">
                      <a:solidFill>
                        <a:srgbClr val="1F497D">
                          <a:lumMod val="40000"/>
                          <a:lumOff val="60000"/>
                        </a:srgbClr>
                      </a:solidFill>
                      <a:prstDash val="solid"/>
                      <a:round/>
                      <a:headEnd type="none" w="med" len="med"/>
                      <a:tailEnd type="none" w="med" len="med"/>
                    </a:lnT>
                    <a:lnB w="12700" cap="flat" cmpd="sng" algn="ctr">
                      <a:solidFill>
                        <a:srgbClr val="1F497D">
                          <a:lumMod val="40000"/>
                          <a:lumOff val="60000"/>
                        </a:srgbClr>
                      </a:solidFill>
                      <a:prstDash val="solid"/>
                      <a:round/>
                      <a:headEnd type="none" w="med" len="med"/>
                      <a:tailEnd type="none" w="med" len="med"/>
                    </a:lnB>
                  </a:tcPr>
                </a:tc>
                <a:tc>
                  <a:txBody>
                    <a:bodyPr/>
                    <a:lstStyle/>
                    <a:p>
                      <a:pPr algn="ctr"/>
                      <a:r>
                        <a:rPr lang="en-US" sz="2800" b="1" dirty="0" smtClean="0">
                          <a:solidFill>
                            <a:srgbClr val="3366FF"/>
                          </a:solidFill>
                        </a:rPr>
                        <a:t>heavy</a:t>
                      </a:r>
                      <a:endParaRPr lang="en-US" sz="2800" b="1" dirty="0">
                        <a:solidFill>
                          <a:srgbClr val="3366FF"/>
                        </a:solidFill>
                      </a:endParaRPr>
                    </a:p>
                  </a:txBody>
                  <a:tcPr>
                    <a:lnL w="12700" cap="flat" cmpd="sng" algn="ctr">
                      <a:solidFill>
                        <a:srgbClr val="1F497D">
                          <a:lumMod val="40000"/>
                          <a:lumOff val="60000"/>
                        </a:srgbClr>
                      </a:solidFill>
                      <a:prstDash val="solid"/>
                      <a:round/>
                      <a:headEnd type="none" w="med" len="med"/>
                      <a:tailEnd type="none" w="med" len="med"/>
                    </a:lnL>
                    <a:lnR w="12700" cap="flat" cmpd="sng" algn="ctr">
                      <a:solidFill>
                        <a:srgbClr val="1F497D">
                          <a:lumMod val="40000"/>
                          <a:lumOff val="60000"/>
                        </a:srgbClr>
                      </a:solidFill>
                      <a:prstDash val="solid"/>
                      <a:round/>
                      <a:headEnd type="none" w="med" len="med"/>
                      <a:tailEnd type="none" w="med" len="med"/>
                    </a:lnR>
                    <a:lnT w="12700" cap="flat" cmpd="sng" algn="ctr">
                      <a:solidFill>
                        <a:srgbClr val="1F497D">
                          <a:lumMod val="40000"/>
                          <a:lumOff val="60000"/>
                        </a:srgbClr>
                      </a:solidFill>
                      <a:prstDash val="solid"/>
                      <a:round/>
                      <a:headEnd type="none" w="med" len="med"/>
                      <a:tailEnd type="none" w="med" len="med"/>
                    </a:lnT>
                    <a:lnB w="12700" cap="flat" cmpd="sng" algn="ctr">
                      <a:solidFill>
                        <a:srgbClr val="1F497D">
                          <a:lumMod val="40000"/>
                          <a:lumOff val="60000"/>
                        </a:srgbClr>
                      </a:solidFill>
                      <a:prstDash val="solid"/>
                      <a:round/>
                      <a:headEnd type="none" w="med" len="med"/>
                      <a:tailEnd type="none" w="med" len="med"/>
                    </a:lnB>
                  </a:tcPr>
                </a:tc>
              </a:tr>
              <a:tr h="447968">
                <a:tc>
                  <a:txBody>
                    <a:bodyPr/>
                    <a:lstStyle/>
                    <a:p>
                      <a:pPr algn="l"/>
                      <a:r>
                        <a:rPr lang="en-US" sz="2400" kern="1200" dirty="0" smtClean="0">
                          <a:solidFill>
                            <a:schemeClr val="tx1"/>
                          </a:solidFill>
                          <a:latin typeface="+mn-lt"/>
                          <a:ea typeface="+mn-ea"/>
                          <a:cs typeface="+mn-cs"/>
                        </a:rPr>
                        <a:t>Handle Unused/PT Page</a:t>
                      </a:r>
                      <a:endParaRPr lang="en-US" sz="2800" b="1" dirty="0">
                        <a:solidFill>
                          <a:srgbClr val="FF0000"/>
                        </a:solidFill>
                      </a:endParaRPr>
                    </a:p>
                  </a:txBody>
                  <a:tcPr>
                    <a:lnL w="12700" cap="flat" cmpd="sng" algn="ctr">
                      <a:solidFill>
                        <a:srgbClr val="1F497D">
                          <a:lumMod val="40000"/>
                          <a:lumOff val="60000"/>
                        </a:srgbClr>
                      </a:solidFill>
                      <a:prstDash val="solid"/>
                      <a:round/>
                      <a:headEnd type="none" w="med" len="med"/>
                      <a:tailEnd type="none" w="med" len="med"/>
                    </a:lnL>
                    <a:lnR w="12700" cap="flat" cmpd="sng" algn="ctr">
                      <a:solidFill>
                        <a:srgbClr val="1F497D">
                          <a:lumMod val="40000"/>
                          <a:lumOff val="60000"/>
                        </a:srgbClr>
                      </a:solidFill>
                      <a:prstDash val="solid"/>
                      <a:round/>
                      <a:headEnd type="none" w="med" len="med"/>
                      <a:tailEnd type="none" w="med" len="med"/>
                    </a:lnR>
                    <a:lnT w="12700" cap="flat" cmpd="sng" algn="ctr">
                      <a:solidFill>
                        <a:srgbClr val="1F497D">
                          <a:lumMod val="40000"/>
                          <a:lumOff val="60000"/>
                        </a:srgbClr>
                      </a:solidFill>
                      <a:prstDash val="solid"/>
                      <a:round/>
                      <a:headEnd type="none" w="med" len="med"/>
                      <a:tailEnd type="none" w="med" len="med"/>
                    </a:lnT>
                    <a:lnB w="12700" cap="flat" cmpd="sng" algn="ctr">
                      <a:solidFill>
                        <a:srgbClr val="1F497D">
                          <a:lumMod val="40000"/>
                          <a:lumOff val="60000"/>
                        </a:srgbClr>
                      </a:solidFill>
                      <a:prstDash val="solid"/>
                      <a:round/>
                      <a:headEnd type="none" w="med" len="med"/>
                      <a:tailEnd type="none" w="med" len="med"/>
                    </a:lnB>
                  </a:tcPr>
                </a:tc>
                <a:tc>
                  <a:txBody>
                    <a:bodyPr/>
                    <a:lstStyle/>
                    <a:p>
                      <a:pPr algn="ctr"/>
                      <a:endParaRPr lang="en-US" sz="2800" b="1" dirty="0">
                        <a:solidFill>
                          <a:srgbClr val="3366FF"/>
                        </a:solidFill>
                      </a:endParaRPr>
                    </a:p>
                  </a:txBody>
                  <a:tcPr>
                    <a:lnL w="12700" cap="flat" cmpd="sng" algn="ctr">
                      <a:solidFill>
                        <a:srgbClr val="1F497D">
                          <a:lumMod val="40000"/>
                          <a:lumOff val="60000"/>
                        </a:srgbClr>
                      </a:solidFill>
                      <a:prstDash val="solid"/>
                      <a:round/>
                      <a:headEnd type="none" w="med" len="med"/>
                      <a:tailEnd type="none" w="med" len="med"/>
                    </a:lnL>
                    <a:lnR w="12700" cap="flat" cmpd="sng" algn="ctr">
                      <a:solidFill>
                        <a:srgbClr val="1F497D">
                          <a:lumMod val="40000"/>
                          <a:lumOff val="60000"/>
                        </a:srgbClr>
                      </a:solidFill>
                      <a:prstDash val="solid"/>
                      <a:round/>
                      <a:headEnd type="none" w="med" len="med"/>
                      <a:tailEnd type="none" w="med" len="med"/>
                    </a:lnR>
                    <a:lnT w="12700" cap="flat" cmpd="sng" algn="ctr">
                      <a:solidFill>
                        <a:srgbClr val="1F497D">
                          <a:lumMod val="40000"/>
                          <a:lumOff val="60000"/>
                        </a:srgbClr>
                      </a:solidFill>
                      <a:prstDash val="solid"/>
                      <a:round/>
                      <a:headEnd type="none" w="med" len="med"/>
                      <a:tailEnd type="none" w="med" len="med"/>
                    </a:lnT>
                    <a:lnB w="12700" cap="flat" cmpd="sng" algn="ctr">
                      <a:solidFill>
                        <a:srgbClr val="1F497D">
                          <a:lumMod val="40000"/>
                          <a:lumOff val="60000"/>
                        </a:srgbClr>
                      </a:solidFill>
                      <a:prstDash val="solid"/>
                      <a:round/>
                      <a:headEnd type="none" w="med" len="med"/>
                      <a:tailEnd type="none" w="med" len="med"/>
                    </a:lnB>
                  </a:tcPr>
                </a:tc>
                <a:tc>
                  <a:txBody>
                    <a:bodyPr/>
                    <a:lstStyle/>
                    <a:p>
                      <a:pPr algn="ctr"/>
                      <a:endParaRPr lang="en-US" sz="2800" b="1" dirty="0">
                        <a:solidFill>
                          <a:srgbClr val="3366FF"/>
                        </a:solidFill>
                      </a:endParaRPr>
                    </a:p>
                  </a:txBody>
                  <a:tcPr>
                    <a:lnL w="12700" cap="flat" cmpd="sng" algn="ctr">
                      <a:solidFill>
                        <a:srgbClr val="1F497D">
                          <a:lumMod val="40000"/>
                          <a:lumOff val="60000"/>
                        </a:srgbClr>
                      </a:solidFill>
                      <a:prstDash val="solid"/>
                      <a:round/>
                      <a:headEnd type="none" w="med" len="med"/>
                      <a:tailEnd type="none" w="med" len="med"/>
                    </a:lnL>
                    <a:lnR w="12700" cap="flat" cmpd="sng" algn="ctr">
                      <a:solidFill>
                        <a:srgbClr val="1F497D">
                          <a:lumMod val="40000"/>
                          <a:lumOff val="60000"/>
                        </a:srgbClr>
                      </a:solidFill>
                      <a:prstDash val="solid"/>
                      <a:round/>
                      <a:headEnd type="none" w="med" len="med"/>
                      <a:tailEnd type="none" w="med" len="med"/>
                    </a:lnR>
                    <a:lnT w="12700" cap="flat" cmpd="sng" algn="ctr">
                      <a:solidFill>
                        <a:srgbClr val="1F497D">
                          <a:lumMod val="40000"/>
                          <a:lumOff val="60000"/>
                        </a:srgbClr>
                      </a:solidFill>
                      <a:prstDash val="solid"/>
                      <a:round/>
                      <a:headEnd type="none" w="med" len="med"/>
                      <a:tailEnd type="none" w="med" len="med"/>
                    </a:lnT>
                    <a:lnB w="12700" cap="flat" cmpd="sng" algn="ctr">
                      <a:solidFill>
                        <a:srgbClr val="1F497D">
                          <a:lumMod val="40000"/>
                          <a:lumOff val="60000"/>
                        </a:srgbClr>
                      </a:solidFill>
                      <a:prstDash val="solid"/>
                      <a:round/>
                      <a:headEnd type="none" w="med" len="med"/>
                      <a:tailEnd type="none" w="med" len="med"/>
                    </a:lnB>
                  </a:tcPr>
                </a:tc>
                <a:tc>
                  <a:txBody>
                    <a:bodyPr/>
                    <a:lstStyle/>
                    <a:p>
                      <a:pPr algn="ctr"/>
                      <a:r>
                        <a:rPr lang="en-US" sz="2800" b="1" dirty="0" smtClean="0">
                          <a:solidFill>
                            <a:srgbClr val="3366FF"/>
                          </a:solidFill>
                        </a:rPr>
                        <a:t>modest</a:t>
                      </a:r>
                      <a:endParaRPr lang="en-US" sz="2800" b="1" dirty="0">
                        <a:solidFill>
                          <a:srgbClr val="3366FF"/>
                        </a:solidFill>
                      </a:endParaRPr>
                    </a:p>
                  </a:txBody>
                  <a:tcPr>
                    <a:lnL w="12700" cap="flat" cmpd="sng" algn="ctr">
                      <a:solidFill>
                        <a:srgbClr val="1F497D">
                          <a:lumMod val="40000"/>
                          <a:lumOff val="60000"/>
                        </a:srgbClr>
                      </a:solidFill>
                      <a:prstDash val="solid"/>
                      <a:round/>
                      <a:headEnd type="none" w="med" len="med"/>
                      <a:tailEnd type="none" w="med" len="med"/>
                    </a:lnL>
                    <a:lnR w="12700" cap="flat" cmpd="sng" algn="ctr">
                      <a:solidFill>
                        <a:srgbClr val="1F497D">
                          <a:lumMod val="40000"/>
                          <a:lumOff val="60000"/>
                        </a:srgbClr>
                      </a:solidFill>
                      <a:prstDash val="solid"/>
                      <a:round/>
                      <a:headEnd type="none" w="med" len="med"/>
                      <a:tailEnd type="none" w="med" len="med"/>
                    </a:lnR>
                    <a:lnT w="12700" cap="flat" cmpd="sng" algn="ctr">
                      <a:solidFill>
                        <a:srgbClr val="1F497D">
                          <a:lumMod val="40000"/>
                          <a:lumOff val="60000"/>
                        </a:srgbClr>
                      </a:solidFill>
                      <a:prstDash val="solid"/>
                      <a:round/>
                      <a:headEnd type="none" w="med" len="med"/>
                      <a:tailEnd type="none" w="med" len="med"/>
                    </a:lnT>
                    <a:lnB w="12700" cap="flat" cmpd="sng" algn="ctr">
                      <a:solidFill>
                        <a:srgbClr val="1F497D">
                          <a:lumMod val="40000"/>
                          <a:lumOff val="60000"/>
                        </a:srgbClr>
                      </a:solidFill>
                      <a:prstDash val="solid"/>
                      <a:round/>
                      <a:headEnd type="none" w="med" len="med"/>
                      <a:tailEnd type="none" w="med" len="med"/>
                    </a:lnB>
                  </a:tcPr>
                </a:tc>
              </a:tr>
              <a:tr h="447968">
                <a:tc>
                  <a:txBody>
                    <a:bodyPr/>
                    <a:lstStyle/>
                    <a:p>
                      <a:pPr algn="l"/>
                      <a:r>
                        <a:rPr lang="cs-CZ" sz="2400" kern="1200" dirty="0" smtClean="0">
                          <a:solidFill>
                            <a:schemeClr val="tx1"/>
                          </a:solidFill>
                          <a:latin typeface="+mn-lt"/>
                          <a:ea typeface="+mn-ea"/>
                          <a:cs typeface="+mn-cs"/>
                        </a:rPr>
                        <a:t>Transfer </a:t>
                      </a:r>
                      <a:r>
                        <a:rPr lang="cs-CZ" sz="2400" kern="1200" dirty="0" err="1" smtClean="0">
                          <a:solidFill>
                            <a:schemeClr val="tx1"/>
                          </a:solidFill>
                          <a:latin typeface="+mn-lt"/>
                          <a:ea typeface="+mn-ea"/>
                          <a:cs typeface="+mn-cs"/>
                        </a:rPr>
                        <a:t>memory</a:t>
                      </a:r>
                      <a:r>
                        <a:rPr lang="cs-CZ" sz="2400" kern="1200" dirty="0" smtClean="0">
                          <a:solidFill>
                            <a:schemeClr val="tx1"/>
                          </a:solidFill>
                          <a:latin typeface="+mn-lt"/>
                          <a:ea typeface="+mn-ea"/>
                          <a:cs typeface="+mn-cs"/>
                        </a:rPr>
                        <a:t> data</a:t>
                      </a:r>
                      <a:endParaRPr lang="en-US" sz="2800" b="1" dirty="0">
                        <a:solidFill>
                          <a:srgbClr val="3366FF"/>
                        </a:solidFill>
                      </a:endParaRPr>
                    </a:p>
                  </a:txBody>
                  <a:tcPr>
                    <a:lnL w="12700" cap="flat" cmpd="sng" algn="ctr">
                      <a:solidFill>
                        <a:srgbClr val="1F497D">
                          <a:lumMod val="40000"/>
                          <a:lumOff val="60000"/>
                        </a:srgbClr>
                      </a:solidFill>
                      <a:prstDash val="solid"/>
                      <a:round/>
                      <a:headEnd type="none" w="med" len="med"/>
                      <a:tailEnd type="none" w="med" len="med"/>
                    </a:lnL>
                    <a:lnR w="12700" cap="flat" cmpd="sng" algn="ctr">
                      <a:solidFill>
                        <a:srgbClr val="1F497D">
                          <a:lumMod val="40000"/>
                          <a:lumOff val="60000"/>
                        </a:srgbClr>
                      </a:solidFill>
                      <a:prstDash val="solid"/>
                      <a:round/>
                      <a:headEnd type="none" w="med" len="med"/>
                      <a:tailEnd type="none" w="med" len="med"/>
                    </a:lnR>
                    <a:lnT w="12700" cap="flat" cmpd="sng" algn="ctr">
                      <a:solidFill>
                        <a:srgbClr val="1F497D">
                          <a:lumMod val="40000"/>
                          <a:lumOff val="60000"/>
                        </a:srgbClr>
                      </a:solidFill>
                      <a:prstDash val="solid"/>
                      <a:round/>
                      <a:headEnd type="none" w="med" len="med"/>
                      <a:tailEnd type="none" w="med" len="med"/>
                    </a:lnT>
                    <a:lnB w="12700" cap="flat" cmpd="sng" algn="ctr">
                      <a:solidFill>
                        <a:srgbClr val="1F497D">
                          <a:lumMod val="40000"/>
                          <a:lumOff val="60000"/>
                        </a:srgbClr>
                      </a:solidFill>
                      <a:prstDash val="solid"/>
                      <a:round/>
                      <a:headEnd type="none" w="med" len="med"/>
                      <a:tailEnd type="none" w="med" len="med"/>
                    </a:lnB>
                  </a:tcPr>
                </a:tc>
                <a:tc>
                  <a:txBody>
                    <a:bodyPr/>
                    <a:lstStyle/>
                    <a:p>
                      <a:pPr algn="ctr"/>
                      <a:endParaRPr lang="en-US" sz="2800" b="1" dirty="0">
                        <a:solidFill>
                          <a:srgbClr val="3366FF"/>
                        </a:solidFill>
                      </a:endParaRPr>
                    </a:p>
                  </a:txBody>
                  <a:tcPr>
                    <a:lnL w="12700" cap="flat" cmpd="sng" algn="ctr">
                      <a:solidFill>
                        <a:srgbClr val="1F497D">
                          <a:lumMod val="40000"/>
                          <a:lumOff val="60000"/>
                        </a:srgbClr>
                      </a:solidFill>
                      <a:prstDash val="solid"/>
                      <a:round/>
                      <a:headEnd type="none" w="med" len="med"/>
                      <a:tailEnd type="none" w="med" len="med"/>
                    </a:lnL>
                    <a:lnR w="12700" cap="flat" cmpd="sng" algn="ctr">
                      <a:solidFill>
                        <a:srgbClr val="1F497D">
                          <a:lumMod val="40000"/>
                          <a:lumOff val="60000"/>
                        </a:srgbClr>
                      </a:solidFill>
                      <a:prstDash val="solid"/>
                      <a:round/>
                      <a:headEnd type="none" w="med" len="med"/>
                      <a:tailEnd type="none" w="med" len="med"/>
                    </a:lnR>
                    <a:lnT w="12700" cap="flat" cmpd="sng" algn="ctr">
                      <a:solidFill>
                        <a:srgbClr val="1F497D">
                          <a:lumMod val="40000"/>
                          <a:lumOff val="60000"/>
                        </a:srgbClr>
                      </a:solidFill>
                      <a:prstDash val="solid"/>
                      <a:round/>
                      <a:headEnd type="none" w="med" len="med"/>
                      <a:tailEnd type="none" w="med" len="med"/>
                    </a:lnT>
                    <a:lnB w="12700" cap="flat" cmpd="sng" algn="ctr">
                      <a:solidFill>
                        <a:srgbClr val="1F497D">
                          <a:lumMod val="40000"/>
                          <a:lumOff val="60000"/>
                        </a:srgbClr>
                      </a:solidFill>
                      <a:prstDash val="solid"/>
                      <a:round/>
                      <a:headEnd type="none" w="med" len="med"/>
                      <a:tailEnd type="none" w="med" len="med"/>
                    </a:lnB>
                  </a:tcPr>
                </a:tc>
                <a:tc>
                  <a:txBody>
                    <a:bodyPr/>
                    <a:lstStyle/>
                    <a:p>
                      <a:pPr algn="ctr"/>
                      <a:endParaRPr lang="en-US" sz="2800" b="1" dirty="0">
                        <a:solidFill>
                          <a:srgbClr val="3366FF"/>
                        </a:solidFill>
                      </a:endParaRPr>
                    </a:p>
                  </a:txBody>
                  <a:tcPr>
                    <a:lnL w="12700" cap="flat" cmpd="sng" algn="ctr">
                      <a:solidFill>
                        <a:srgbClr val="1F497D">
                          <a:lumMod val="40000"/>
                          <a:lumOff val="60000"/>
                        </a:srgbClr>
                      </a:solidFill>
                      <a:prstDash val="solid"/>
                      <a:round/>
                      <a:headEnd type="none" w="med" len="med"/>
                      <a:tailEnd type="none" w="med" len="med"/>
                    </a:lnL>
                    <a:lnR w="12700" cap="flat" cmpd="sng" algn="ctr">
                      <a:solidFill>
                        <a:srgbClr val="1F497D">
                          <a:lumMod val="40000"/>
                          <a:lumOff val="60000"/>
                        </a:srgbClr>
                      </a:solidFill>
                      <a:prstDash val="solid"/>
                      <a:round/>
                      <a:headEnd type="none" w="med" len="med"/>
                      <a:tailEnd type="none" w="med" len="med"/>
                    </a:lnR>
                    <a:lnT w="12700" cap="flat" cmpd="sng" algn="ctr">
                      <a:solidFill>
                        <a:srgbClr val="1F497D">
                          <a:lumMod val="40000"/>
                          <a:lumOff val="60000"/>
                        </a:srgbClr>
                      </a:solidFill>
                      <a:prstDash val="solid"/>
                      <a:round/>
                      <a:headEnd type="none" w="med" len="med"/>
                      <a:tailEnd type="none" w="med" len="med"/>
                    </a:lnT>
                    <a:lnB w="12700" cap="flat" cmpd="sng" algn="ctr">
                      <a:solidFill>
                        <a:srgbClr val="1F497D">
                          <a:lumMod val="40000"/>
                          <a:lumOff val="60000"/>
                        </a:srgbClr>
                      </a:solidFill>
                      <a:prstDash val="solid"/>
                      <a:round/>
                      <a:headEnd type="none" w="med" len="med"/>
                      <a:tailEnd type="none" w="med" len="med"/>
                    </a:lnB>
                  </a:tcPr>
                </a:tc>
                <a:tc>
                  <a:txBody>
                    <a:bodyPr/>
                    <a:lstStyle/>
                    <a:p>
                      <a:pPr algn="ctr"/>
                      <a:r>
                        <a:rPr lang="en-US" sz="2800" b="1" dirty="0" smtClean="0">
                          <a:solidFill>
                            <a:srgbClr val="3366FF"/>
                          </a:solidFill>
                        </a:rPr>
                        <a:t>heavy</a:t>
                      </a:r>
                      <a:endParaRPr lang="en-US" sz="2800" b="1" dirty="0">
                        <a:solidFill>
                          <a:srgbClr val="3366FF"/>
                        </a:solidFill>
                      </a:endParaRPr>
                    </a:p>
                  </a:txBody>
                  <a:tcPr>
                    <a:lnL w="12700" cap="flat" cmpd="sng" algn="ctr">
                      <a:solidFill>
                        <a:srgbClr val="1F497D">
                          <a:lumMod val="40000"/>
                          <a:lumOff val="60000"/>
                        </a:srgbClr>
                      </a:solidFill>
                      <a:prstDash val="solid"/>
                      <a:round/>
                      <a:headEnd type="none" w="med" len="med"/>
                      <a:tailEnd type="none" w="med" len="med"/>
                    </a:lnL>
                    <a:lnR w="12700" cap="flat" cmpd="sng" algn="ctr">
                      <a:solidFill>
                        <a:srgbClr val="1F497D">
                          <a:lumMod val="40000"/>
                          <a:lumOff val="60000"/>
                        </a:srgbClr>
                      </a:solidFill>
                      <a:prstDash val="solid"/>
                      <a:round/>
                      <a:headEnd type="none" w="med" len="med"/>
                      <a:tailEnd type="none" w="med" len="med"/>
                    </a:lnR>
                    <a:lnT w="12700" cap="flat" cmpd="sng" algn="ctr">
                      <a:solidFill>
                        <a:srgbClr val="1F497D">
                          <a:lumMod val="40000"/>
                          <a:lumOff val="60000"/>
                        </a:srgbClr>
                      </a:solidFill>
                      <a:prstDash val="solid"/>
                      <a:round/>
                      <a:headEnd type="none" w="med" len="med"/>
                      <a:tailEnd type="none" w="med" len="med"/>
                    </a:lnT>
                    <a:lnB w="12700" cap="flat" cmpd="sng" algn="ctr">
                      <a:solidFill>
                        <a:srgbClr val="1F497D">
                          <a:lumMod val="40000"/>
                          <a:lumOff val="60000"/>
                        </a:srgbClr>
                      </a:solidFill>
                      <a:prstDash val="solid"/>
                      <a:round/>
                      <a:headEnd type="none" w="med" len="med"/>
                      <a:tailEnd type="none" w="med" len="med"/>
                    </a:lnB>
                  </a:tcPr>
                </a:tc>
              </a:tr>
              <a:tr h="447968">
                <a:tc>
                  <a:txBody>
                    <a:bodyPr/>
                    <a:lstStyle/>
                    <a:p>
                      <a:pPr algn="l"/>
                      <a:r>
                        <a:rPr lang="da-DK" sz="2400" kern="1200" dirty="0" err="1" smtClean="0">
                          <a:solidFill>
                            <a:schemeClr val="tx1"/>
                          </a:solidFill>
                          <a:latin typeface="+mn-lt"/>
                          <a:ea typeface="+mn-ea"/>
                          <a:cs typeface="+mn-cs"/>
                        </a:rPr>
                        <a:t>Restore</a:t>
                      </a:r>
                      <a:r>
                        <a:rPr lang="da-DK" sz="2400" kern="1200" dirty="0" smtClean="0">
                          <a:solidFill>
                            <a:schemeClr val="tx1"/>
                          </a:solidFill>
                          <a:latin typeface="+mn-lt"/>
                          <a:ea typeface="+mn-ea"/>
                          <a:cs typeface="+mn-cs"/>
                        </a:rPr>
                        <a:t> </a:t>
                      </a:r>
                      <a:r>
                        <a:rPr lang="da-DK" sz="2400" kern="1200" dirty="0" err="1" smtClean="0">
                          <a:solidFill>
                            <a:schemeClr val="tx1"/>
                          </a:solidFill>
                          <a:latin typeface="+mn-lt"/>
                          <a:ea typeface="+mn-ea"/>
                          <a:cs typeface="+mn-cs"/>
                        </a:rPr>
                        <a:t>memory</a:t>
                      </a:r>
                      <a:r>
                        <a:rPr lang="da-DK" sz="2400" kern="1200" dirty="0" smtClean="0">
                          <a:solidFill>
                            <a:schemeClr val="tx1"/>
                          </a:solidFill>
                          <a:latin typeface="+mn-lt"/>
                          <a:ea typeface="+mn-ea"/>
                          <a:cs typeface="+mn-cs"/>
                        </a:rPr>
                        <a:t> data</a:t>
                      </a:r>
                      <a:endParaRPr lang="en-US" sz="2800" b="1" dirty="0">
                        <a:solidFill>
                          <a:srgbClr val="3366FF"/>
                        </a:solidFill>
                      </a:endParaRPr>
                    </a:p>
                  </a:txBody>
                  <a:tcPr>
                    <a:lnL w="12700" cap="flat" cmpd="sng" algn="ctr">
                      <a:solidFill>
                        <a:srgbClr val="1F497D">
                          <a:lumMod val="40000"/>
                          <a:lumOff val="60000"/>
                        </a:srgbClr>
                      </a:solidFill>
                      <a:prstDash val="solid"/>
                      <a:round/>
                      <a:headEnd type="none" w="med" len="med"/>
                      <a:tailEnd type="none" w="med" len="med"/>
                    </a:lnL>
                    <a:lnR w="12700" cap="flat" cmpd="sng" algn="ctr">
                      <a:solidFill>
                        <a:srgbClr val="1F497D">
                          <a:lumMod val="40000"/>
                          <a:lumOff val="60000"/>
                        </a:srgbClr>
                      </a:solidFill>
                      <a:prstDash val="solid"/>
                      <a:round/>
                      <a:headEnd type="none" w="med" len="med"/>
                      <a:tailEnd type="none" w="med" len="med"/>
                    </a:lnR>
                    <a:lnT w="12700" cap="flat" cmpd="sng" algn="ctr">
                      <a:solidFill>
                        <a:srgbClr val="1F497D">
                          <a:lumMod val="40000"/>
                          <a:lumOff val="60000"/>
                        </a:srgbClr>
                      </a:solidFill>
                      <a:prstDash val="solid"/>
                      <a:round/>
                      <a:headEnd type="none" w="med" len="med"/>
                      <a:tailEnd type="none" w="med" len="med"/>
                    </a:lnT>
                    <a:lnB w="12700" cap="flat" cmpd="sng" algn="ctr">
                      <a:solidFill>
                        <a:srgbClr val="1F497D">
                          <a:lumMod val="40000"/>
                          <a:lumOff val="60000"/>
                        </a:srgbClr>
                      </a:solidFill>
                      <a:prstDash val="solid"/>
                      <a:round/>
                      <a:headEnd type="none" w="med" len="med"/>
                      <a:tailEnd type="none" w="med" len="med"/>
                    </a:lnB>
                  </a:tcPr>
                </a:tc>
                <a:tc>
                  <a:txBody>
                    <a:bodyPr/>
                    <a:lstStyle/>
                    <a:p>
                      <a:pPr algn="ctr"/>
                      <a:endParaRPr lang="en-US" sz="2800" dirty="0"/>
                    </a:p>
                  </a:txBody>
                  <a:tcPr>
                    <a:lnL w="12700" cap="flat" cmpd="sng" algn="ctr">
                      <a:solidFill>
                        <a:srgbClr val="1F497D">
                          <a:lumMod val="40000"/>
                          <a:lumOff val="60000"/>
                        </a:srgbClr>
                      </a:solidFill>
                      <a:prstDash val="solid"/>
                      <a:round/>
                      <a:headEnd type="none" w="med" len="med"/>
                      <a:tailEnd type="none" w="med" len="med"/>
                    </a:lnL>
                    <a:lnR w="12700" cap="flat" cmpd="sng" algn="ctr">
                      <a:solidFill>
                        <a:srgbClr val="1F497D">
                          <a:lumMod val="40000"/>
                          <a:lumOff val="60000"/>
                        </a:srgbClr>
                      </a:solidFill>
                      <a:prstDash val="solid"/>
                      <a:round/>
                      <a:headEnd type="none" w="med" len="med"/>
                      <a:tailEnd type="none" w="med" len="med"/>
                    </a:lnR>
                    <a:lnT w="12700" cap="flat" cmpd="sng" algn="ctr">
                      <a:solidFill>
                        <a:srgbClr val="1F497D">
                          <a:lumMod val="40000"/>
                          <a:lumOff val="60000"/>
                        </a:srgbClr>
                      </a:solidFill>
                      <a:prstDash val="solid"/>
                      <a:round/>
                      <a:headEnd type="none" w="med" len="med"/>
                      <a:tailEnd type="none" w="med" len="med"/>
                    </a:lnT>
                    <a:lnB w="12700" cap="flat" cmpd="sng" algn="ctr">
                      <a:solidFill>
                        <a:srgbClr val="1F497D">
                          <a:lumMod val="40000"/>
                          <a:lumOff val="60000"/>
                        </a:srgbClr>
                      </a:solidFill>
                      <a:prstDash val="solid"/>
                      <a:round/>
                      <a:headEnd type="none" w="med" len="med"/>
                      <a:tailEnd type="none" w="med" len="med"/>
                    </a:lnB>
                  </a:tcPr>
                </a:tc>
                <a:tc>
                  <a:txBody>
                    <a:bodyPr/>
                    <a:lstStyle/>
                    <a:p>
                      <a:pPr algn="ctr"/>
                      <a:endParaRPr lang="en-US" sz="2800" dirty="0"/>
                    </a:p>
                  </a:txBody>
                  <a:tcPr>
                    <a:lnL w="12700" cap="flat" cmpd="sng" algn="ctr">
                      <a:solidFill>
                        <a:srgbClr val="1F497D">
                          <a:lumMod val="40000"/>
                          <a:lumOff val="60000"/>
                        </a:srgbClr>
                      </a:solidFill>
                      <a:prstDash val="solid"/>
                      <a:round/>
                      <a:headEnd type="none" w="med" len="med"/>
                      <a:tailEnd type="none" w="med" len="med"/>
                    </a:lnL>
                    <a:lnR w="12700" cap="flat" cmpd="sng" algn="ctr">
                      <a:solidFill>
                        <a:srgbClr val="1F497D">
                          <a:lumMod val="40000"/>
                          <a:lumOff val="60000"/>
                        </a:srgbClr>
                      </a:solidFill>
                      <a:prstDash val="solid"/>
                      <a:round/>
                      <a:headEnd type="none" w="med" len="med"/>
                      <a:tailEnd type="none" w="med" len="med"/>
                    </a:lnR>
                    <a:lnT w="12700" cap="flat" cmpd="sng" algn="ctr">
                      <a:solidFill>
                        <a:srgbClr val="1F497D">
                          <a:lumMod val="40000"/>
                          <a:lumOff val="60000"/>
                        </a:srgbClr>
                      </a:solidFill>
                      <a:prstDash val="solid"/>
                      <a:round/>
                      <a:headEnd type="none" w="med" len="med"/>
                      <a:tailEnd type="none" w="med" len="med"/>
                    </a:lnT>
                    <a:lnB w="12700" cap="flat" cmpd="sng" algn="ctr">
                      <a:solidFill>
                        <a:srgbClr val="1F497D">
                          <a:lumMod val="40000"/>
                          <a:lumOff val="60000"/>
                        </a:srgbClr>
                      </a:solidFill>
                      <a:prstDash val="solid"/>
                      <a:round/>
                      <a:headEnd type="none" w="med" len="med"/>
                      <a:tailEnd type="none" w="med" len="med"/>
                    </a:lnB>
                  </a:tcPr>
                </a:tc>
                <a:tc>
                  <a:txBody>
                    <a:bodyPr/>
                    <a:lstStyle/>
                    <a:p>
                      <a:pPr algn="ctr"/>
                      <a:r>
                        <a:rPr lang="en-US" sz="2800" b="1" dirty="0" smtClean="0">
                          <a:solidFill>
                            <a:srgbClr val="3366FF"/>
                          </a:solidFill>
                        </a:rPr>
                        <a:t>heavy</a:t>
                      </a:r>
                      <a:endParaRPr lang="en-US" sz="2800" b="1" dirty="0">
                        <a:solidFill>
                          <a:srgbClr val="3366FF"/>
                        </a:solidFill>
                      </a:endParaRPr>
                    </a:p>
                  </a:txBody>
                  <a:tcPr>
                    <a:lnL w="12700" cap="flat" cmpd="sng" algn="ctr">
                      <a:solidFill>
                        <a:srgbClr val="1F497D">
                          <a:lumMod val="40000"/>
                          <a:lumOff val="60000"/>
                        </a:srgbClr>
                      </a:solidFill>
                      <a:prstDash val="solid"/>
                      <a:round/>
                      <a:headEnd type="none" w="med" len="med"/>
                      <a:tailEnd type="none" w="med" len="med"/>
                    </a:lnL>
                    <a:lnR w="12700" cap="flat" cmpd="sng" algn="ctr">
                      <a:solidFill>
                        <a:srgbClr val="1F497D">
                          <a:lumMod val="40000"/>
                          <a:lumOff val="60000"/>
                        </a:srgbClr>
                      </a:solidFill>
                      <a:prstDash val="solid"/>
                      <a:round/>
                      <a:headEnd type="none" w="med" len="med"/>
                      <a:tailEnd type="none" w="med" len="med"/>
                    </a:lnR>
                    <a:lnT w="12700" cap="flat" cmpd="sng" algn="ctr">
                      <a:solidFill>
                        <a:srgbClr val="1F497D">
                          <a:lumMod val="40000"/>
                          <a:lumOff val="60000"/>
                        </a:srgbClr>
                      </a:solidFill>
                      <a:prstDash val="solid"/>
                      <a:round/>
                      <a:headEnd type="none" w="med" len="med"/>
                      <a:tailEnd type="none" w="med" len="med"/>
                    </a:lnT>
                    <a:lnB w="12700" cap="flat" cmpd="sng" algn="ctr">
                      <a:solidFill>
                        <a:srgbClr val="1F497D">
                          <a:lumMod val="40000"/>
                          <a:lumOff val="60000"/>
                        </a:srgbClr>
                      </a:solidFill>
                      <a:prstDash val="solid"/>
                      <a:round/>
                      <a:headEnd type="none" w="med" len="med"/>
                      <a:tailEnd type="none" w="med" len="med"/>
                    </a:lnB>
                  </a:tcPr>
                </a:tc>
              </a:tr>
              <a:tr h="447968">
                <a:tc>
                  <a:txBody>
                    <a:bodyPr/>
                    <a:lstStyle/>
                    <a:p>
                      <a:pPr algn="l"/>
                      <a:r>
                        <a:rPr lang="nb-NO" sz="2400" kern="1200" dirty="0" smtClean="0">
                          <a:solidFill>
                            <a:schemeClr val="tx1"/>
                          </a:solidFill>
                          <a:latin typeface="+mn-lt"/>
                          <a:ea typeface="+mn-ea"/>
                          <a:cs typeface="+mn-cs"/>
                        </a:rPr>
                        <a:t>Transfer disk data</a:t>
                      </a:r>
                      <a:endParaRPr lang="en-US" sz="2800" dirty="0"/>
                    </a:p>
                  </a:txBody>
                  <a:tcPr>
                    <a:lnL w="12700" cap="flat" cmpd="sng" algn="ctr">
                      <a:solidFill>
                        <a:srgbClr val="1F497D">
                          <a:lumMod val="40000"/>
                          <a:lumOff val="60000"/>
                        </a:srgbClr>
                      </a:solidFill>
                      <a:prstDash val="solid"/>
                      <a:round/>
                      <a:headEnd type="none" w="med" len="med"/>
                      <a:tailEnd type="none" w="med" len="med"/>
                    </a:lnL>
                    <a:lnR w="12700" cap="flat" cmpd="sng" algn="ctr">
                      <a:solidFill>
                        <a:srgbClr val="1F497D">
                          <a:lumMod val="40000"/>
                          <a:lumOff val="60000"/>
                        </a:srgbClr>
                      </a:solidFill>
                      <a:prstDash val="solid"/>
                      <a:round/>
                      <a:headEnd type="none" w="med" len="med"/>
                      <a:tailEnd type="none" w="med" len="med"/>
                    </a:lnR>
                    <a:lnT w="12700" cap="flat" cmpd="sng" algn="ctr">
                      <a:solidFill>
                        <a:srgbClr val="1F497D">
                          <a:lumMod val="40000"/>
                          <a:lumOff val="60000"/>
                        </a:srgbClr>
                      </a:solidFill>
                      <a:prstDash val="solid"/>
                      <a:round/>
                      <a:headEnd type="none" w="med" len="med"/>
                      <a:tailEnd type="none" w="med" len="med"/>
                    </a:lnT>
                    <a:lnB w="12700" cap="flat" cmpd="sng" algn="ctr">
                      <a:solidFill>
                        <a:srgbClr val="1F497D">
                          <a:lumMod val="40000"/>
                          <a:lumOff val="60000"/>
                        </a:srgbClr>
                      </a:solidFill>
                      <a:prstDash val="solid"/>
                      <a:round/>
                      <a:headEnd type="none" w="med" len="med"/>
                      <a:tailEnd type="none" w="med" len="med"/>
                    </a:lnB>
                  </a:tcPr>
                </a:tc>
                <a:tc>
                  <a:txBody>
                    <a:bodyPr/>
                    <a:lstStyle/>
                    <a:p>
                      <a:pPr algn="ctr"/>
                      <a:endParaRPr lang="en-US" sz="2800" dirty="0"/>
                    </a:p>
                  </a:txBody>
                  <a:tcPr>
                    <a:lnL w="12700" cap="flat" cmpd="sng" algn="ctr">
                      <a:solidFill>
                        <a:srgbClr val="1F497D">
                          <a:lumMod val="40000"/>
                          <a:lumOff val="60000"/>
                        </a:srgbClr>
                      </a:solidFill>
                      <a:prstDash val="solid"/>
                      <a:round/>
                      <a:headEnd type="none" w="med" len="med"/>
                      <a:tailEnd type="none" w="med" len="med"/>
                    </a:lnL>
                    <a:lnR w="12700" cap="flat" cmpd="sng" algn="ctr">
                      <a:solidFill>
                        <a:srgbClr val="1F497D">
                          <a:lumMod val="40000"/>
                          <a:lumOff val="60000"/>
                        </a:srgbClr>
                      </a:solidFill>
                      <a:prstDash val="solid"/>
                      <a:round/>
                      <a:headEnd type="none" w="med" len="med"/>
                      <a:tailEnd type="none" w="med" len="med"/>
                    </a:lnR>
                    <a:lnT w="12700" cap="flat" cmpd="sng" algn="ctr">
                      <a:solidFill>
                        <a:srgbClr val="1F497D">
                          <a:lumMod val="40000"/>
                          <a:lumOff val="60000"/>
                        </a:srgbClr>
                      </a:solidFill>
                      <a:prstDash val="solid"/>
                      <a:round/>
                      <a:headEnd type="none" w="med" len="med"/>
                      <a:tailEnd type="none" w="med" len="med"/>
                    </a:lnT>
                    <a:lnB w="12700" cap="flat" cmpd="sng" algn="ctr">
                      <a:solidFill>
                        <a:srgbClr val="1F497D">
                          <a:lumMod val="40000"/>
                          <a:lumOff val="60000"/>
                        </a:srgbClr>
                      </a:solidFill>
                      <a:prstDash val="solid"/>
                      <a:round/>
                      <a:headEnd type="none" w="med" len="med"/>
                      <a:tailEnd type="none" w="med" len="med"/>
                    </a:lnB>
                  </a:tcPr>
                </a:tc>
                <a:tc>
                  <a:txBody>
                    <a:bodyPr/>
                    <a:lstStyle/>
                    <a:p>
                      <a:pPr algn="ctr"/>
                      <a:endParaRPr lang="en-US" sz="2800" dirty="0"/>
                    </a:p>
                  </a:txBody>
                  <a:tcPr>
                    <a:lnL w="12700" cap="flat" cmpd="sng" algn="ctr">
                      <a:solidFill>
                        <a:srgbClr val="1F497D">
                          <a:lumMod val="40000"/>
                          <a:lumOff val="60000"/>
                        </a:srgbClr>
                      </a:solidFill>
                      <a:prstDash val="solid"/>
                      <a:round/>
                      <a:headEnd type="none" w="med" len="med"/>
                      <a:tailEnd type="none" w="med" len="med"/>
                    </a:lnL>
                    <a:lnR w="12700" cap="flat" cmpd="sng" algn="ctr">
                      <a:solidFill>
                        <a:srgbClr val="1F497D">
                          <a:lumMod val="40000"/>
                          <a:lumOff val="60000"/>
                        </a:srgbClr>
                      </a:solidFill>
                      <a:prstDash val="solid"/>
                      <a:round/>
                      <a:headEnd type="none" w="med" len="med"/>
                      <a:tailEnd type="none" w="med" len="med"/>
                    </a:lnR>
                    <a:lnT w="12700" cap="flat" cmpd="sng" algn="ctr">
                      <a:solidFill>
                        <a:srgbClr val="1F497D">
                          <a:lumMod val="40000"/>
                          <a:lumOff val="60000"/>
                        </a:srgbClr>
                      </a:solidFill>
                      <a:prstDash val="solid"/>
                      <a:round/>
                      <a:headEnd type="none" w="med" len="med"/>
                      <a:tailEnd type="none" w="med" len="med"/>
                    </a:lnT>
                    <a:lnB w="12700" cap="flat" cmpd="sng" algn="ctr">
                      <a:solidFill>
                        <a:srgbClr val="1F497D">
                          <a:lumMod val="40000"/>
                          <a:lumOff val="60000"/>
                        </a:srgbClr>
                      </a:solidFill>
                      <a:prstDash val="solid"/>
                      <a:round/>
                      <a:headEnd type="none" w="med" len="med"/>
                      <a:tailEnd type="none" w="med" len="med"/>
                    </a:lnB>
                  </a:tcPr>
                </a:tc>
                <a:tc>
                  <a:txBody>
                    <a:bodyPr/>
                    <a:lstStyle/>
                    <a:p>
                      <a:pPr algn="ctr"/>
                      <a:r>
                        <a:rPr lang="en-US" sz="2800" b="1" dirty="0" smtClean="0">
                          <a:solidFill>
                            <a:srgbClr val="3366FF"/>
                          </a:solidFill>
                        </a:rPr>
                        <a:t>heavy</a:t>
                      </a:r>
                      <a:endParaRPr lang="en-US" sz="2800" b="1" dirty="0">
                        <a:solidFill>
                          <a:srgbClr val="3366FF"/>
                        </a:solidFill>
                      </a:endParaRPr>
                    </a:p>
                  </a:txBody>
                  <a:tcPr>
                    <a:lnL w="12700" cap="flat" cmpd="sng" algn="ctr">
                      <a:solidFill>
                        <a:srgbClr val="1F497D">
                          <a:lumMod val="40000"/>
                          <a:lumOff val="60000"/>
                        </a:srgbClr>
                      </a:solidFill>
                      <a:prstDash val="solid"/>
                      <a:round/>
                      <a:headEnd type="none" w="med" len="med"/>
                      <a:tailEnd type="none" w="med" len="med"/>
                    </a:lnL>
                    <a:lnR w="12700" cap="flat" cmpd="sng" algn="ctr">
                      <a:solidFill>
                        <a:srgbClr val="1F497D">
                          <a:lumMod val="40000"/>
                          <a:lumOff val="60000"/>
                        </a:srgbClr>
                      </a:solidFill>
                      <a:prstDash val="solid"/>
                      <a:round/>
                      <a:headEnd type="none" w="med" len="med"/>
                      <a:tailEnd type="none" w="med" len="med"/>
                    </a:lnR>
                    <a:lnT w="12700" cap="flat" cmpd="sng" algn="ctr">
                      <a:solidFill>
                        <a:srgbClr val="1F497D">
                          <a:lumMod val="40000"/>
                          <a:lumOff val="60000"/>
                        </a:srgbClr>
                      </a:solidFill>
                      <a:prstDash val="solid"/>
                      <a:round/>
                      <a:headEnd type="none" w="med" len="med"/>
                      <a:tailEnd type="none" w="med" len="med"/>
                    </a:lnT>
                    <a:lnB w="12700" cap="flat" cmpd="sng" algn="ctr">
                      <a:solidFill>
                        <a:srgbClr val="1F497D">
                          <a:lumMod val="40000"/>
                          <a:lumOff val="60000"/>
                        </a:srgbClr>
                      </a:solidFill>
                      <a:prstDash val="solid"/>
                      <a:round/>
                      <a:headEnd type="none" w="med" len="med"/>
                      <a:tailEnd type="none" w="med" len="med"/>
                    </a:lnB>
                  </a:tcPr>
                </a:tc>
              </a:tr>
              <a:tr h="59535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b-NO" sz="2400" kern="1200" dirty="0" err="1" smtClean="0">
                          <a:solidFill>
                            <a:schemeClr val="tx1"/>
                          </a:solidFill>
                          <a:latin typeface="+mn-lt"/>
                          <a:ea typeface="+mn-ea"/>
                          <a:cs typeface="+mn-cs"/>
                        </a:rPr>
                        <a:t>Load</a:t>
                      </a:r>
                      <a:r>
                        <a:rPr lang="nb-NO" sz="2400" kern="1200" dirty="0" smtClean="0">
                          <a:solidFill>
                            <a:schemeClr val="tx1"/>
                          </a:solidFill>
                          <a:latin typeface="+mn-lt"/>
                          <a:ea typeface="+mn-ea"/>
                          <a:cs typeface="+mn-cs"/>
                        </a:rPr>
                        <a:t>/Save disk data</a:t>
                      </a:r>
                      <a:endParaRPr lang="en-US" sz="2400" b="1" dirty="0" smtClean="0">
                        <a:solidFill>
                          <a:srgbClr val="FF0000"/>
                        </a:solidFill>
                      </a:endParaRPr>
                    </a:p>
                  </a:txBody>
                  <a:tcPr>
                    <a:lnL w="12700" cap="flat" cmpd="sng" algn="ctr">
                      <a:solidFill>
                        <a:srgbClr val="1F497D">
                          <a:lumMod val="40000"/>
                          <a:lumOff val="60000"/>
                        </a:srgbClr>
                      </a:solidFill>
                      <a:prstDash val="solid"/>
                      <a:round/>
                      <a:headEnd type="none" w="med" len="med"/>
                      <a:tailEnd type="none" w="med" len="med"/>
                    </a:lnL>
                    <a:lnR w="12700" cap="flat" cmpd="sng" algn="ctr">
                      <a:solidFill>
                        <a:srgbClr val="1F497D">
                          <a:lumMod val="40000"/>
                          <a:lumOff val="60000"/>
                        </a:srgbClr>
                      </a:solidFill>
                      <a:prstDash val="solid"/>
                      <a:round/>
                      <a:headEnd type="none" w="med" len="med"/>
                      <a:tailEnd type="none" w="med" len="med"/>
                    </a:lnR>
                    <a:lnT w="12700" cap="flat" cmpd="sng" algn="ctr">
                      <a:solidFill>
                        <a:srgbClr val="1F497D">
                          <a:lumMod val="40000"/>
                          <a:lumOff val="60000"/>
                        </a:srgbClr>
                      </a:solidFill>
                      <a:prstDash val="solid"/>
                      <a:round/>
                      <a:headEnd type="none" w="med" len="med"/>
                      <a:tailEnd type="none" w="med" len="med"/>
                    </a:lnT>
                    <a:lnB w="12700" cap="flat" cmpd="sng" algn="ctr">
                      <a:solidFill>
                        <a:srgbClr val="1F497D">
                          <a:lumMod val="40000"/>
                          <a:lumOff val="60000"/>
                        </a:srgbClr>
                      </a:solidFill>
                      <a:prstDash val="solid"/>
                      <a:round/>
                      <a:headEnd type="none" w="med" len="med"/>
                      <a:tailEnd type="none" w="med" len="med"/>
                    </a:lnB>
                  </a:tcPr>
                </a:tc>
                <a:tc>
                  <a:txBody>
                    <a:bodyPr/>
                    <a:lstStyle/>
                    <a:p>
                      <a:pPr algn="ctr"/>
                      <a:endParaRPr lang="en-US" sz="2800" dirty="0"/>
                    </a:p>
                  </a:txBody>
                  <a:tcPr>
                    <a:lnL w="12700" cap="flat" cmpd="sng" algn="ctr">
                      <a:solidFill>
                        <a:srgbClr val="1F497D">
                          <a:lumMod val="40000"/>
                          <a:lumOff val="60000"/>
                        </a:srgbClr>
                      </a:solidFill>
                      <a:prstDash val="solid"/>
                      <a:round/>
                      <a:headEnd type="none" w="med" len="med"/>
                      <a:tailEnd type="none" w="med" len="med"/>
                    </a:lnL>
                    <a:lnR w="12700" cap="flat" cmpd="sng" algn="ctr">
                      <a:solidFill>
                        <a:srgbClr val="1F497D">
                          <a:lumMod val="40000"/>
                          <a:lumOff val="60000"/>
                        </a:srgbClr>
                      </a:solidFill>
                      <a:prstDash val="solid"/>
                      <a:round/>
                      <a:headEnd type="none" w="med" len="med"/>
                      <a:tailEnd type="none" w="med" len="med"/>
                    </a:lnR>
                    <a:lnT w="12700" cap="flat" cmpd="sng" algn="ctr">
                      <a:solidFill>
                        <a:srgbClr val="1F497D">
                          <a:lumMod val="40000"/>
                          <a:lumOff val="60000"/>
                        </a:srgbClr>
                      </a:solidFill>
                      <a:prstDash val="solid"/>
                      <a:round/>
                      <a:headEnd type="none" w="med" len="med"/>
                      <a:tailEnd type="none" w="med" len="med"/>
                    </a:lnT>
                    <a:lnB w="12700" cap="flat" cmpd="sng" algn="ctr">
                      <a:solidFill>
                        <a:srgbClr val="1F497D">
                          <a:lumMod val="40000"/>
                          <a:lumOff val="60000"/>
                        </a:srgbClr>
                      </a:solidFill>
                      <a:prstDash val="solid"/>
                      <a:round/>
                      <a:headEnd type="none" w="med" len="med"/>
                      <a:tailEnd type="none" w="med" len="med"/>
                    </a:lnB>
                  </a:tcPr>
                </a:tc>
                <a:tc>
                  <a:txBody>
                    <a:bodyPr/>
                    <a:lstStyle/>
                    <a:p>
                      <a:pPr algn="ctr"/>
                      <a:endParaRPr lang="en-US" sz="2800" dirty="0"/>
                    </a:p>
                  </a:txBody>
                  <a:tcPr>
                    <a:lnL w="12700" cap="flat" cmpd="sng" algn="ctr">
                      <a:solidFill>
                        <a:srgbClr val="1F497D">
                          <a:lumMod val="40000"/>
                          <a:lumOff val="60000"/>
                        </a:srgbClr>
                      </a:solidFill>
                      <a:prstDash val="solid"/>
                      <a:round/>
                      <a:headEnd type="none" w="med" len="med"/>
                      <a:tailEnd type="none" w="med" len="med"/>
                    </a:lnL>
                    <a:lnR w="12700" cap="flat" cmpd="sng" algn="ctr">
                      <a:solidFill>
                        <a:srgbClr val="1F497D">
                          <a:lumMod val="40000"/>
                          <a:lumOff val="60000"/>
                        </a:srgbClr>
                      </a:solidFill>
                      <a:prstDash val="solid"/>
                      <a:round/>
                      <a:headEnd type="none" w="med" len="med"/>
                      <a:tailEnd type="none" w="med" len="med"/>
                    </a:lnR>
                    <a:lnT w="12700" cap="flat" cmpd="sng" algn="ctr">
                      <a:solidFill>
                        <a:srgbClr val="1F497D">
                          <a:lumMod val="40000"/>
                          <a:lumOff val="60000"/>
                        </a:srgbClr>
                      </a:solidFill>
                      <a:prstDash val="solid"/>
                      <a:round/>
                      <a:headEnd type="none" w="med" len="med"/>
                      <a:tailEnd type="none" w="med" len="med"/>
                    </a:lnT>
                    <a:lnB w="12700" cap="flat" cmpd="sng" algn="ctr">
                      <a:solidFill>
                        <a:srgbClr val="1F497D">
                          <a:lumMod val="40000"/>
                          <a:lumOff val="60000"/>
                        </a:srgbClr>
                      </a:solidFill>
                      <a:prstDash val="solid"/>
                      <a:round/>
                      <a:headEnd type="none" w="med" len="med"/>
                      <a:tailEnd type="none" w="med" len="med"/>
                    </a:lnB>
                  </a:tcPr>
                </a:tc>
                <a:tc>
                  <a:txBody>
                    <a:bodyPr/>
                    <a:lstStyle/>
                    <a:p>
                      <a:pPr algn="ctr"/>
                      <a:r>
                        <a:rPr lang="en-US" sz="2800" b="1" dirty="0" smtClean="0">
                          <a:solidFill>
                            <a:srgbClr val="3366FF"/>
                          </a:solidFill>
                        </a:rPr>
                        <a:t>heavy</a:t>
                      </a:r>
                      <a:endParaRPr lang="en-US" sz="2800" b="1" dirty="0">
                        <a:solidFill>
                          <a:srgbClr val="3366FF"/>
                        </a:solidFill>
                      </a:endParaRPr>
                    </a:p>
                  </a:txBody>
                  <a:tcPr>
                    <a:lnL w="12700" cap="flat" cmpd="sng" algn="ctr">
                      <a:solidFill>
                        <a:srgbClr val="1F497D">
                          <a:lumMod val="40000"/>
                          <a:lumOff val="60000"/>
                        </a:srgbClr>
                      </a:solidFill>
                      <a:prstDash val="solid"/>
                      <a:round/>
                      <a:headEnd type="none" w="med" len="med"/>
                      <a:tailEnd type="none" w="med" len="med"/>
                    </a:lnL>
                    <a:lnR w="12700" cap="flat" cmpd="sng" algn="ctr">
                      <a:solidFill>
                        <a:srgbClr val="1F497D">
                          <a:lumMod val="40000"/>
                          <a:lumOff val="60000"/>
                        </a:srgbClr>
                      </a:solidFill>
                      <a:prstDash val="solid"/>
                      <a:round/>
                      <a:headEnd type="none" w="med" len="med"/>
                      <a:tailEnd type="none" w="med" len="med"/>
                    </a:lnR>
                    <a:lnT w="12700" cap="flat" cmpd="sng" algn="ctr">
                      <a:solidFill>
                        <a:srgbClr val="1F497D">
                          <a:lumMod val="40000"/>
                          <a:lumOff val="60000"/>
                        </a:srgbClr>
                      </a:solidFill>
                      <a:prstDash val="solid"/>
                      <a:round/>
                      <a:headEnd type="none" w="med" len="med"/>
                      <a:tailEnd type="none" w="med" len="med"/>
                    </a:lnT>
                    <a:lnB w="12700" cap="flat" cmpd="sng" algn="ctr">
                      <a:solidFill>
                        <a:srgbClr val="1F497D">
                          <a:lumMod val="40000"/>
                          <a:lumOff val="60000"/>
                        </a:srgbClr>
                      </a:solidFill>
                      <a:prstDash val="solid"/>
                      <a:round/>
                      <a:headEnd type="none" w="med" len="med"/>
                      <a:tailEnd type="none" w="med" len="med"/>
                    </a:lnB>
                  </a:tcPr>
                </a:tc>
              </a:tr>
            </a:tbl>
          </a:graphicData>
        </a:graphic>
      </p:graphicFrame>
      <p:grpSp>
        <p:nvGrpSpPr>
          <p:cNvPr id="14" name="Group 13"/>
          <p:cNvGrpSpPr/>
          <p:nvPr/>
        </p:nvGrpSpPr>
        <p:grpSpPr>
          <a:xfrm>
            <a:off x="5823864" y="2382254"/>
            <a:ext cx="507998" cy="354265"/>
            <a:chOff x="7837716" y="580571"/>
            <a:chExt cx="1088571" cy="837067"/>
          </a:xfrm>
        </p:grpSpPr>
        <p:cxnSp>
          <p:nvCxnSpPr>
            <p:cNvPr id="9" name="Straight Connector 8"/>
            <p:cNvCxnSpPr/>
            <p:nvPr/>
          </p:nvCxnSpPr>
          <p:spPr>
            <a:xfrm>
              <a:off x="7837716" y="1179286"/>
              <a:ext cx="308427" cy="238352"/>
            </a:xfrm>
            <a:prstGeom prst="line">
              <a:avLst/>
            </a:prstGeom>
            <a:ln w="5715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8146143" y="580571"/>
              <a:ext cx="780144" cy="837067"/>
            </a:xfrm>
            <a:prstGeom prst="line">
              <a:avLst/>
            </a:prstGeom>
            <a:ln w="57150">
              <a:solidFill>
                <a:srgbClr val="FF0000"/>
              </a:solidFill>
            </a:ln>
          </p:spPr>
          <p:style>
            <a:lnRef idx="2">
              <a:schemeClr val="accent1"/>
            </a:lnRef>
            <a:fillRef idx="0">
              <a:schemeClr val="accent1"/>
            </a:fillRef>
            <a:effectRef idx="1">
              <a:schemeClr val="accent1"/>
            </a:effectRef>
            <a:fontRef idx="minor">
              <a:schemeClr val="tx1"/>
            </a:fontRef>
          </p:style>
        </p:cxnSp>
      </p:grpSp>
      <p:grpSp>
        <p:nvGrpSpPr>
          <p:cNvPr id="15" name="Group 14"/>
          <p:cNvGrpSpPr/>
          <p:nvPr/>
        </p:nvGrpSpPr>
        <p:grpSpPr>
          <a:xfrm>
            <a:off x="4434121" y="2888919"/>
            <a:ext cx="507998" cy="354265"/>
            <a:chOff x="7837716" y="580571"/>
            <a:chExt cx="1088571" cy="837067"/>
          </a:xfrm>
        </p:grpSpPr>
        <p:cxnSp>
          <p:nvCxnSpPr>
            <p:cNvPr id="16" name="Straight Connector 15"/>
            <p:cNvCxnSpPr/>
            <p:nvPr/>
          </p:nvCxnSpPr>
          <p:spPr>
            <a:xfrm>
              <a:off x="7837716" y="1179286"/>
              <a:ext cx="308427" cy="238352"/>
            </a:xfrm>
            <a:prstGeom prst="line">
              <a:avLst/>
            </a:prstGeom>
            <a:ln w="5715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8146143" y="580571"/>
              <a:ext cx="780144" cy="837067"/>
            </a:xfrm>
            <a:prstGeom prst="line">
              <a:avLst/>
            </a:prstGeom>
            <a:ln w="57150">
              <a:solidFill>
                <a:srgbClr val="FF0000"/>
              </a:solidFill>
            </a:ln>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a:off x="4434121" y="3395584"/>
            <a:ext cx="507998" cy="354265"/>
            <a:chOff x="7837716" y="580571"/>
            <a:chExt cx="1088571" cy="837067"/>
          </a:xfrm>
        </p:grpSpPr>
        <p:cxnSp>
          <p:nvCxnSpPr>
            <p:cNvPr id="19" name="Straight Connector 18"/>
            <p:cNvCxnSpPr/>
            <p:nvPr/>
          </p:nvCxnSpPr>
          <p:spPr>
            <a:xfrm>
              <a:off x="7837716" y="1179286"/>
              <a:ext cx="308427" cy="238352"/>
            </a:xfrm>
            <a:prstGeom prst="line">
              <a:avLst/>
            </a:prstGeom>
            <a:ln w="5715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8146143" y="580571"/>
              <a:ext cx="780144" cy="837067"/>
            </a:xfrm>
            <a:prstGeom prst="line">
              <a:avLst/>
            </a:prstGeom>
            <a:ln w="57150">
              <a:solidFill>
                <a:srgbClr val="FF0000"/>
              </a:solidFill>
            </a:ln>
          </p:spPr>
          <p:style>
            <a:lnRef idx="2">
              <a:schemeClr val="accent1"/>
            </a:lnRef>
            <a:fillRef idx="0">
              <a:schemeClr val="accent1"/>
            </a:fillRef>
            <a:effectRef idx="1">
              <a:schemeClr val="accent1"/>
            </a:effectRef>
            <a:fontRef idx="minor">
              <a:schemeClr val="tx1"/>
            </a:fontRef>
          </p:style>
        </p:cxnSp>
      </p:grpSp>
      <p:grpSp>
        <p:nvGrpSpPr>
          <p:cNvPr id="21" name="Group 20"/>
          <p:cNvGrpSpPr/>
          <p:nvPr/>
        </p:nvGrpSpPr>
        <p:grpSpPr>
          <a:xfrm>
            <a:off x="4434121" y="3912378"/>
            <a:ext cx="507998" cy="354265"/>
            <a:chOff x="7837716" y="580571"/>
            <a:chExt cx="1088571" cy="837067"/>
          </a:xfrm>
        </p:grpSpPr>
        <p:cxnSp>
          <p:nvCxnSpPr>
            <p:cNvPr id="22" name="Straight Connector 21"/>
            <p:cNvCxnSpPr/>
            <p:nvPr/>
          </p:nvCxnSpPr>
          <p:spPr>
            <a:xfrm>
              <a:off x="7837716" y="1179286"/>
              <a:ext cx="308427" cy="238352"/>
            </a:xfrm>
            <a:prstGeom prst="line">
              <a:avLst/>
            </a:prstGeom>
            <a:ln w="5715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8146143" y="580571"/>
              <a:ext cx="780144" cy="837067"/>
            </a:xfrm>
            <a:prstGeom prst="line">
              <a:avLst/>
            </a:prstGeom>
            <a:ln w="57150">
              <a:solidFill>
                <a:srgbClr val="FF0000"/>
              </a:solidFill>
            </a:ln>
          </p:spPr>
          <p:style>
            <a:lnRef idx="2">
              <a:schemeClr val="accent1"/>
            </a:lnRef>
            <a:fillRef idx="0">
              <a:schemeClr val="accent1"/>
            </a:fillRef>
            <a:effectRef idx="1">
              <a:schemeClr val="accent1"/>
            </a:effectRef>
            <a:fontRef idx="minor">
              <a:schemeClr val="tx1"/>
            </a:fontRef>
          </p:style>
        </p:cxnSp>
      </p:grpSp>
      <p:grpSp>
        <p:nvGrpSpPr>
          <p:cNvPr id="24" name="Group 23"/>
          <p:cNvGrpSpPr/>
          <p:nvPr/>
        </p:nvGrpSpPr>
        <p:grpSpPr>
          <a:xfrm>
            <a:off x="4434121" y="4436984"/>
            <a:ext cx="507998" cy="354265"/>
            <a:chOff x="7837716" y="580571"/>
            <a:chExt cx="1088571" cy="837067"/>
          </a:xfrm>
        </p:grpSpPr>
        <p:cxnSp>
          <p:nvCxnSpPr>
            <p:cNvPr id="25" name="Straight Connector 24"/>
            <p:cNvCxnSpPr/>
            <p:nvPr/>
          </p:nvCxnSpPr>
          <p:spPr>
            <a:xfrm>
              <a:off x="7837716" y="1179286"/>
              <a:ext cx="308427" cy="238352"/>
            </a:xfrm>
            <a:prstGeom prst="line">
              <a:avLst/>
            </a:prstGeom>
            <a:ln w="5715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H="1">
              <a:off x="8146143" y="580571"/>
              <a:ext cx="780144" cy="837067"/>
            </a:xfrm>
            <a:prstGeom prst="line">
              <a:avLst/>
            </a:prstGeom>
            <a:ln w="57150">
              <a:solidFill>
                <a:srgbClr val="FF0000"/>
              </a:solidFill>
            </a:ln>
          </p:spPr>
          <p:style>
            <a:lnRef idx="2">
              <a:schemeClr val="accent1"/>
            </a:lnRef>
            <a:fillRef idx="0">
              <a:schemeClr val="accent1"/>
            </a:fillRef>
            <a:effectRef idx="1">
              <a:schemeClr val="accent1"/>
            </a:effectRef>
            <a:fontRef idx="minor">
              <a:schemeClr val="tx1"/>
            </a:fontRef>
          </p:style>
        </p:cxnSp>
      </p:grpSp>
      <p:grpSp>
        <p:nvGrpSpPr>
          <p:cNvPr id="27" name="Group 26"/>
          <p:cNvGrpSpPr/>
          <p:nvPr/>
        </p:nvGrpSpPr>
        <p:grpSpPr>
          <a:xfrm>
            <a:off x="4477666" y="4971310"/>
            <a:ext cx="507998" cy="354265"/>
            <a:chOff x="7837716" y="580571"/>
            <a:chExt cx="1088571" cy="837067"/>
          </a:xfrm>
        </p:grpSpPr>
        <p:cxnSp>
          <p:nvCxnSpPr>
            <p:cNvPr id="28" name="Straight Connector 27"/>
            <p:cNvCxnSpPr/>
            <p:nvPr/>
          </p:nvCxnSpPr>
          <p:spPr>
            <a:xfrm>
              <a:off x="7837716" y="1179286"/>
              <a:ext cx="308427" cy="238352"/>
            </a:xfrm>
            <a:prstGeom prst="line">
              <a:avLst/>
            </a:prstGeom>
            <a:ln w="5715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flipH="1">
              <a:off x="8146143" y="580571"/>
              <a:ext cx="780144" cy="837067"/>
            </a:xfrm>
            <a:prstGeom prst="line">
              <a:avLst/>
            </a:prstGeom>
            <a:ln w="57150">
              <a:solidFill>
                <a:srgbClr val="FF0000"/>
              </a:solidFill>
            </a:ln>
          </p:spPr>
          <p:style>
            <a:lnRef idx="2">
              <a:schemeClr val="accent1"/>
            </a:lnRef>
            <a:fillRef idx="0">
              <a:schemeClr val="accent1"/>
            </a:fillRef>
            <a:effectRef idx="1">
              <a:schemeClr val="accent1"/>
            </a:effectRef>
            <a:fontRef idx="minor">
              <a:schemeClr val="tx1"/>
            </a:fontRef>
          </p:style>
        </p:cxnSp>
      </p:grpSp>
      <p:grpSp>
        <p:nvGrpSpPr>
          <p:cNvPr id="30" name="Group 29"/>
          <p:cNvGrpSpPr/>
          <p:nvPr/>
        </p:nvGrpSpPr>
        <p:grpSpPr>
          <a:xfrm>
            <a:off x="5823864" y="5531741"/>
            <a:ext cx="507998" cy="354265"/>
            <a:chOff x="7837716" y="580571"/>
            <a:chExt cx="1088571" cy="837067"/>
          </a:xfrm>
        </p:grpSpPr>
        <p:cxnSp>
          <p:nvCxnSpPr>
            <p:cNvPr id="31" name="Straight Connector 30"/>
            <p:cNvCxnSpPr/>
            <p:nvPr/>
          </p:nvCxnSpPr>
          <p:spPr>
            <a:xfrm>
              <a:off x="7837716" y="1179286"/>
              <a:ext cx="308427" cy="238352"/>
            </a:xfrm>
            <a:prstGeom prst="line">
              <a:avLst/>
            </a:prstGeom>
            <a:ln w="5715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flipH="1">
              <a:off x="8146143" y="580571"/>
              <a:ext cx="780144" cy="837067"/>
            </a:xfrm>
            <a:prstGeom prst="line">
              <a:avLst/>
            </a:prstGeom>
            <a:ln w="57150">
              <a:solidFill>
                <a:srgbClr val="FF0000"/>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15434027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Oval 13"/>
          <p:cNvSpPr/>
          <p:nvPr/>
        </p:nvSpPr>
        <p:spPr>
          <a:xfrm>
            <a:off x="1135643" y="4458444"/>
            <a:ext cx="2247945" cy="1247133"/>
          </a:xfrm>
          <a:prstGeom prst="ellipse">
            <a:avLst/>
          </a:prstGeom>
          <a:gradFill>
            <a:gsLst>
              <a:gs pos="0">
                <a:srgbClr val="755997"/>
              </a:gs>
              <a:gs pos="100000">
                <a:schemeClr val="accent4">
                  <a:lumMod val="40000"/>
                  <a:lumOff val="60000"/>
                </a:schemeClr>
              </a:gs>
            </a:gsLst>
          </a:gradFill>
          <a:ln>
            <a:solidFill>
              <a:srgbClr val="A292B5"/>
            </a:solidFill>
          </a:ln>
        </p:spPr>
        <p:style>
          <a:lnRef idx="1">
            <a:schemeClr val="accent1"/>
          </a:lnRef>
          <a:fillRef idx="3">
            <a:schemeClr val="accent1"/>
          </a:fillRef>
          <a:effectRef idx="2">
            <a:schemeClr val="accent1"/>
          </a:effectRef>
          <a:fontRef idx="minor">
            <a:schemeClr val="lt1"/>
          </a:fontRef>
        </p:style>
        <p:txBody>
          <a:bodyPr lIns="36000" tIns="0" rIns="36000" bIns="0" rtlCol="0" anchor="ctr"/>
          <a:lstStyle/>
          <a:p>
            <a:pPr algn="ctr"/>
            <a:r>
              <a:rPr lang="en-US" sz="2400" dirty="0" smtClean="0"/>
              <a:t>Send </a:t>
            </a:r>
          </a:p>
          <a:p>
            <a:pPr algn="ctr"/>
            <a:r>
              <a:rPr lang="en-US" sz="2400" dirty="0" smtClean="0"/>
              <a:t>consumer </a:t>
            </a:r>
            <a:endParaRPr lang="en-US" sz="2400" dirty="0"/>
          </a:p>
        </p:txBody>
      </p:sp>
      <p:sp>
        <p:nvSpPr>
          <p:cNvPr id="15" name="Oval 14"/>
          <p:cNvSpPr/>
          <p:nvPr/>
        </p:nvSpPr>
        <p:spPr>
          <a:xfrm>
            <a:off x="3938374" y="4458446"/>
            <a:ext cx="2247945" cy="1247132"/>
          </a:xfrm>
          <a:prstGeom prst="ellipse">
            <a:avLst/>
          </a:prstGeom>
          <a:gradFill>
            <a:gsLst>
              <a:gs pos="0">
                <a:srgbClr val="755997"/>
              </a:gs>
              <a:gs pos="100000">
                <a:schemeClr val="accent4">
                  <a:lumMod val="40000"/>
                  <a:lumOff val="60000"/>
                </a:schemeClr>
              </a:gs>
            </a:gsLst>
          </a:gradFill>
          <a:ln>
            <a:solidFill>
              <a:srgbClr val="A292B5"/>
            </a:solidFill>
          </a:ln>
        </p:spPr>
        <p:style>
          <a:lnRef idx="1">
            <a:schemeClr val="accent1"/>
          </a:lnRef>
          <a:fillRef idx="3">
            <a:schemeClr val="accent1"/>
          </a:fillRef>
          <a:effectRef idx="2">
            <a:schemeClr val="accent1"/>
          </a:effectRef>
          <a:fontRef idx="minor">
            <a:schemeClr val="lt1"/>
          </a:fontRef>
        </p:style>
        <p:txBody>
          <a:bodyPr lIns="36000" tIns="0" rIns="36000" bIns="0" rtlCol="0" anchor="ctr"/>
          <a:lstStyle/>
          <a:p>
            <a:pPr algn="ctr"/>
            <a:r>
              <a:rPr lang="en-US" sz="2400" dirty="0" smtClean="0"/>
              <a:t>Send </a:t>
            </a:r>
          </a:p>
          <a:p>
            <a:pPr algn="ctr"/>
            <a:r>
              <a:rPr lang="en-US" sz="2400" dirty="0" smtClean="0"/>
              <a:t>consumer </a:t>
            </a:r>
            <a:endParaRPr lang="en-US" sz="2400" dirty="0"/>
          </a:p>
        </p:txBody>
      </p:sp>
      <p:sp>
        <p:nvSpPr>
          <p:cNvPr id="16" name="Oval 15"/>
          <p:cNvSpPr/>
          <p:nvPr/>
        </p:nvSpPr>
        <p:spPr>
          <a:xfrm>
            <a:off x="6571667" y="4458445"/>
            <a:ext cx="2247945" cy="1247133"/>
          </a:xfrm>
          <a:prstGeom prst="ellipse">
            <a:avLst/>
          </a:prstGeom>
          <a:gradFill>
            <a:gsLst>
              <a:gs pos="0">
                <a:srgbClr val="755997"/>
              </a:gs>
              <a:gs pos="100000">
                <a:schemeClr val="accent4">
                  <a:lumMod val="40000"/>
                  <a:lumOff val="60000"/>
                </a:schemeClr>
              </a:gs>
            </a:gsLst>
          </a:gradFill>
          <a:ln>
            <a:solidFill>
              <a:srgbClr val="A292B5"/>
            </a:solidFill>
          </a:ln>
        </p:spPr>
        <p:style>
          <a:lnRef idx="1">
            <a:schemeClr val="accent1"/>
          </a:lnRef>
          <a:fillRef idx="3">
            <a:schemeClr val="accent1"/>
          </a:fillRef>
          <a:effectRef idx="2">
            <a:schemeClr val="accent1"/>
          </a:effectRef>
          <a:fontRef idx="minor">
            <a:schemeClr val="lt1"/>
          </a:fontRef>
        </p:style>
        <p:txBody>
          <a:bodyPr lIns="36000" tIns="0" rIns="36000" bIns="0" rtlCol="0" anchor="ctr"/>
          <a:lstStyle/>
          <a:p>
            <a:pPr algn="ctr"/>
            <a:r>
              <a:rPr lang="en-US" sz="2400" dirty="0" smtClean="0"/>
              <a:t>Send </a:t>
            </a:r>
          </a:p>
          <a:p>
            <a:pPr algn="ctr"/>
            <a:r>
              <a:rPr lang="en-US" sz="2400" dirty="0" smtClean="0"/>
              <a:t>consumer </a:t>
            </a:r>
            <a:endParaRPr lang="en-US" sz="2400" dirty="0"/>
          </a:p>
        </p:txBody>
      </p:sp>
      <p:sp>
        <p:nvSpPr>
          <p:cNvPr id="2" name="Title 1"/>
          <p:cNvSpPr>
            <a:spLocks noGrp="1"/>
          </p:cNvSpPr>
          <p:nvPr>
            <p:ph type="title"/>
          </p:nvPr>
        </p:nvSpPr>
        <p:spPr/>
        <p:txBody>
          <a:bodyPr>
            <a:normAutofit/>
          </a:bodyPr>
          <a:lstStyle/>
          <a:p>
            <a:r>
              <a:rPr lang="en-US" sz="4000" b="1" dirty="0" err="1" smtClean="0">
                <a:solidFill>
                  <a:srgbClr val="0080FF"/>
                </a:solidFill>
                <a:latin typeface="Tahoma"/>
                <a:cs typeface="Tahoma"/>
              </a:rPr>
              <a:t>PMigration</a:t>
            </a:r>
            <a:r>
              <a:rPr lang="en-US" sz="4000" b="1" dirty="0" smtClean="0">
                <a:solidFill>
                  <a:srgbClr val="0080FF"/>
                </a:solidFill>
                <a:latin typeface="Tahoma"/>
                <a:cs typeface="Tahoma"/>
              </a:rPr>
              <a:t>: Source Node</a:t>
            </a:r>
            <a:endParaRPr lang="en-US" sz="4000" b="1" dirty="0">
              <a:solidFill>
                <a:srgbClr val="0080FF"/>
              </a:solidFill>
              <a:latin typeface="Tahoma"/>
              <a:cs typeface="Tahoma"/>
            </a:endParaRPr>
          </a:p>
        </p:txBody>
      </p:sp>
      <p:sp>
        <p:nvSpPr>
          <p:cNvPr id="4" name="Oval 3"/>
          <p:cNvSpPr/>
          <p:nvPr/>
        </p:nvSpPr>
        <p:spPr>
          <a:xfrm>
            <a:off x="1153040" y="1556857"/>
            <a:ext cx="2935104" cy="869753"/>
          </a:xfrm>
          <a:prstGeom prst="ellipse">
            <a:avLst/>
          </a:prstGeom>
        </p:spPr>
        <p:style>
          <a:lnRef idx="1">
            <a:schemeClr val="accent1"/>
          </a:lnRef>
          <a:fillRef idx="3">
            <a:schemeClr val="accent1"/>
          </a:fillRef>
          <a:effectRef idx="2">
            <a:schemeClr val="accent1"/>
          </a:effectRef>
          <a:fontRef idx="minor">
            <a:schemeClr val="lt1"/>
          </a:fontRef>
        </p:style>
        <p:txBody>
          <a:bodyPr lIns="36000" tIns="0" rIns="36000" bIns="0" rtlCol="0" anchor="ctr"/>
          <a:lstStyle/>
          <a:p>
            <a:pPr algn="ctr"/>
            <a:r>
              <a:rPr lang="en-US" sz="2400" dirty="0" smtClean="0"/>
              <a:t>Memory Data</a:t>
            </a:r>
          </a:p>
          <a:p>
            <a:pPr algn="ctr"/>
            <a:r>
              <a:rPr lang="en-US" sz="2400" dirty="0"/>
              <a:t>P</a:t>
            </a:r>
            <a:r>
              <a:rPr lang="en-US" sz="2400" dirty="0" smtClean="0"/>
              <a:t>roducer</a:t>
            </a:r>
            <a:endParaRPr lang="en-US" sz="2400" dirty="0"/>
          </a:p>
        </p:txBody>
      </p:sp>
      <p:sp>
        <p:nvSpPr>
          <p:cNvPr id="5" name="Oval 4"/>
          <p:cNvSpPr/>
          <p:nvPr/>
        </p:nvSpPr>
        <p:spPr>
          <a:xfrm>
            <a:off x="1170436" y="2530980"/>
            <a:ext cx="2935104" cy="869753"/>
          </a:xfrm>
          <a:prstGeom prst="ellipse">
            <a:avLst/>
          </a:prstGeom>
          <a:gradFill>
            <a:gsLst>
              <a:gs pos="0">
                <a:srgbClr val="E05FCF"/>
              </a:gs>
              <a:gs pos="100000">
                <a:srgbClr val="E0A9DD"/>
              </a:gs>
            </a:gsLst>
          </a:gradFill>
          <a:ln>
            <a:solidFill>
              <a:srgbClr val="E05FCF"/>
            </a:solidFill>
          </a:ln>
        </p:spPr>
        <p:style>
          <a:lnRef idx="1">
            <a:schemeClr val="accent1"/>
          </a:lnRef>
          <a:fillRef idx="3">
            <a:schemeClr val="accent1"/>
          </a:fillRef>
          <a:effectRef idx="2">
            <a:schemeClr val="accent1"/>
          </a:effectRef>
          <a:fontRef idx="minor">
            <a:schemeClr val="lt1"/>
          </a:fontRef>
        </p:style>
        <p:txBody>
          <a:bodyPr lIns="36000" tIns="0" rIns="36000" bIns="0" rtlCol="0" anchor="ctr"/>
          <a:lstStyle/>
          <a:p>
            <a:pPr algn="ctr"/>
            <a:r>
              <a:rPr lang="en-US" sz="2400" dirty="0" smtClean="0"/>
              <a:t>Disk Data</a:t>
            </a:r>
          </a:p>
          <a:p>
            <a:pPr algn="ctr"/>
            <a:r>
              <a:rPr lang="en-US" sz="2400" dirty="0"/>
              <a:t>P</a:t>
            </a:r>
            <a:r>
              <a:rPr lang="en-US" sz="2400" dirty="0" smtClean="0"/>
              <a:t>roducer</a:t>
            </a:r>
            <a:endParaRPr lang="en-US" sz="2400" dirty="0"/>
          </a:p>
        </p:txBody>
      </p:sp>
      <p:sp>
        <p:nvSpPr>
          <p:cNvPr id="7" name="Cloud 6"/>
          <p:cNvSpPr/>
          <p:nvPr/>
        </p:nvSpPr>
        <p:spPr>
          <a:xfrm>
            <a:off x="5131931" y="1756828"/>
            <a:ext cx="3270529" cy="1678695"/>
          </a:xfrm>
          <a:prstGeom prst="cloud">
            <a:avLst/>
          </a:prstGeom>
          <a:gradFill>
            <a:gsLst>
              <a:gs pos="0">
                <a:schemeClr val="bg1">
                  <a:lumMod val="75000"/>
                </a:schemeClr>
              </a:gs>
              <a:gs pos="100000">
                <a:schemeClr val="bg1">
                  <a:lumMod val="95000"/>
                </a:schemeClr>
              </a:gs>
            </a:gsLst>
          </a:gra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smtClean="0">
              <a:solidFill>
                <a:schemeClr val="tx1"/>
              </a:solidFill>
            </a:endParaRPr>
          </a:p>
          <a:p>
            <a:pPr algn="ctr"/>
            <a:endParaRPr lang="en-US" sz="2400" dirty="0">
              <a:solidFill>
                <a:schemeClr val="tx1"/>
              </a:solidFill>
            </a:endParaRPr>
          </a:p>
          <a:p>
            <a:pPr algn="ctr"/>
            <a:endParaRPr lang="en-US" sz="2400" dirty="0" smtClean="0">
              <a:solidFill>
                <a:schemeClr val="tx1"/>
              </a:solidFill>
            </a:endParaRPr>
          </a:p>
          <a:p>
            <a:pPr algn="ctr"/>
            <a:r>
              <a:rPr lang="en-US" sz="2400" dirty="0" smtClean="0">
                <a:solidFill>
                  <a:schemeClr val="tx1"/>
                </a:solidFill>
              </a:rPr>
              <a:t>Task Pool</a:t>
            </a:r>
            <a:endParaRPr lang="en-US" sz="2400" dirty="0">
              <a:solidFill>
                <a:schemeClr val="tx1"/>
              </a:solidFill>
            </a:endParaRPr>
          </a:p>
        </p:txBody>
      </p:sp>
      <p:sp>
        <p:nvSpPr>
          <p:cNvPr id="8" name="Rectangle 7"/>
          <p:cNvSpPr/>
          <p:nvPr/>
        </p:nvSpPr>
        <p:spPr>
          <a:xfrm>
            <a:off x="3618441" y="1756828"/>
            <a:ext cx="469703" cy="46981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3400985" y="2530980"/>
            <a:ext cx="469703" cy="469811"/>
          </a:xfrm>
          <a:prstGeom prst="rect">
            <a:avLst/>
          </a:prstGeom>
          <a:gradFill>
            <a:gsLst>
              <a:gs pos="0">
                <a:srgbClr val="E05FCF"/>
              </a:gs>
              <a:gs pos="100000">
                <a:srgbClr val="E0A9DD"/>
              </a:gs>
            </a:gsLst>
          </a:gradFill>
          <a:ln>
            <a:solidFill>
              <a:srgbClr val="E05FC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3635836" y="1756828"/>
            <a:ext cx="469703" cy="46981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3409677" y="2530980"/>
            <a:ext cx="469703" cy="469811"/>
          </a:xfrm>
          <a:prstGeom prst="rect">
            <a:avLst/>
          </a:prstGeom>
          <a:gradFill>
            <a:gsLst>
              <a:gs pos="0">
                <a:srgbClr val="E05FCF"/>
              </a:gs>
              <a:gs pos="100000">
                <a:srgbClr val="E0A9DD"/>
              </a:gs>
            </a:gsLst>
          </a:gradFill>
          <a:ln>
            <a:solidFill>
              <a:srgbClr val="E05FC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3644528" y="1756828"/>
            <a:ext cx="469703" cy="46981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3409676" y="2530980"/>
            <a:ext cx="469703" cy="469811"/>
          </a:xfrm>
          <a:prstGeom prst="rect">
            <a:avLst/>
          </a:prstGeom>
          <a:gradFill>
            <a:gsLst>
              <a:gs pos="0">
                <a:srgbClr val="E05FCF"/>
              </a:gs>
              <a:gs pos="100000">
                <a:srgbClr val="E0A9DD"/>
              </a:gs>
            </a:gsLst>
          </a:gradFill>
          <a:ln>
            <a:solidFill>
              <a:srgbClr val="E05FC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3" name="Group 32"/>
          <p:cNvGrpSpPr/>
          <p:nvPr/>
        </p:nvGrpSpPr>
        <p:grpSpPr>
          <a:xfrm>
            <a:off x="379174" y="1797997"/>
            <a:ext cx="783306" cy="3578135"/>
            <a:chOff x="361778" y="1954552"/>
            <a:chExt cx="783306" cy="3578135"/>
          </a:xfrm>
        </p:grpSpPr>
        <p:cxnSp>
          <p:nvCxnSpPr>
            <p:cNvPr id="28" name="Straight Arrow Connector 27"/>
            <p:cNvCxnSpPr/>
            <p:nvPr/>
          </p:nvCxnSpPr>
          <p:spPr>
            <a:xfrm flipV="1">
              <a:off x="872955" y="1957648"/>
              <a:ext cx="0" cy="3575039"/>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flipH="1">
              <a:off x="603625" y="1954552"/>
              <a:ext cx="54145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H="1">
              <a:off x="580815" y="5532687"/>
              <a:ext cx="541459" cy="0"/>
            </a:xfrm>
            <a:prstGeom prst="line">
              <a:avLst/>
            </a:prstGeom>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361778" y="2294706"/>
              <a:ext cx="615553" cy="3010938"/>
            </a:xfrm>
            <a:prstGeom prst="rect">
              <a:avLst/>
            </a:prstGeom>
            <a:noFill/>
          </p:spPr>
          <p:txBody>
            <a:bodyPr vert="vert" wrap="none" rtlCol="0">
              <a:spAutoFit/>
            </a:bodyPr>
            <a:lstStyle/>
            <a:p>
              <a:r>
                <a:rPr lang="en-US" sz="2800" i="1" dirty="0" smtClean="0"/>
                <a:t>Pipeline Parallelism</a:t>
              </a:r>
              <a:endParaRPr lang="en-US" sz="2800" i="1" dirty="0"/>
            </a:p>
          </p:txBody>
        </p:sp>
      </p:grpSp>
      <p:grpSp>
        <p:nvGrpSpPr>
          <p:cNvPr id="38" name="Group 37"/>
          <p:cNvGrpSpPr/>
          <p:nvPr/>
        </p:nvGrpSpPr>
        <p:grpSpPr>
          <a:xfrm>
            <a:off x="1587575" y="5601377"/>
            <a:ext cx="6417412" cy="740942"/>
            <a:chOff x="1065685" y="2109809"/>
            <a:chExt cx="6417412" cy="740942"/>
          </a:xfrm>
        </p:grpSpPr>
        <p:cxnSp>
          <p:nvCxnSpPr>
            <p:cNvPr id="34" name="Straight Arrow Connector 33"/>
            <p:cNvCxnSpPr/>
            <p:nvPr/>
          </p:nvCxnSpPr>
          <p:spPr>
            <a:xfrm>
              <a:off x="1104562" y="2580845"/>
              <a:ext cx="6352617"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35" name="TextBox 34"/>
            <p:cNvSpPr txBox="1"/>
            <p:nvPr/>
          </p:nvSpPr>
          <p:spPr>
            <a:xfrm>
              <a:off x="3218322" y="2109809"/>
              <a:ext cx="2667930" cy="523220"/>
            </a:xfrm>
            <a:prstGeom prst="rect">
              <a:avLst/>
            </a:prstGeom>
            <a:noFill/>
          </p:spPr>
          <p:txBody>
            <a:bodyPr wrap="none" rtlCol="0">
              <a:spAutoFit/>
            </a:bodyPr>
            <a:lstStyle/>
            <a:p>
              <a:r>
                <a:rPr lang="en-US" sz="2800" i="1" dirty="0"/>
                <a:t>Data parallelism</a:t>
              </a:r>
            </a:p>
          </p:txBody>
        </p:sp>
        <p:cxnSp>
          <p:nvCxnSpPr>
            <p:cNvPr id="36" name="Straight Connector 35"/>
            <p:cNvCxnSpPr/>
            <p:nvPr/>
          </p:nvCxnSpPr>
          <p:spPr>
            <a:xfrm>
              <a:off x="7483097" y="2306517"/>
              <a:ext cx="0" cy="544234"/>
            </a:xfrm>
            <a:prstGeom prst="line">
              <a:avLst/>
            </a:prstGeom>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a:off x="1065685" y="2306517"/>
              <a:ext cx="0" cy="544234"/>
            </a:xfrm>
            <a:prstGeom prst="line">
              <a:avLst/>
            </a:prstGeom>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586871782"/>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1"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par>
                                <p:cTn id="8" presetID="0" presetClass="path" presetSubtype="0" accel="50000" decel="50000" fill="hold" grpId="0" nodeType="withEffect">
                                  <p:stCondLst>
                                    <p:cond delay="500"/>
                                  </p:stCondLst>
                                  <p:childTnLst>
                                    <p:animMotion origin="layout" path="M -1.04094E-6 5.65671E-6 C 0.03956 -0.00277 0.07929 -0.00555 0.11989 5.65671E-6 C 0.16048 0.00557 0.22277 0.02757 0.24341 0.03313 " pathEditMode="relative" ptsTypes="aaA">
                                      <p:cBhvr>
                                        <p:cTn id="9" dur="2000" fill="hold"/>
                                        <p:tgtEl>
                                          <p:spTgt spid="8"/>
                                        </p:tgtEl>
                                        <p:attrNameLst>
                                          <p:attrName>ppt_x</p:attrName>
                                          <p:attrName>ppt_y</p:attrName>
                                        </p:attrNameLst>
                                      </p:cBhvr>
                                    </p:animMotion>
                                  </p:childTnLst>
                                </p:cTn>
                              </p:par>
                              <p:par>
                                <p:cTn id="10" presetID="22" presetClass="entr" presetSubtype="4" fill="hold" grpId="1" nodeType="withEffect">
                                  <p:stCondLst>
                                    <p:cond delay="50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par>
                                <p:cTn id="13" presetID="0" presetClass="path" presetSubtype="0" accel="50000" decel="50000" fill="hold" grpId="0" nodeType="withEffect">
                                  <p:stCondLst>
                                    <p:cond delay="1000"/>
                                  </p:stCondLst>
                                  <p:childTnLst>
                                    <p:animMotion origin="layout" path="M 3.7474E-6 -0.00417 C 0.03747 -0.00486 0.07512 -0.00556 0.11363 -0.00417 C 0.15232 -0.00255 0.21131 0.00348 0.23126 0.0051 " pathEditMode="relative" rAng="0" ptsTypes="aaA">
                                      <p:cBhvr>
                                        <p:cTn id="14" dur="2000" fill="hold"/>
                                        <p:tgtEl>
                                          <p:spTgt spid="11"/>
                                        </p:tgtEl>
                                        <p:attrNameLst>
                                          <p:attrName>ppt_x</p:attrName>
                                          <p:attrName>ppt_y</p:attrName>
                                        </p:attrNameLst>
                                      </p:cBhvr>
                                      <p:rCtr x="11554" y="394"/>
                                    </p:animMotion>
                                  </p:childTnLst>
                                </p:cTn>
                              </p:par>
                              <p:par>
                                <p:cTn id="15" presetID="0" presetClass="path" presetSubtype="0" accel="50000" decel="50000" fill="hold" grpId="2" nodeType="withEffect">
                                  <p:stCondLst>
                                    <p:cond delay="2700"/>
                                  </p:stCondLst>
                                  <p:childTnLst>
                                    <p:animMotion origin="layout" path="M 0.24324 0.03313 C 0.21027 0.08571 0.17731 0.13853 0.11034 0.19528 C 0.0432 0.25157 -0.05829 0.31156 -0.15944 0.37202 " pathEditMode="relative" rAng="0" ptsTypes="aaA">
                                      <p:cBhvr>
                                        <p:cTn id="16" dur="2000" fill="hold"/>
                                        <p:tgtEl>
                                          <p:spTgt spid="8"/>
                                        </p:tgtEl>
                                        <p:attrNameLst>
                                          <p:attrName>ppt_x</p:attrName>
                                          <p:attrName>ppt_y</p:attrName>
                                        </p:attrNameLst>
                                      </p:cBhvr>
                                      <p:rCtr x="-20142" y="16933"/>
                                    </p:animMotion>
                                  </p:childTnLst>
                                </p:cTn>
                              </p:par>
                              <p:par>
                                <p:cTn id="17" presetID="0" presetClass="path" presetSubtype="0" accel="50000" decel="50000" fill="hold" grpId="2" nodeType="withEffect">
                                  <p:stCondLst>
                                    <p:cond delay="3000"/>
                                  </p:stCondLst>
                                  <p:childTnLst>
                                    <p:animMotion origin="layout" path="M 0.23127 0.00509 C 0.22953 0.03729 0.2278 0.06949 0.21617 0.11165 C 0.20455 0.15381 0.18269 0.20616 0.161 0.25874 " pathEditMode="relative" rAng="0" ptsTypes="aaA">
                                      <p:cBhvr>
                                        <p:cTn id="18" dur="1000" fill="hold"/>
                                        <p:tgtEl>
                                          <p:spTgt spid="11"/>
                                        </p:tgtEl>
                                        <p:attrNameLst>
                                          <p:attrName>ppt_x</p:attrName>
                                          <p:attrName>ppt_y</p:attrName>
                                        </p:attrNameLst>
                                      </p:cBhvr>
                                      <p:rCtr x="-3522" y="12671"/>
                                    </p:animMotion>
                                  </p:childTnLst>
                                </p:cTn>
                              </p:par>
                              <p:par>
                                <p:cTn id="19" presetID="22" presetClass="entr" presetSubtype="4" fill="hold" grpId="1" nodeType="withEffect">
                                  <p:stCondLst>
                                    <p:cond delay="3000"/>
                                  </p:stCondLst>
                                  <p:childTnLst>
                                    <p:set>
                                      <p:cBhvr>
                                        <p:cTn id="20" dur="1" fill="hold">
                                          <p:stCondLst>
                                            <p:cond delay="0"/>
                                          </p:stCondLst>
                                        </p:cTn>
                                        <p:tgtEl>
                                          <p:spTgt spid="22"/>
                                        </p:tgtEl>
                                        <p:attrNameLst>
                                          <p:attrName>style.visibility</p:attrName>
                                        </p:attrNameLst>
                                      </p:cBhvr>
                                      <p:to>
                                        <p:strVal val="visible"/>
                                      </p:to>
                                    </p:set>
                                    <p:animEffect transition="in" filter="wipe(down)">
                                      <p:cBhvr>
                                        <p:cTn id="21" dur="500"/>
                                        <p:tgtEl>
                                          <p:spTgt spid="22"/>
                                        </p:tgtEl>
                                      </p:cBhvr>
                                    </p:animEffect>
                                  </p:childTnLst>
                                </p:cTn>
                              </p:par>
                              <p:par>
                                <p:cTn id="22" presetID="0" presetClass="path" presetSubtype="0" accel="50000" decel="50000" fill="hold" grpId="0" nodeType="withEffect">
                                  <p:stCondLst>
                                    <p:cond delay="3500"/>
                                  </p:stCondLst>
                                  <p:childTnLst>
                                    <p:animMotion origin="layout" path="M -1.38793E-7 -0.00278 C 0.05187 -0.00417 0.10427 -0.00533 0.1577 -0.00278 C 0.21114 -2.71253E-6 0.29303 0.01112 0.32026 0.0139 " pathEditMode="relative" rAng="0" ptsTypes="aaA">
                                      <p:cBhvr>
                                        <p:cTn id="23" dur="2000" fill="hold"/>
                                        <p:tgtEl>
                                          <p:spTgt spid="22"/>
                                        </p:tgtEl>
                                        <p:attrNameLst>
                                          <p:attrName>ppt_x</p:attrName>
                                          <p:attrName>ppt_y</p:attrName>
                                        </p:attrNameLst>
                                      </p:cBhvr>
                                      <p:rCtr x="16013" y="695"/>
                                    </p:animMotion>
                                  </p:childTnLst>
                                </p:cTn>
                              </p:par>
                              <p:par>
                                <p:cTn id="24" presetID="0" presetClass="path" presetSubtype="0" accel="50000" decel="50000" fill="hold" grpId="2" nodeType="withEffect">
                                  <p:stCondLst>
                                    <p:cond delay="5500"/>
                                  </p:stCondLst>
                                  <p:childTnLst>
                                    <p:animMotion origin="layout" path="M 0.32026 0.0139 C 0.32755 0.06927 0.33484 0.12509 0.34976 0.18485 C 0.36468 0.24439 0.38723 0.30786 0.40979 0.37179 " pathEditMode="relative" rAng="0" ptsTypes="aaA">
                                      <p:cBhvr>
                                        <p:cTn id="25" dur="2000" fill="hold"/>
                                        <p:tgtEl>
                                          <p:spTgt spid="22"/>
                                        </p:tgtEl>
                                        <p:attrNameLst>
                                          <p:attrName>ppt_x</p:attrName>
                                          <p:attrName>ppt_y</p:attrName>
                                        </p:attrNameLst>
                                      </p:cBhvr>
                                      <p:rCtr x="4476" y="17883"/>
                                    </p:animMotion>
                                  </p:childTnLst>
                                </p:cTn>
                              </p:par>
                              <p:par>
                                <p:cTn id="26" presetID="22" presetClass="entr" presetSubtype="4" fill="hold" grpId="1" nodeType="withEffect">
                                  <p:stCondLst>
                                    <p:cond delay="4000"/>
                                  </p:stCondLst>
                                  <p:childTnLst>
                                    <p:set>
                                      <p:cBhvr>
                                        <p:cTn id="27" dur="1" fill="hold">
                                          <p:stCondLst>
                                            <p:cond delay="0"/>
                                          </p:stCondLst>
                                        </p:cTn>
                                        <p:tgtEl>
                                          <p:spTgt spid="23"/>
                                        </p:tgtEl>
                                        <p:attrNameLst>
                                          <p:attrName>style.visibility</p:attrName>
                                        </p:attrNameLst>
                                      </p:cBhvr>
                                      <p:to>
                                        <p:strVal val="visible"/>
                                      </p:to>
                                    </p:set>
                                    <p:animEffect transition="in" filter="wipe(down)">
                                      <p:cBhvr>
                                        <p:cTn id="28" dur="500"/>
                                        <p:tgtEl>
                                          <p:spTgt spid="23"/>
                                        </p:tgtEl>
                                      </p:cBhvr>
                                    </p:animEffect>
                                  </p:childTnLst>
                                </p:cTn>
                              </p:par>
                              <p:par>
                                <p:cTn id="29" presetID="0" presetClass="path" presetSubtype="0" accel="50000" decel="50000" fill="hold" grpId="0" nodeType="withEffect">
                                  <p:stCondLst>
                                    <p:cond delay="4500"/>
                                  </p:stCondLst>
                                  <p:childTnLst>
                                    <p:animMotion origin="layout" path="M -4.46912E-6 3.74334E-6 C 0.05118 -0.0007 0.10271 -0.00139 0.15545 3.74334E-6 C 0.20837 0.00162 0.28904 0.00764 0.31645 0.00926 " pathEditMode="relative" rAng="0" ptsTypes="aaA">
                                      <p:cBhvr>
                                        <p:cTn id="30" dur="2000" fill="hold"/>
                                        <p:tgtEl>
                                          <p:spTgt spid="23"/>
                                        </p:tgtEl>
                                        <p:attrNameLst>
                                          <p:attrName>ppt_x</p:attrName>
                                          <p:attrName>ppt_y</p:attrName>
                                        </p:attrNameLst>
                                      </p:cBhvr>
                                      <p:rCtr x="15822" y="394"/>
                                    </p:animMotion>
                                  </p:childTnLst>
                                </p:cTn>
                              </p:par>
                              <p:par>
                                <p:cTn id="31" presetID="22" presetClass="entr" presetSubtype="4" fill="hold" grpId="1" nodeType="withEffect">
                                  <p:stCondLst>
                                    <p:cond delay="6000"/>
                                  </p:stCondLst>
                                  <p:childTnLst>
                                    <p:set>
                                      <p:cBhvr>
                                        <p:cTn id="32" dur="1" fill="hold">
                                          <p:stCondLst>
                                            <p:cond delay="0"/>
                                          </p:stCondLst>
                                        </p:cTn>
                                        <p:tgtEl>
                                          <p:spTgt spid="25"/>
                                        </p:tgtEl>
                                        <p:attrNameLst>
                                          <p:attrName>style.visibility</p:attrName>
                                        </p:attrNameLst>
                                      </p:cBhvr>
                                      <p:to>
                                        <p:strVal val="visible"/>
                                      </p:to>
                                    </p:set>
                                    <p:animEffect transition="in" filter="wipe(down)">
                                      <p:cBhvr>
                                        <p:cTn id="33" dur="500"/>
                                        <p:tgtEl>
                                          <p:spTgt spid="25"/>
                                        </p:tgtEl>
                                      </p:cBhvr>
                                    </p:animEffect>
                                  </p:childTnLst>
                                </p:cTn>
                              </p:par>
                              <p:par>
                                <p:cTn id="34" presetID="0" presetClass="path" presetSubtype="0" accel="50000" decel="50000" fill="hold" grpId="0" nodeType="withEffect">
                                  <p:stCondLst>
                                    <p:cond delay="6500"/>
                                  </p:stCondLst>
                                  <p:childTnLst>
                                    <p:animMotion origin="layout" path="M -1.08258E-6 -2.71253E-6 C 0.03886 -0.00278 0.07807 -0.00509 0.11815 -2.71253E-6 C 0.1584 0.00556 0.21981 0.0278 0.24029 0.03336 " pathEditMode="relative" rAng="0" ptsTypes="aaA">
                                      <p:cBhvr>
                                        <p:cTn id="35" dur="2000" fill="hold"/>
                                        <p:tgtEl>
                                          <p:spTgt spid="25"/>
                                        </p:tgtEl>
                                        <p:attrNameLst>
                                          <p:attrName>ppt_x</p:attrName>
                                          <p:attrName>ppt_y</p:attrName>
                                        </p:attrNameLst>
                                      </p:cBhvr>
                                      <p:rCtr x="12006" y="1413"/>
                                    </p:animMotion>
                                  </p:childTnLst>
                                </p:cTn>
                              </p:par>
                              <p:par>
                                <p:cTn id="36" presetID="22" presetClass="entr" presetSubtype="4" fill="hold" grpId="1" nodeType="withEffect">
                                  <p:stCondLst>
                                    <p:cond delay="7000"/>
                                  </p:stCondLst>
                                  <p:childTnLst>
                                    <p:set>
                                      <p:cBhvr>
                                        <p:cTn id="37" dur="1" fill="hold">
                                          <p:stCondLst>
                                            <p:cond delay="0"/>
                                          </p:stCondLst>
                                        </p:cTn>
                                        <p:tgtEl>
                                          <p:spTgt spid="27"/>
                                        </p:tgtEl>
                                        <p:attrNameLst>
                                          <p:attrName>style.visibility</p:attrName>
                                        </p:attrNameLst>
                                      </p:cBhvr>
                                      <p:to>
                                        <p:strVal val="visible"/>
                                      </p:to>
                                    </p:set>
                                    <p:animEffect transition="in" filter="wipe(down)">
                                      <p:cBhvr>
                                        <p:cTn id="38" dur="500"/>
                                        <p:tgtEl>
                                          <p:spTgt spid="27"/>
                                        </p:tgtEl>
                                      </p:cBhvr>
                                    </p:animEffect>
                                  </p:childTnLst>
                                </p:cTn>
                              </p:par>
                              <p:par>
                                <p:cTn id="39" presetID="0" presetClass="path" presetSubtype="0" accel="50000" decel="50000" fill="hold" grpId="0" nodeType="withEffect">
                                  <p:stCondLst>
                                    <p:cond delay="7500"/>
                                  </p:stCondLst>
                                  <p:childTnLst>
                                    <p:animMotion origin="layout" path="M 0.00017 -0.00417 C 0.0373 -0.00487 0.07478 -0.00556 0.11294 -0.00417 C 0.15146 -0.00255 0.2101 0.00347 0.23005 0.00509 " pathEditMode="relative" rAng="0" ptsTypes="aaA">
                                      <p:cBhvr>
                                        <p:cTn id="40" dur="2000" fill="hold"/>
                                        <p:tgtEl>
                                          <p:spTgt spid="27"/>
                                        </p:tgtEl>
                                        <p:attrNameLst>
                                          <p:attrName>ppt_x</p:attrName>
                                          <p:attrName>ppt_y</p:attrName>
                                        </p:attrNameLst>
                                      </p:cBhvr>
                                      <p:rCtr x="11485" y="394"/>
                                    </p:animMotion>
                                  </p:childTnLst>
                                </p:cTn>
                              </p:par>
                              <p:par>
                                <p:cTn id="41" presetID="22" presetClass="exit" presetSubtype="4" fill="hold" grpId="3" nodeType="withEffect">
                                  <p:stCondLst>
                                    <p:cond delay="8000"/>
                                  </p:stCondLst>
                                  <p:childTnLst>
                                    <p:animEffect transition="out" filter="wipe(down)">
                                      <p:cBhvr>
                                        <p:cTn id="42" dur="500"/>
                                        <p:tgtEl>
                                          <p:spTgt spid="8"/>
                                        </p:tgtEl>
                                      </p:cBhvr>
                                    </p:animEffect>
                                    <p:set>
                                      <p:cBhvr>
                                        <p:cTn id="43" dur="1" fill="hold">
                                          <p:stCondLst>
                                            <p:cond delay="499"/>
                                          </p:stCondLst>
                                        </p:cTn>
                                        <p:tgtEl>
                                          <p:spTgt spid="8"/>
                                        </p:tgtEl>
                                        <p:attrNameLst>
                                          <p:attrName>style.visibility</p:attrName>
                                        </p:attrNameLst>
                                      </p:cBhvr>
                                      <p:to>
                                        <p:strVal val="hidden"/>
                                      </p:to>
                                    </p:set>
                                  </p:childTnLst>
                                </p:cTn>
                              </p:par>
                              <p:par>
                                <p:cTn id="44" presetID="0" presetClass="path" presetSubtype="0" accel="50000" decel="50000" fill="hold" grpId="2" nodeType="withEffect">
                                  <p:stCondLst>
                                    <p:cond delay="8200"/>
                                  </p:stCondLst>
                                  <p:childTnLst>
                                    <p:animMotion origin="layout" path="M 0.31628 0.00926 C 0.30448 0.04053 0.29338 0.07227 0.2186 0.11373 C 0.14365 0.1552 0.00261 0.20708 -0.13671 0.25897 " pathEditMode="relative" rAng="0" ptsTypes="aaA">
                                      <p:cBhvr>
                                        <p:cTn id="45" dur="2000" fill="hold"/>
                                        <p:tgtEl>
                                          <p:spTgt spid="23"/>
                                        </p:tgtEl>
                                        <p:attrNameLst>
                                          <p:attrName>ppt_x</p:attrName>
                                          <p:attrName>ppt_y</p:attrName>
                                        </p:attrNameLst>
                                      </p:cBhvr>
                                      <p:rCtr x="-22658" y="12486"/>
                                    </p:animMotion>
                                  </p:childTnLst>
                                </p:cTn>
                              </p:par>
                              <p:par>
                                <p:cTn id="46" presetID="22" presetClass="exit" presetSubtype="4" fill="hold" grpId="3" nodeType="withEffect">
                                  <p:stCondLst>
                                    <p:cond delay="9000"/>
                                  </p:stCondLst>
                                  <p:childTnLst>
                                    <p:animEffect transition="out" filter="wipe(down)">
                                      <p:cBhvr>
                                        <p:cTn id="47" dur="500"/>
                                        <p:tgtEl>
                                          <p:spTgt spid="11"/>
                                        </p:tgtEl>
                                      </p:cBhvr>
                                    </p:animEffect>
                                    <p:set>
                                      <p:cBhvr>
                                        <p:cTn id="48" dur="1" fill="hold">
                                          <p:stCondLst>
                                            <p:cond delay="499"/>
                                          </p:stCondLst>
                                        </p:cTn>
                                        <p:tgtEl>
                                          <p:spTgt spid="11"/>
                                        </p:tgtEl>
                                        <p:attrNameLst>
                                          <p:attrName>style.visibility</p:attrName>
                                        </p:attrNameLst>
                                      </p:cBhvr>
                                      <p:to>
                                        <p:strVal val="hidden"/>
                                      </p:to>
                                    </p:set>
                                  </p:childTnLst>
                                </p:cTn>
                              </p:par>
                              <p:par>
                                <p:cTn id="49" presetID="22" presetClass="exit" presetSubtype="4" fill="hold" grpId="3" nodeType="withEffect">
                                  <p:stCondLst>
                                    <p:cond delay="10000"/>
                                  </p:stCondLst>
                                  <p:childTnLst>
                                    <p:animEffect transition="out" filter="wipe(down)">
                                      <p:cBhvr>
                                        <p:cTn id="50" dur="500"/>
                                        <p:tgtEl>
                                          <p:spTgt spid="22"/>
                                        </p:tgtEl>
                                      </p:cBhvr>
                                    </p:animEffect>
                                    <p:set>
                                      <p:cBhvr>
                                        <p:cTn id="51" dur="1" fill="hold">
                                          <p:stCondLst>
                                            <p:cond delay="499"/>
                                          </p:stCondLst>
                                        </p:cTn>
                                        <p:tgtEl>
                                          <p:spTgt spid="22"/>
                                        </p:tgtEl>
                                        <p:attrNameLst>
                                          <p:attrName>style.visibility</p:attrName>
                                        </p:attrNameLst>
                                      </p:cBhvr>
                                      <p:to>
                                        <p:strVal val="hidden"/>
                                      </p:to>
                                    </p:set>
                                  </p:childTnLst>
                                </p:cTn>
                              </p:par>
                              <p:par>
                                <p:cTn id="52" presetID="0" presetClass="path" presetSubtype="0" accel="50000" decel="50000" fill="hold" grpId="2" nodeType="withEffect">
                                  <p:stCondLst>
                                    <p:cond delay="9500"/>
                                  </p:stCondLst>
                                  <p:childTnLst>
                                    <p:animMotion origin="layout" path="M 0.24029 0.03313 C 0.23161 0.08525 0.22294 0.13806 0.20524 0.19482 C 0.18754 0.2511 0.16065 0.31133 0.13394 0.37202 " pathEditMode="relative" rAng="0" ptsTypes="aaA">
                                      <p:cBhvr>
                                        <p:cTn id="53" dur="2000" fill="hold"/>
                                        <p:tgtEl>
                                          <p:spTgt spid="25"/>
                                        </p:tgtEl>
                                        <p:attrNameLst>
                                          <p:attrName>ppt_x</p:attrName>
                                          <p:attrName>ppt_y</p:attrName>
                                        </p:attrNameLst>
                                      </p:cBhvr>
                                      <p:rCtr x="-5326" y="16933"/>
                                    </p:animMotion>
                                  </p:childTnLst>
                                </p:cTn>
                              </p:par>
                              <p:par>
                                <p:cTn id="54" presetID="0" presetClass="path" presetSubtype="0" accel="50000" decel="50000" fill="hold" grpId="2" nodeType="withEffect">
                                  <p:stCondLst>
                                    <p:cond delay="10200"/>
                                  </p:stCondLst>
                                  <p:childTnLst>
                                    <p:animMotion origin="layout" path="M 0.23005 0.00509 C 0.23543 0.0366 0.24029 0.06879 0.27395 0.11095 C 0.30778 0.15334 0.37145 0.20616 0.43425 0.25897 " pathEditMode="relative" rAng="0" ptsTypes="aaA">
                                      <p:cBhvr>
                                        <p:cTn id="55" dur="2000" fill="hold"/>
                                        <p:tgtEl>
                                          <p:spTgt spid="27"/>
                                        </p:tgtEl>
                                        <p:attrNameLst>
                                          <p:attrName>ppt_x</p:attrName>
                                          <p:attrName>ppt_y</p:attrName>
                                        </p:attrNameLst>
                                      </p:cBhvr>
                                      <p:rCtr x="10201" y="12694"/>
                                    </p:animMotion>
                                  </p:childTnLst>
                                </p:cTn>
                              </p:par>
                            </p:childTnLst>
                          </p:cTn>
                        </p:par>
                      </p:childTnLst>
                    </p:cTn>
                  </p:par>
                  <p:par>
                    <p:cTn id="56" fill="hold">
                      <p:stCondLst>
                        <p:cond delay="indefinite"/>
                      </p:stCondLst>
                      <p:childTnLst>
                        <p:par>
                          <p:cTn id="57" fill="hold">
                            <p:stCondLst>
                              <p:cond delay="0"/>
                            </p:stCondLst>
                            <p:childTnLst>
                              <p:par>
                                <p:cTn id="58" presetID="22" presetClass="entr" presetSubtype="1" fill="hold" nodeType="clickEffect">
                                  <p:stCondLst>
                                    <p:cond delay="0"/>
                                  </p:stCondLst>
                                  <p:childTnLst>
                                    <p:set>
                                      <p:cBhvr>
                                        <p:cTn id="59" dur="1" fill="hold">
                                          <p:stCondLst>
                                            <p:cond delay="0"/>
                                          </p:stCondLst>
                                        </p:cTn>
                                        <p:tgtEl>
                                          <p:spTgt spid="33"/>
                                        </p:tgtEl>
                                        <p:attrNameLst>
                                          <p:attrName>style.visibility</p:attrName>
                                        </p:attrNameLst>
                                      </p:cBhvr>
                                      <p:to>
                                        <p:strVal val="visible"/>
                                      </p:to>
                                    </p:set>
                                    <p:animEffect transition="in" filter="wipe(up)">
                                      <p:cBhvr>
                                        <p:cTn id="60" dur="500"/>
                                        <p:tgtEl>
                                          <p:spTgt spid="33"/>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nodeType="clickEffect">
                                  <p:stCondLst>
                                    <p:cond delay="0"/>
                                  </p:stCondLst>
                                  <p:childTnLst>
                                    <p:set>
                                      <p:cBhvr>
                                        <p:cTn id="64" dur="1" fill="hold">
                                          <p:stCondLst>
                                            <p:cond delay="0"/>
                                          </p:stCondLst>
                                        </p:cTn>
                                        <p:tgtEl>
                                          <p:spTgt spid="38"/>
                                        </p:tgtEl>
                                        <p:attrNameLst>
                                          <p:attrName>style.visibility</p:attrName>
                                        </p:attrNameLst>
                                      </p:cBhvr>
                                      <p:to>
                                        <p:strVal val="visible"/>
                                      </p:to>
                                    </p:set>
                                    <p:animEffect transition="in" filter="wipe(left)">
                                      <p:cBhvr>
                                        <p:cTn id="65"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8" grpId="2" animBg="1"/>
      <p:bldP spid="8" grpId="3" animBg="1"/>
      <p:bldP spid="11" grpId="0" animBg="1"/>
      <p:bldP spid="11" grpId="1" animBg="1"/>
      <p:bldP spid="11" grpId="2" animBg="1"/>
      <p:bldP spid="11" grpId="3" animBg="1"/>
      <p:bldP spid="22" grpId="0" animBg="1"/>
      <p:bldP spid="22" grpId="1" animBg="1"/>
      <p:bldP spid="22" grpId="2" animBg="1"/>
      <p:bldP spid="22" grpId="3" animBg="1"/>
      <p:bldP spid="23" grpId="0" animBg="1"/>
      <p:bldP spid="23" grpId="1" animBg="1"/>
      <p:bldP spid="23" grpId="2" animBg="1"/>
      <p:bldP spid="25" grpId="0" animBg="1"/>
      <p:bldP spid="25" grpId="1" animBg="1"/>
      <p:bldP spid="25" grpId="2" animBg="1"/>
      <p:bldP spid="27" grpId="0" animBg="1"/>
      <p:bldP spid="27" grpId="1" animBg="1"/>
      <p:bldP spid="27" grpId="2"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b="1" dirty="0" err="1">
                <a:solidFill>
                  <a:srgbClr val="0080FF"/>
                </a:solidFill>
                <a:latin typeface="Tahoma"/>
                <a:cs typeface="Tahoma"/>
              </a:rPr>
              <a:t>PMigration</a:t>
            </a:r>
            <a:r>
              <a:rPr lang="en-US" b="1" dirty="0">
                <a:solidFill>
                  <a:srgbClr val="0080FF"/>
                </a:solidFill>
                <a:latin typeface="Tahoma"/>
                <a:cs typeface="Tahoma"/>
              </a:rPr>
              <a:t>: </a:t>
            </a:r>
            <a:r>
              <a:rPr lang="en-US" b="1" dirty="0" smtClean="0">
                <a:solidFill>
                  <a:srgbClr val="0080FF"/>
                </a:solidFill>
                <a:latin typeface="Tahoma"/>
                <a:cs typeface="Tahoma"/>
              </a:rPr>
              <a:t>Destination Node</a:t>
            </a:r>
            <a:endParaRPr lang="en-US" dirty="0"/>
          </a:p>
        </p:txBody>
      </p:sp>
      <p:sp>
        <p:nvSpPr>
          <p:cNvPr id="3" name="Content Placeholder 2"/>
          <p:cNvSpPr>
            <a:spLocks noGrp="1"/>
          </p:cNvSpPr>
          <p:nvPr>
            <p:ph idx="1"/>
          </p:nvPr>
        </p:nvSpPr>
        <p:spPr/>
        <p:txBody>
          <a:bodyPr/>
          <a:lstStyle/>
          <a:p>
            <a:endParaRPr lang="en-US" dirty="0"/>
          </a:p>
        </p:txBody>
      </p:sp>
      <p:sp>
        <p:nvSpPr>
          <p:cNvPr id="4" name="Oval 3"/>
          <p:cNvSpPr/>
          <p:nvPr/>
        </p:nvSpPr>
        <p:spPr>
          <a:xfrm>
            <a:off x="1153031" y="1947956"/>
            <a:ext cx="1876202" cy="974269"/>
          </a:xfrm>
          <a:prstGeom prst="ellipse">
            <a:avLst/>
          </a:prstGeom>
          <a:gradFill>
            <a:gsLst>
              <a:gs pos="0">
                <a:srgbClr val="755997"/>
              </a:gs>
              <a:gs pos="100000">
                <a:schemeClr val="accent4">
                  <a:lumMod val="40000"/>
                  <a:lumOff val="60000"/>
                </a:schemeClr>
              </a:gs>
            </a:gsLst>
          </a:gradFill>
          <a:ln>
            <a:solidFill>
              <a:srgbClr val="A292B5"/>
            </a:solidFill>
          </a:ln>
        </p:spPr>
        <p:style>
          <a:lnRef idx="1">
            <a:schemeClr val="accent1"/>
          </a:lnRef>
          <a:fillRef idx="3">
            <a:schemeClr val="accent1"/>
          </a:fillRef>
          <a:effectRef idx="2">
            <a:schemeClr val="accent1"/>
          </a:effectRef>
          <a:fontRef idx="minor">
            <a:schemeClr val="lt1"/>
          </a:fontRef>
        </p:style>
        <p:txBody>
          <a:bodyPr lIns="36000" tIns="0" rIns="36000" bIns="0" rtlCol="0" anchor="ctr"/>
          <a:lstStyle/>
          <a:p>
            <a:pPr algn="ctr"/>
            <a:r>
              <a:rPr lang="en-US" sz="2400" dirty="0" smtClean="0"/>
              <a:t>Send </a:t>
            </a:r>
          </a:p>
          <a:p>
            <a:pPr algn="ctr"/>
            <a:r>
              <a:rPr lang="en-US" sz="2400" dirty="0" smtClean="0"/>
              <a:t>consumer </a:t>
            </a:r>
            <a:endParaRPr lang="en-US" sz="2400" dirty="0"/>
          </a:p>
        </p:txBody>
      </p:sp>
      <p:sp>
        <p:nvSpPr>
          <p:cNvPr id="5" name="Oval 4"/>
          <p:cNvSpPr/>
          <p:nvPr/>
        </p:nvSpPr>
        <p:spPr>
          <a:xfrm>
            <a:off x="1153031" y="3235192"/>
            <a:ext cx="1876202" cy="974268"/>
          </a:xfrm>
          <a:prstGeom prst="ellipse">
            <a:avLst/>
          </a:prstGeom>
          <a:gradFill>
            <a:gsLst>
              <a:gs pos="0">
                <a:srgbClr val="755997"/>
              </a:gs>
              <a:gs pos="100000">
                <a:schemeClr val="accent4">
                  <a:lumMod val="40000"/>
                  <a:lumOff val="60000"/>
                </a:schemeClr>
              </a:gs>
            </a:gsLst>
          </a:gradFill>
          <a:ln>
            <a:solidFill>
              <a:srgbClr val="A292B5"/>
            </a:solidFill>
          </a:ln>
        </p:spPr>
        <p:style>
          <a:lnRef idx="1">
            <a:schemeClr val="accent1"/>
          </a:lnRef>
          <a:fillRef idx="3">
            <a:schemeClr val="accent1"/>
          </a:fillRef>
          <a:effectRef idx="2">
            <a:schemeClr val="accent1"/>
          </a:effectRef>
          <a:fontRef idx="minor">
            <a:schemeClr val="lt1"/>
          </a:fontRef>
        </p:style>
        <p:txBody>
          <a:bodyPr lIns="36000" tIns="0" rIns="36000" bIns="0" rtlCol="0" anchor="ctr"/>
          <a:lstStyle/>
          <a:p>
            <a:pPr algn="ctr"/>
            <a:r>
              <a:rPr lang="en-US" sz="2400" dirty="0" smtClean="0"/>
              <a:t>Send </a:t>
            </a:r>
          </a:p>
          <a:p>
            <a:pPr algn="ctr"/>
            <a:r>
              <a:rPr lang="en-US" sz="2400" dirty="0" smtClean="0"/>
              <a:t>consumer </a:t>
            </a:r>
            <a:endParaRPr lang="en-US" sz="2400" dirty="0"/>
          </a:p>
        </p:txBody>
      </p:sp>
      <p:sp>
        <p:nvSpPr>
          <p:cNvPr id="6" name="Oval 5"/>
          <p:cNvSpPr/>
          <p:nvPr/>
        </p:nvSpPr>
        <p:spPr>
          <a:xfrm>
            <a:off x="1153031" y="4553059"/>
            <a:ext cx="1876202" cy="974269"/>
          </a:xfrm>
          <a:prstGeom prst="ellipse">
            <a:avLst/>
          </a:prstGeom>
          <a:gradFill>
            <a:gsLst>
              <a:gs pos="0">
                <a:srgbClr val="755997"/>
              </a:gs>
              <a:gs pos="100000">
                <a:schemeClr val="accent4">
                  <a:lumMod val="40000"/>
                  <a:lumOff val="60000"/>
                </a:schemeClr>
              </a:gs>
            </a:gsLst>
          </a:gradFill>
          <a:ln>
            <a:solidFill>
              <a:srgbClr val="A292B5"/>
            </a:solidFill>
          </a:ln>
        </p:spPr>
        <p:style>
          <a:lnRef idx="1">
            <a:schemeClr val="accent1"/>
          </a:lnRef>
          <a:fillRef idx="3">
            <a:schemeClr val="accent1"/>
          </a:fillRef>
          <a:effectRef idx="2">
            <a:schemeClr val="accent1"/>
          </a:effectRef>
          <a:fontRef idx="minor">
            <a:schemeClr val="lt1"/>
          </a:fontRef>
        </p:style>
        <p:txBody>
          <a:bodyPr lIns="36000" tIns="0" rIns="36000" bIns="0" rtlCol="0" anchor="ctr"/>
          <a:lstStyle/>
          <a:p>
            <a:pPr algn="ctr"/>
            <a:r>
              <a:rPr lang="en-US" sz="2400" dirty="0" smtClean="0"/>
              <a:t>Send </a:t>
            </a:r>
          </a:p>
          <a:p>
            <a:pPr algn="ctr"/>
            <a:r>
              <a:rPr lang="en-US" sz="2400" dirty="0" smtClean="0"/>
              <a:t>consumer </a:t>
            </a:r>
            <a:endParaRPr lang="en-US" sz="2400" dirty="0"/>
          </a:p>
        </p:txBody>
      </p:sp>
      <p:sp>
        <p:nvSpPr>
          <p:cNvPr id="7" name="Oval 6"/>
          <p:cNvSpPr/>
          <p:nvPr/>
        </p:nvSpPr>
        <p:spPr>
          <a:xfrm>
            <a:off x="3777629" y="4553059"/>
            <a:ext cx="1876202" cy="974269"/>
          </a:xfrm>
          <a:prstGeom prst="ellipse">
            <a:avLst/>
          </a:prstGeom>
          <a:gradFill>
            <a:gsLst>
              <a:gs pos="0">
                <a:srgbClr val="755997"/>
              </a:gs>
              <a:gs pos="100000">
                <a:schemeClr val="accent4">
                  <a:lumMod val="40000"/>
                  <a:lumOff val="60000"/>
                </a:schemeClr>
              </a:gs>
            </a:gsLst>
          </a:gradFill>
          <a:ln>
            <a:solidFill>
              <a:srgbClr val="A292B5"/>
            </a:solidFill>
          </a:ln>
        </p:spPr>
        <p:style>
          <a:lnRef idx="1">
            <a:schemeClr val="accent1"/>
          </a:lnRef>
          <a:fillRef idx="3">
            <a:schemeClr val="accent1"/>
          </a:fillRef>
          <a:effectRef idx="2">
            <a:schemeClr val="accent1"/>
          </a:effectRef>
          <a:fontRef idx="minor">
            <a:schemeClr val="lt1"/>
          </a:fontRef>
        </p:style>
        <p:txBody>
          <a:bodyPr lIns="36000" tIns="0" rIns="36000" bIns="0" rtlCol="0" anchor="ctr"/>
          <a:lstStyle/>
          <a:p>
            <a:pPr algn="ctr"/>
            <a:r>
              <a:rPr lang="en-US" altLang="zh-CN" sz="2400" dirty="0" smtClean="0"/>
              <a:t>Receive</a:t>
            </a:r>
            <a:r>
              <a:rPr lang="en-US" sz="2400" dirty="0" smtClean="0"/>
              <a:t> </a:t>
            </a:r>
          </a:p>
          <a:p>
            <a:pPr algn="ctr"/>
            <a:r>
              <a:rPr lang="en-US" sz="2400" dirty="0" smtClean="0"/>
              <a:t>consumer </a:t>
            </a:r>
            <a:endParaRPr lang="en-US" sz="2400" dirty="0"/>
          </a:p>
        </p:txBody>
      </p:sp>
      <p:sp>
        <p:nvSpPr>
          <p:cNvPr id="8" name="Oval 7"/>
          <p:cNvSpPr/>
          <p:nvPr/>
        </p:nvSpPr>
        <p:spPr>
          <a:xfrm>
            <a:off x="3777629" y="3235192"/>
            <a:ext cx="1876202" cy="974268"/>
          </a:xfrm>
          <a:prstGeom prst="ellipse">
            <a:avLst/>
          </a:prstGeom>
          <a:gradFill>
            <a:gsLst>
              <a:gs pos="0">
                <a:srgbClr val="755997"/>
              </a:gs>
              <a:gs pos="100000">
                <a:schemeClr val="accent4">
                  <a:lumMod val="40000"/>
                  <a:lumOff val="60000"/>
                </a:schemeClr>
              </a:gs>
            </a:gsLst>
          </a:gradFill>
          <a:ln>
            <a:solidFill>
              <a:srgbClr val="A292B5"/>
            </a:solidFill>
          </a:ln>
        </p:spPr>
        <p:style>
          <a:lnRef idx="1">
            <a:schemeClr val="accent1"/>
          </a:lnRef>
          <a:fillRef idx="3">
            <a:schemeClr val="accent1"/>
          </a:fillRef>
          <a:effectRef idx="2">
            <a:schemeClr val="accent1"/>
          </a:effectRef>
          <a:fontRef idx="minor">
            <a:schemeClr val="lt1"/>
          </a:fontRef>
        </p:style>
        <p:txBody>
          <a:bodyPr lIns="36000" tIns="0" rIns="36000" bIns="0" rtlCol="0" anchor="ctr"/>
          <a:lstStyle/>
          <a:p>
            <a:pPr algn="ctr"/>
            <a:r>
              <a:rPr lang="en-US" altLang="zh-CN" sz="2400" dirty="0"/>
              <a:t>Receive</a:t>
            </a:r>
            <a:r>
              <a:rPr lang="en-US" sz="2400" dirty="0"/>
              <a:t> </a:t>
            </a:r>
            <a:endParaRPr lang="en-US" sz="2400" dirty="0" smtClean="0"/>
          </a:p>
          <a:p>
            <a:pPr algn="ctr"/>
            <a:r>
              <a:rPr lang="en-US" sz="2400" dirty="0" smtClean="0"/>
              <a:t>consumer </a:t>
            </a:r>
            <a:endParaRPr lang="en-US" sz="2400" dirty="0"/>
          </a:p>
        </p:txBody>
      </p:sp>
      <p:sp>
        <p:nvSpPr>
          <p:cNvPr id="9" name="Oval 8"/>
          <p:cNvSpPr/>
          <p:nvPr/>
        </p:nvSpPr>
        <p:spPr>
          <a:xfrm>
            <a:off x="3777629" y="1947956"/>
            <a:ext cx="1876202" cy="974269"/>
          </a:xfrm>
          <a:prstGeom prst="ellipse">
            <a:avLst/>
          </a:prstGeom>
          <a:gradFill>
            <a:gsLst>
              <a:gs pos="0">
                <a:srgbClr val="755997"/>
              </a:gs>
              <a:gs pos="100000">
                <a:schemeClr val="accent4">
                  <a:lumMod val="40000"/>
                  <a:lumOff val="60000"/>
                </a:schemeClr>
              </a:gs>
            </a:gsLst>
          </a:gradFill>
          <a:ln>
            <a:solidFill>
              <a:srgbClr val="A292B5"/>
            </a:solidFill>
          </a:ln>
        </p:spPr>
        <p:style>
          <a:lnRef idx="1">
            <a:schemeClr val="accent1"/>
          </a:lnRef>
          <a:fillRef idx="3">
            <a:schemeClr val="accent1"/>
          </a:fillRef>
          <a:effectRef idx="2">
            <a:schemeClr val="accent1"/>
          </a:effectRef>
          <a:fontRef idx="minor">
            <a:schemeClr val="lt1"/>
          </a:fontRef>
        </p:style>
        <p:txBody>
          <a:bodyPr lIns="36000" tIns="0" rIns="36000" bIns="0" rtlCol="0" anchor="ctr"/>
          <a:lstStyle/>
          <a:p>
            <a:pPr algn="ctr"/>
            <a:r>
              <a:rPr lang="en-US" altLang="zh-CN" sz="2400" dirty="0"/>
              <a:t>Receive</a:t>
            </a:r>
            <a:r>
              <a:rPr lang="en-US" sz="2400" dirty="0"/>
              <a:t> </a:t>
            </a:r>
            <a:endParaRPr lang="en-US" sz="2400" dirty="0" smtClean="0"/>
          </a:p>
          <a:p>
            <a:pPr algn="ctr"/>
            <a:r>
              <a:rPr lang="en-US" sz="2400" dirty="0" smtClean="0"/>
              <a:t>consumer </a:t>
            </a:r>
            <a:endParaRPr lang="en-US" sz="2400" dirty="0"/>
          </a:p>
        </p:txBody>
      </p:sp>
      <p:sp>
        <p:nvSpPr>
          <p:cNvPr id="10" name="Oval 9"/>
          <p:cNvSpPr/>
          <p:nvPr/>
        </p:nvSpPr>
        <p:spPr>
          <a:xfrm>
            <a:off x="6145816" y="2365439"/>
            <a:ext cx="2349624" cy="869753"/>
          </a:xfrm>
          <a:prstGeom prst="ellipse">
            <a:avLst/>
          </a:prstGeom>
          <a:gradFill>
            <a:gsLst>
              <a:gs pos="0">
                <a:srgbClr val="E05FCF"/>
              </a:gs>
              <a:gs pos="100000">
                <a:srgbClr val="E0A9DD"/>
              </a:gs>
            </a:gsLst>
          </a:gradFill>
          <a:ln>
            <a:solidFill>
              <a:srgbClr val="E05FCF"/>
            </a:solidFill>
          </a:ln>
        </p:spPr>
        <p:style>
          <a:lnRef idx="1">
            <a:schemeClr val="accent1"/>
          </a:lnRef>
          <a:fillRef idx="3">
            <a:schemeClr val="accent1"/>
          </a:fillRef>
          <a:effectRef idx="2">
            <a:schemeClr val="accent1"/>
          </a:effectRef>
          <a:fontRef idx="minor">
            <a:schemeClr val="lt1"/>
          </a:fontRef>
        </p:style>
        <p:txBody>
          <a:bodyPr lIns="36000" tIns="0" rIns="36000" bIns="0" rtlCol="0" anchor="ctr"/>
          <a:lstStyle/>
          <a:p>
            <a:pPr algn="ctr"/>
            <a:r>
              <a:rPr lang="en-US" sz="2400" dirty="0" smtClean="0"/>
              <a:t>Disk</a:t>
            </a:r>
          </a:p>
          <a:p>
            <a:pPr algn="ctr"/>
            <a:r>
              <a:rPr lang="en-US" altLang="zh-CN" sz="2400" dirty="0" smtClean="0"/>
              <a:t>Writer</a:t>
            </a:r>
            <a:endParaRPr lang="en-US" sz="2400" dirty="0"/>
          </a:p>
        </p:txBody>
      </p:sp>
      <p:sp>
        <p:nvSpPr>
          <p:cNvPr id="11" name="Can 10"/>
          <p:cNvSpPr/>
          <p:nvPr/>
        </p:nvSpPr>
        <p:spPr>
          <a:xfrm>
            <a:off x="7167330" y="3879097"/>
            <a:ext cx="1165561" cy="1165469"/>
          </a:xfrm>
          <a:prstGeom prst="can">
            <a:avLst/>
          </a:prstGeom>
          <a:gradFill>
            <a:gsLst>
              <a:gs pos="0">
                <a:srgbClr val="E05FCF"/>
              </a:gs>
              <a:gs pos="100000">
                <a:srgbClr val="E0A9DD"/>
              </a:gs>
            </a:gsLst>
          </a:gradFill>
          <a:ln>
            <a:solidFill>
              <a:srgbClr val="E05FC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2559530" y="1991733"/>
            <a:ext cx="469703" cy="46981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2477078" y="3209243"/>
            <a:ext cx="469703" cy="46981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526999" y="4526967"/>
            <a:ext cx="469703" cy="46981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4"/>
          <p:cNvGrpSpPr/>
          <p:nvPr/>
        </p:nvGrpSpPr>
        <p:grpSpPr>
          <a:xfrm>
            <a:off x="439309" y="1983179"/>
            <a:ext cx="783306" cy="3578135"/>
            <a:chOff x="361778" y="1954552"/>
            <a:chExt cx="783306" cy="3578135"/>
          </a:xfrm>
        </p:grpSpPr>
        <p:cxnSp>
          <p:nvCxnSpPr>
            <p:cNvPr id="16" name="Straight Arrow Connector 15"/>
            <p:cNvCxnSpPr/>
            <p:nvPr/>
          </p:nvCxnSpPr>
          <p:spPr>
            <a:xfrm flipV="1">
              <a:off x="872955" y="1957648"/>
              <a:ext cx="0" cy="3575039"/>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03625" y="1954552"/>
              <a:ext cx="54145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flipH="1">
              <a:off x="580815" y="5532687"/>
              <a:ext cx="541459" cy="0"/>
            </a:xfrm>
            <a:prstGeom prst="line">
              <a:avLst/>
            </a:prstGeom>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361778" y="2294706"/>
              <a:ext cx="615553" cy="2576474"/>
            </a:xfrm>
            <a:prstGeom prst="rect">
              <a:avLst/>
            </a:prstGeom>
            <a:noFill/>
          </p:spPr>
          <p:txBody>
            <a:bodyPr vert="vert" wrap="none" rtlCol="0">
              <a:spAutoFit/>
            </a:bodyPr>
            <a:lstStyle/>
            <a:p>
              <a:r>
                <a:rPr lang="en-US" sz="2800" i="1" dirty="0" smtClean="0"/>
                <a:t>Data Parallelism</a:t>
              </a:r>
              <a:endParaRPr lang="en-US" sz="2800" i="1" dirty="0"/>
            </a:p>
          </p:txBody>
        </p:sp>
      </p:grpSp>
      <p:sp>
        <p:nvSpPr>
          <p:cNvPr id="20" name="Rectangle 19"/>
          <p:cNvSpPr/>
          <p:nvPr/>
        </p:nvSpPr>
        <p:spPr>
          <a:xfrm>
            <a:off x="2559530" y="2017825"/>
            <a:ext cx="469703" cy="469811"/>
          </a:xfrm>
          <a:prstGeom prst="rect">
            <a:avLst/>
          </a:prstGeom>
          <a:gradFill>
            <a:gsLst>
              <a:gs pos="0">
                <a:srgbClr val="E05FCF"/>
              </a:gs>
              <a:gs pos="100000">
                <a:srgbClr val="E0A9DD"/>
              </a:gs>
            </a:gsLst>
          </a:gradFill>
          <a:ln>
            <a:solidFill>
              <a:srgbClr val="E05FC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2561784" y="1983179"/>
            <a:ext cx="469703" cy="469811"/>
          </a:xfrm>
          <a:prstGeom prst="rect">
            <a:avLst/>
          </a:prstGeom>
          <a:gradFill>
            <a:gsLst>
              <a:gs pos="0">
                <a:srgbClr val="E05FCF"/>
              </a:gs>
              <a:gs pos="100000">
                <a:srgbClr val="E0A9DD"/>
              </a:gs>
            </a:gsLst>
          </a:gradFill>
          <a:ln>
            <a:solidFill>
              <a:srgbClr val="E05FC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5" name="Group 24"/>
          <p:cNvGrpSpPr/>
          <p:nvPr/>
        </p:nvGrpSpPr>
        <p:grpSpPr>
          <a:xfrm>
            <a:off x="3896791" y="5601377"/>
            <a:ext cx="4597140" cy="740942"/>
            <a:chOff x="1065685" y="2109809"/>
            <a:chExt cx="6620506" cy="740942"/>
          </a:xfrm>
        </p:grpSpPr>
        <p:cxnSp>
          <p:nvCxnSpPr>
            <p:cNvPr id="26" name="Straight Arrow Connector 25"/>
            <p:cNvCxnSpPr/>
            <p:nvPr/>
          </p:nvCxnSpPr>
          <p:spPr>
            <a:xfrm>
              <a:off x="1104562" y="2580845"/>
              <a:ext cx="6352617"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1345022" y="2109809"/>
              <a:ext cx="6341169" cy="523220"/>
            </a:xfrm>
            <a:prstGeom prst="rect">
              <a:avLst/>
            </a:prstGeom>
            <a:noFill/>
          </p:spPr>
          <p:txBody>
            <a:bodyPr wrap="square" rtlCol="0">
              <a:spAutoFit/>
            </a:bodyPr>
            <a:lstStyle/>
            <a:p>
              <a:pPr algn="ctr"/>
              <a:r>
                <a:rPr lang="en-US" sz="2800" i="1" dirty="0" smtClean="0"/>
                <a:t>Pipeline parallelism</a:t>
              </a:r>
              <a:endParaRPr lang="en-US" sz="2800" i="1" dirty="0"/>
            </a:p>
          </p:txBody>
        </p:sp>
        <p:cxnSp>
          <p:nvCxnSpPr>
            <p:cNvPr id="28" name="Straight Connector 27"/>
            <p:cNvCxnSpPr/>
            <p:nvPr/>
          </p:nvCxnSpPr>
          <p:spPr>
            <a:xfrm>
              <a:off x="7483097" y="2306517"/>
              <a:ext cx="0" cy="544234"/>
            </a:xfrm>
            <a:prstGeom prst="line">
              <a:avLst/>
            </a:prstGeom>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1065685" y="2306517"/>
              <a:ext cx="0" cy="544234"/>
            </a:xfrm>
            <a:prstGeom prst="line">
              <a:avLst/>
            </a:prstGeom>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2336452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1"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par>
                                <p:cTn id="8" presetID="0" presetClass="path" presetSubtype="0" accel="50000" decel="50000" fill="hold" grpId="0" nodeType="withEffect">
                                  <p:stCondLst>
                                    <p:cond delay="500"/>
                                  </p:stCondLst>
                                  <p:childTnLst>
                                    <p:animMotion origin="layout" path="M 9.36849E-7 -1.21612E-6 C 0.02116 -0.00116 0.04285 -0.00185 0.06488 -1.21612E-6 C 0.08709 0.00232 0.12092 0.01112 0.13237 0.01367 " pathEditMode="relative" rAng="0" ptsTypes="aaA">
                                      <p:cBhvr>
                                        <p:cTn id="9" dur="2000" fill="hold"/>
                                        <p:tgtEl>
                                          <p:spTgt spid="12"/>
                                        </p:tgtEl>
                                        <p:attrNameLst>
                                          <p:attrName>ppt_x</p:attrName>
                                          <p:attrName>ppt_y</p:attrName>
                                        </p:attrNameLst>
                                      </p:cBhvr>
                                      <p:rCtr x="6610" y="579"/>
                                    </p:animMotion>
                                  </p:childTnLst>
                                </p:cTn>
                              </p:par>
                              <p:par>
                                <p:cTn id="10" presetID="22" presetClass="exit" presetSubtype="4" fill="hold" grpId="3" nodeType="withEffect">
                                  <p:stCondLst>
                                    <p:cond delay="4000"/>
                                  </p:stCondLst>
                                  <p:childTnLst>
                                    <p:animEffect transition="out" filter="wipe(down)">
                                      <p:cBhvr>
                                        <p:cTn id="11" dur="500"/>
                                        <p:tgtEl>
                                          <p:spTgt spid="12"/>
                                        </p:tgtEl>
                                      </p:cBhvr>
                                    </p:animEffect>
                                    <p:set>
                                      <p:cBhvr>
                                        <p:cTn id="12" dur="1" fill="hold">
                                          <p:stCondLst>
                                            <p:cond delay="499"/>
                                          </p:stCondLst>
                                        </p:cTn>
                                        <p:tgtEl>
                                          <p:spTgt spid="12"/>
                                        </p:tgtEl>
                                        <p:attrNameLst>
                                          <p:attrName>style.visibility</p:attrName>
                                        </p:attrNameLst>
                                      </p:cBhvr>
                                      <p:to>
                                        <p:strVal val="hidden"/>
                                      </p:to>
                                    </p:set>
                                  </p:childTnLst>
                                </p:cTn>
                              </p:par>
                              <p:par>
                                <p:cTn id="13" presetID="22" presetClass="entr" presetSubtype="4" fill="hold" grpId="1"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down)">
                                      <p:cBhvr>
                                        <p:cTn id="15" dur="500"/>
                                        <p:tgtEl>
                                          <p:spTgt spid="13"/>
                                        </p:tgtEl>
                                      </p:cBhvr>
                                    </p:animEffect>
                                  </p:childTnLst>
                                </p:cTn>
                              </p:par>
                              <p:par>
                                <p:cTn id="16" presetID="0" presetClass="path" presetSubtype="0" accel="50000" decel="50000" fill="hold" grpId="0" nodeType="withEffect">
                                  <p:stCondLst>
                                    <p:cond delay="500"/>
                                  </p:stCondLst>
                                  <p:childTnLst>
                                    <p:animMotion origin="layout" path="M 9.36849E-7 -0.00278 C 0.02273 -0.00417 0.0458 -0.00509 0.0694 -0.00278 C 0.09316 -0.00023 0.12925 0.0102 0.14139 0.01298 " pathEditMode="relative" rAng="0" ptsTypes="aaA">
                                      <p:cBhvr>
                                        <p:cTn id="17" dur="2000" fill="hold"/>
                                        <p:tgtEl>
                                          <p:spTgt spid="13"/>
                                        </p:tgtEl>
                                        <p:attrNameLst>
                                          <p:attrName>ppt_x</p:attrName>
                                          <p:attrName>ppt_y</p:attrName>
                                        </p:attrNameLst>
                                      </p:cBhvr>
                                      <p:rCtr x="7061" y="672"/>
                                    </p:animMotion>
                                  </p:childTnLst>
                                </p:cTn>
                              </p:par>
                              <p:par>
                                <p:cTn id="18" presetID="22" presetClass="exit" presetSubtype="4" fill="hold" grpId="2" nodeType="withEffect">
                                  <p:stCondLst>
                                    <p:cond delay="4000"/>
                                  </p:stCondLst>
                                  <p:childTnLst>
                                    <p:animEffect transition="out" filter="wipe(down)">
                                      <p:cBhvr>
                                        <p:cTn id="19" dur="500"/>
                                        <p:tgtEl>
                                          <p:spTgt spid="13"/>
                                        </p:tgtEl>
                                      </p:cBhvr>
                                    </p:animEffect>
                                    <p:set>
                                      <p:cBhvr>
                                        <p:cTn id="20" dur="1" fill="hold">
                                          <p:stCondLst>
                                            <p:cond delay="499"/>
                                          </p:stCondLst>
                                        </p:cTn>
                                        <p:tgtEl>
                                          <p:spTgt spid="13"/>
                                        </p:tgtEl>
                                        <p:attrNameLst>
                                          <p:attrName>style.visibility</p:attrName>
                                        </p:attrNameLst>
                                      </p:cBhvr>
                                      <p:to>
                                        <p:strVal val="hidden"/>
                                      </p:to>
                                    </p:set>
                                  </p:childTnLst>
                                </p:cTn>
                              </p:par>
                              <p:par>
                                <p:cTn id="21" presetID="22" presetClass="entr" presetSubtype="4" fill="hold" grpId="1" nodeType="with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down)">
                                      <p:cBhvr>
                                        <p:cTn id="23" dur="500"/>
                                        <p:tgtEl>
                                          <p:spTgt spid="14"/>
                                        </p:tgtEl>
                                      </p:cBhvr>
                                    </p:animEffect>
                                  </p:childTnLst>
                                </p:cTn>
                              </p:par>
                              <p:par>
                                <p:cTn id="24" presetID="0" presetClass="path" presetSubtype="0" accel="50000" decel="50000" fill="hold" grpId="0" nodeType="withEffect">
                                  <p:stCondLst>
                                    <p:cond delay="500"/>
                                  </p:stCondLst>
                                  <p:childTnLst>
                                    <p:animMotion origin="layout" path="M -3.69882E-6 -0.00047 C 0.02152 -0.00162 0.04372 -0.00232 0.06645 -0.00047 C 0.08918 0.00185 0.12388 0.01065 0.13567 0.0132 " pathEditMode="relative" rAng="0" ptsTypes="aaA">
                                      <p:cBhvr>
                                        <p:cTn id="25" dur="2000" fill="hold"/>
                                        <p:tgtEl>
                                          <p:spTgt spid="14"/>
                                        </p:tgtEl>
                                        <p:attrNameLst>
                                          <p:attrName>ppt_x</p:attrName>
                                          <p:attrName>ppt_y</p:attrName>
                                        </p:attrNameLst>
                                      </p:cBhvr>
                                      <p:rCtr x="6783" y="579"/>
                                    </p:animMotion>
                                  </p:childTnLst>
                                </p:cTn>
                              </p:par>
                              <p:par>
                                <p:cTn id="26" presetID="22" presetClass="exit" presetSubtype="4" fill="hold" grpId="2" nodeType="withEffect">
                                  <p:stCondLst>
                                    <p:cond delay="4000"/>
                                  </p:stCondLst>
                                  <p:childTnLst>
                                    <p:animEffect transition="out" filter="wipe(down)">
                                      <p:cBhvr>
                                        <p:cTn id="27" dur="500"/>
                                        <p:tgtEl>
                                          <p:spTgt spid="14"/>
                                        </p:tgtEl>
                                      </p:cBhvr>
                                    </p:animEffect>
                                    <p:set>
                                      <p:cBhvr>
                                        <p:cTn id="28" dur="1" fill="hold">
                                          <p:stCondLst>
                                            <p:cond delay="499"/>
                                          </p:stCondLst>
                                        </p:cTn>
                                        <p:tgtEl>
                                          <p:spTgt spid="14"/>
                                        </p:tgtEl>
                                        <p:attrNameLst>
                                          <p:attrName>style.visibility</p:attrName>
                                        </p:attrNameLst>
                                      </p:cBhvr>
                                      <p:to>
                                        <p:strVal val="hidden"/>
                                      </p:to>
                                    </p:set>
                                  </p:childTnLst>
                                </p:cTn>
                              </p:par>
                              <p:par>
                                <p:cTn id="29" presetID="22" presetClass="entr" presetSubtype="1" fill="hold" nodeType="withEffect">
                                  <p:stCondLst>
                                    <p:cond delay="3500"/>
                                  </p:stCondLst>
                                  <p:childTnLst>
                                    <p:set>
                                      <p:cBhvr>
                                        <p:cTn id="30" dur="1" fill="hold">
                                          <p:stCondLst>
                                            <p:cond delay="0"/>
                                          </p:stCondLst>
                                        </p:cTn>
                                        <p:tgtEl>
                                          <p:spTgt spid="15"/>
                                        </p:tgtEl>
                                        <p:attrNameLst>
                                          <p:attrName>style.visibility</p:attrName>
                                        </p:attrNameLst>
                                      </p:cBhvr>
                                      <p:to>
                                        <p:strVal val="visible"/>
                                      </p:to>
                                    </p:set>
                                    <p:animEffect transition="in" filter="wipe(up)">
                                      <p:cBhvr>
                                        <p:cTn id="31" dur="500"/>
                                        <p:tgtEl>
                                          <p:spTgt spid="15"/>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1" nodeType="click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wipe(down)">
                                      <p:cBhvr>
                                        <p:cTn id="36" dur="500"/>
                                        <p:tgtEl>
                                          <p:spTgt spid="20"/>
                                        </p:tgtEl>
                                      </p:cBhvr>
                                    </p:animEffect>
                                  </p:childTnLst>
                                </p:cTn>
                              </p:par>
                              <p:par>
                                <p:cTn id="37" presetID="0" presetClass="path" presetSubtype="0" accel="50000" decel="50000" fill="hold" grpId="0" nodeType="withEffect">
                                  <p:stCondLst>
                                    <p:cond delay="500"/>
                                  </p:stCondLst>
                                  <p:childTnLst>
                                    <p:animMotion origin="layout" path="M 2.99792E-6 -4.20894E-6 C 0.02134 -0.00092 0.04285 -0.00185 0.06471 -4.20894E-6 C 0.08692 0.00232 0.12057 0.01112 0.1322 0.01367 " pathEditMode="relative" rAng="0" ptsTypes="aaA">
                                      <p:cBhvr>
                                        <p:cTn id="38" dur="1000" fill="hold"/>
                                        <p:tgtEl>
                                          <p:spTgt spid="20"/>
                                        </p:tgtEl>
                                        <p:attrNameLst>
                                          <p:attrName>ppt_x</p:attrName>
                                          <p:attrName>ppt_y</p:attrName>
                                        </p:attrNameLst>
                                      </p:cBhvr>
                                      <p:rCtr x="6610" y="579"/>
                                    </p:animMotion>
                                  </p:childTnLst>
                                </p:cTn>
                              </p:par>
                              <p:par>
                                <p:cTn id="39" presetID="0" presetClass="path" presetSubtype="0" accel="50000" decel="50000" fill="hold" grpId="2" nodeType="withEffect">
                                  <p:stCondLst>
                                    <p:cond delay="2000"/>
                                  </p:stCondLst>
                                  <p:childTnLst>
                                    <p:animMotion origin="layout" path="M 0.13238 0.00996 C 0.13966 0.01529 0.14643 0.02062 0.19293 0.0278 C 0.23977 0.03521 0.3279 0.04424 0.41499 0.05328 " pathEditMode="relative" rAng="0" ptsTypes="aaA">
                                      <p:cBhvr>
                                        <p:cTn id="40" dur="2000" fill="hold"/>
                                        <p:tgtEl>
                                          <p:spTgt spid="20"/>
                                        </p:tgtEl>
                                        <p:attrNameLst>
                                          <p:attrName>ppt_x</p:attrName>
                                          <p:attrName>ppt_y</p:attrName>
                                        </p:attrNameLst>
                                      </p:cBhvr>
                                      <p:rCtr x="14122" y="2154"/>
                                    </p:animMotion>
                                  </p:childTnLst>
                                </p:cTn>
                              </p:par>
                              <p:par>
                                <p:cTn id="41" presetID="0" presetClass="path" presetSubtype="0" accel="50000" decel="50000" fill="hold" grpId="4" nodeType="withEffect">
                                  <p:stCondLst>
                                    <p:cond delay="4500"/>
                                  </p:stCondLst>
                                  <p:childTnLst>
                                    <p:animMotion origin="layout" path="M 0.41499 0.05328 C 0.4457 0.07436 0.47658 0.09544 0.49636 0.1318 C 0.51596 0.16817 0.52447 0.21983 0.53297 0.27149 " pathEditMode="relative" rAng="0" ptsTypes="aaA">
                                      <p:cBhvr>
                                        <p:cTn id="42" dur="1000" fill="hold"/>
                                        <p:tgtEl>
                                          <p:spTgt spid="20"/>
                                        </p:tgtEl>
                                        <p:attrNameLst>
                                          <p:attrName>ppt_x</p:attrName>
                                          <p:attrName>ppt_y</p:attrName>
                                        </p:attrNameLst>
                                      </p:cBhvr>
                                      <p:rCtr x="5899" y="10910"/>
                                    </p:animMotion>
                                  </p:childTnLst>
                                </p:cTn>
                              </p:par>
                              <p:par>
                                <p:cTn id="43" presetID="22" presetClass="exit" presetSubtype="4" fill="hold" grpId="3" nodeType="withEffect">
                                  <p:stCondLst>
                                    <p:cond delay="6000"/>
                                  </p:stCondLst>
                                  <p:childTnLst>
                                    <p:animEffect transition="out" filter="wipe(down)">
                                      <p:cBhvr>
                                        <p:cTn id="44" dur="500"/>
                                        <p:tgtEl>
                                          <p:spTgt spid="20"/>
                                        </p:tgtEl>
                                      </p:cBhvr>
                                    </p:animEffect>
                                    <p:set>
                                      <p:cBhvr>
                                        <p:cTn id="45" dur="1" fill="hold">
                                          <p:stCondLst>
                                            <p:cond delay="499"/>
                                          </p:stCondLst>
                                        </p:cTn>
                                        <p:tgtEl>
                                          <p:spTgt spid="20"/>
                                        </p:tgtEl>
                                        <p:attrNameLst>
                                          <p:attrName>style.visibility</p:attrName>
                                        </p:attrNameLst>
                                      </p:cBhvr>
                                      <p:to>
                                        <p:strVal val="hidden"/>
                                      </p:to>
                                    </p:set>
                                  </p:childTnLst>
                                </p:cTn>
                              </p:par>
                              <p:par>
                                <p:cTn id="46" presetID="22" presetClass="entr" presetSubtype="4" fill="hold" grpId="1" nodeType="withEffect">
                                  <p:stCondLst>
                                    <p:cond delay="3000"/>
                                  </p:stCondLst>
                                  <p:childTnLst>
                                    <p:set>
                                      <p:cBhvr>
                                        <p:cTn id="47" dur="1" fill="hold">
                                          <p:stCondLst>
                                            <p:cond delay="0"/>
                                          </p:stCondLst>
                                        </p:cTn>
                                        <p:tgtEl>
                                          <p:spTgt spid="23"/>
                                        </p:tgtEl>
                                        <p:attrNameLst>
                                          <p:attrName>style.visibility</p:attrName>
                                        </p:attrNameLst>
                                      </p:cBhvr>
                                      <p:to>
                                        <p:strVal val="visible"/>
                                      </p:to>
                                    </p:set>
                                    <p:animEffect transition="in" filter="wipe(down)">
                                      <p:cBhvr>
                                        <p:cTn id="48" dur="500"/>
                                        <p:tgtEl>
                                          <p:spTgt spid="23"/>
                                        </p:tgtEl>
                                      </p:cBhvr>
                                    </p:animEffect>
                                  </p:childTnLst>
                                </p:cTn>
                              </p:par>
                              <p:par>
                                <p:cTn id="49" presetID="0" presetClass="path" presetSubtype="0" accel="50000" decel="50000" fill="hold" grpId="0" nodeType="withEffect">
                                  <p:stCondLst>
                                    <p:cond delay="3500"/>
                                  </p:stCondLst>
                                  <p:childTnLst>
                                    <p:animMotion origin="layout" path="M 0.00017 -4.03289E-6 C 0.02342 -0.00092 0.04701 -0.00185 0.07096 -4.03289E-6 C 0.09525 0.00232 0.13203 0.01159 0.14486 0.01437 " pathEditMode="relative" rAng="0" ptsTypes="aaA">
                                      <p:cBhvr>
                                        <p:cTn id="50" dur="1000" fill="hold"/>
                                        <p:tgtEl>
                                          <p:spTgt spid="23"/>
                                        </p:tgtEl>
                                        <p:attrNameLst>
                                          <p:attrName>ppt_x</p:attrName>
                                          <p:attrName>ppt_y</p:attrName>
                                        </p:attrNameLst>
                                      </p:cBhvr>
                                      <p:rCtr x="7235" y="625"/>
                                    </p:animMotion>
                                  </p:childTnLst>
                                </p:cTn>
                              </p:par>
                              <p:par>
                                <p:cTn id="51" presetID="0" presetClass="path" presetSubtype="0" accel="50000" decel="50000" fill="hold" grpId="2" nodeType="withEffect">
                                  <p:stCondLst>
                                    <p:cond delay="4500"/>
                                  </p:stCondLst>
                                  <p:childTnLst>
                                    <p:animMotion origin="layout" path="M 0.13203 0.01506 C 0.13896 0.02038 0.14573 0.02594 0.19223 0.03312 C 0.23907 0.04077 0.3272 0.05003 0.41447 0.0593 " pathEditMode="relative" rAng="0" ptsTypes="aaA">
                                      <p:cBhvr>
                                        <p:cTn id="52" dur="2000" fill="hold"/>
                                        <p:tgtEl>
                                          <p:spTgt spid="23"/>
                                        </p:tgtEl>
                                        <p:attrNameLst>
                                          <p:attrName>ppt_x</p:attrName>
                                          <p:attrName>ppt_y</p:attrName>
                                        </p:attrNameLst>
                                      </p:cBhvr>
                                      <p:rCtr x="14122" y="2201"/>
                                    </p:animMotion>
                                  </p:childTnLst>
                                </p:cTn>
                              </p:par>
                              <p:par>
                                <p:cTn id="53" presetID="0" presetClass="path" presetSubtype="0" accel="50000" decel="50000" fill="hold" grpId="4" nodeType="withEffect">
                                  <p:stCondLst>
                                    <p:cond delay="6000"/>
                                  </p:stCondLst>
                                  <p:childTnLst>
                                    <p:animMotion origin="layout" path="M 0.41465 0.05838 C 0.44518 0.07923 0.47606 0.10031 0.49584 0.13667 C 0.51544 0.17304 0.52395 0.2247 0.53262 0.27659 " pathEditMode="relative" rAng="0" ptsTypes="aaA">
                                      <p:cBhvr>
                                        <p:cTn id="54" dur="1000" fill="hold"/>
                                        <p:tgtEl>
                                          <p:spTgt spid="23"/>
                                        </p:tgtEl>
                                        <p:attrNameLst>
                                          <p:attrName>ppt_x</p:attrName>
                                          <p:attrName>ppt_y</p:attrName>
                                        </p:attrNameLst>
                                      </p:cBhvr>
                                      <p:rCtr x="5899" y="10910"/>
                                    </p:animMotion>
                                  </p:childTnLst>
                                </p:cTn>
                              </p:par>
                              <p:par>
                                <p:cTn id="55" presetID="22" presetClass="exit" presetSubtype="4" fill="hold" grpId="3" nodeType="withEffect">
                                  <p:stCondLst>
                                    <p:cond delay="8000"/>
                                  </p:stCondLst>
                                  <p:childTnLst>
                                    <p:animEffect transition="out" filter="wipe(down)">
                                      <p:cBhvr>
                                        <p:cTn id="56" dur="500"/>
                                        <p:tgtEl>
                                          <p:spTgt spid="23"/>
                                        </p:tgtEl>
                                      </p:cBhvr>
                                    </p:animEffect>
                                    <p:set>
                                      <p:cBhvr>
                                        <p:cTn id="57" dur="1" fill="hold">
                                          <p:stCondLst>
                                            <p:cond delay="499"/>
                                          </p:stCondLst>
                                        </p:cTn>
                                        <p:tgtEl>
                                          <p:spTgt spid="23"/>
                                        </p:tgtEl>
                                        <p:attrNameLst>
                                          <p:attrName>style.visibility</p:attrName>
                                        </p:attrNameLst>
                                      </p:cBhvr>
                                      <p:to>
                                        <p:strVal val="hidden"/>
                                      </p:to>
                                    </p:set>
                                  </p:childTnLst>
                                </p:cTn>
                              </p:par>
                              <p:par>
                                <p:cTn id="58" presetID="22" presetClass="entr" presetSubtype="8" fill="hold" nodeType="withEffect">
                                  <p:stCondLst>
                                    <p:cond delay="5000"/>
                                  </p:stCondLst>
                                  <p:childTnLst>
                                    <p:set>
                                      <p:cBhvr>
                                        <p:cTn id="59" dur="1" fill="hold">
                                          <p:stCondLst>
                                            <p:cond delay="0"/>
                                          </p:stCondLst>
                                        </p:cTn>
                                        <p:tgtEl>
                                          <p:spTgt spid="25"/>
                                        </p:tgtEl>
                                        <p:attrNameLst>
                                          <p:attrName>style.visibility</p:attrName>
                                        </p:attrNameLst>
                                      </p:cBhvr>
                                      <p:to>
                                        <p:strVal val="visible"/>
                                      </p:to>
                                    </p:set>
                                    <p:animEffect transition="in" filter="wipe(left)">
                                      <p:cBhvr>
                                        <p:cTn id="60"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2" grpId="1" animBg="1"/>
      <p:bldP spid="12" grpId="3" animBg="1"/>
      <p:bldP spid="13" grpId="0" animBg="1"/>
      <p:bldP spid="13" grpId="1" animBg="1"/>
      <p:bldP spid="13" grpId="2" animBg="1"/>
      <p:bldP spid="14" grpId="0" animBg="1"/>
      <p:bldP spid="14" grpId="1" animBg="1"/>
      <p:bldP spid="14" grpId="2" animBg="1"/>
      <p:bldP spid="20" grpId="0" animBg="1"/>
      <p:bldP spid="20" grpId="1" animBg="1"/>
      <p:bldP spid="20" grpId="2" animBg="1"/>
      <p:bldP spid="20" grpId="3" animBg="1"/>
      <p:bldP spid="20" grpId="4" animBg="1"/>
      <p:bldP spid="23" grpId="0" animBg="1"/>
      <p:bldP spid="23" grpId="1" animBg="1"/>
      <p:bldP spid="23" grpId="2" animBg="1"/>
      <p:bldP spid="23" grpId="3" animBg="1"/>
      <p:bldP spid="23" grpId="4"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80FF"/>
                </a:solidFill>
                <a:latin typeface="Tahoma"/>
                <a:cs typeface="Tahoma"/>
              </a:rPr>
              <a:t>Outline</a:t>
            </a:r>
          </a:p>
        </p:txBody>
      </p:sp>
      <p:sp>
        <p:nvSpPr>
          <p:cNvPr id="3" name="Content Placeholder 2"/>
          <p:cNvSpPr>
            <a:spLocks noGrp="1"/>
          </p:cNvSpPr>
          <p:nvPr>
            <p:ph idx="1"/>
          </p:nvPr>
        </p:nvSpPr>
        <p:spPr/>
        <p:txBody>
          <a:bodyPr/>
          <a:lstStyle/>
          <a:p>
            <a:pPr marL="0" indent="0">
              <a:buNone/>
            </a:pPr>
            <a:r>
              <a:rPr lang="en-US" dirty="0" smtClean="0"/>
              <a:t>Design of </a:t>
            </a:r>
            <a:r>
              <a:rPr lang="en-US" dirty="0" err="1" smtClean="0"/>
              <a:t>PM</a:t>
            </a:r>
            <a:r>
              <a:rPr lang="en-US" altLang="zh-CN" dirty="0" err="1" smtClean="0"/>
              <a:t>igrate</a:t>
            </a:r>
            <a:endParaRPr lang="en-US" dirty="0" smtClean="0"/>
          </a:p>
          <a:p>
            <a:pPr marL="0" indent="0">
              <a:buNone/>
            </a:pPr>
            <a:r>
              <a:rPr lang="en-US" dirty="0" smtClean="0">
                <a:solidFill>
                  <a:srgbClr val="FF0000"/>
                </a:solidFill>
              </a:rPr>
              <a:t>Challenges for </a:t>
            </a:r>
            <a:r>
              <a:rPr lang="en-US" dirty="0" err="1" smtClean="0">
                <a:solidFill>
                  <a:srgbClr val="FF0000"/>
                </a:solidFill>
              </a:rPr>
              <a:t>PMigrate</a:t>
            </a:r>
            <a:endParaRPr lang="en-US" dirty="0" smtClean="0">
              <a:solidFill>
                <a:srgbClr val="FF0000"/>
              </a:solidFill>
            </a:endParaRPr>
          </a:p>
          <a:p>
            <a:pPr marL="0" indent="0">
              <a:buNone/>
            </a:pPr>
            <a:r>
              <a:rPr lang="en-US" dirty="0" smtClean="0"/>
              <a:t>Implementation </a:t>
            </a:r>
          </a:p>
          <a:p>
            <a:pPr marL="0" indent="0">
              <a:buNone/>
            </a:pPr>
            <a:r>
              <a:rPr lang="en-US" dirty="0" smtClean="0"/>
              <a:t>Evaluati</a:t>
            </a:r>
            <a:r>
              <a:rPr lang="en-US" altLang="zh-CN" dirty="0" smtClean="0"/>
              <a:t>on</a:t>
            </a:r>
            <a:endParaRPr lang="en-US" dirty="0"/>
          </a:p>
        </p:txBody>
      </p:sp>
    </p:spTree>
    <p:extLst>
      <p:ext uri="{BB962C8B-B14F-4D97-AF65-F5344CB8AC3E}">
        <p14:creationId xmlns:p14="http://schemas.microsoft.com/office/powerpoint/2010/main" val="20134163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b="1" dirty="0" smtClean="0">
                <a:solidFill>
                  <a:srgbClr val="0080FF"/>
                </a:solidFill>
                <a:latin typeface="Tahoma"/>
                <a:cs typeface="Tahoma"/>
              </a:rPr>
              <a:t>Challenge: </a:t>
            </a:r>
            <a:br>
              <a:rPr lang="fr-FR" b="1" dirty="0" smtClean="0">
                <a:solidFill>
                  <a:srgbClr val="0080FF"/>
                </a:solidFill>
                <a:latin typeface="Tahoma"/>
                <a:cs typeface="Tahoma"/>
              </a:rPr>
            </a:br>
            <a:r>
              <a:rPr lang="fr-FR" b="1" dirty="0" err="1" smtClean="0">
                <a:solidFill>
                  <a:srgbClr val="0080FF"/>
                </a:solidFill>
                <a:latin typeface="Tahoma"/>
                <a:cs typeface="Tahoma"/>
              </a:rPr>
              <a:t>Controlling</a:t>
            </a:r>
            <a:r>
              <a:rPr lang="fr-FR" b="1" dirty="0" smtClean="0">
                <a:solidFill>
                  <a:srgbClr val="0080FF"/>
                </a:solidFill>
                <a:latin typeface="Tahoma"/>
                <a:cs typeface="Tahoma"/>
              </a:rPr>
              <a:t> Resource </a:t>
            </a:r>
            <a:r>
              <a:rPr lang="fr-FR" b="1" dirty="0">
                <a:solidFill>
                  <a:srgbClr val="0080FF"/>
                </a:solidFill>
                <a:latin typeface="Tahoma"/>
                <a:cs typeface="Tahoma"/>
              </a:rPr>
              <a:t>Usage </a:t>
            </a:r>
            <a:endParaRPr lang="en-US" dirty="0"/>
          </a:p>
        </p:txBody>
      </p:sp>
      <p:sp>
        <p:nvSpPr>
          <p:cNvPr id="3" name="Content Placeholder 2"/>
          <p:cNvSpPr>
            <a:spLocks noGrp="1"/>
          </p:cNvSpPr>
          <p:nvPr>
            <p:ph idx="1"/>
          </p:nvPr>
        </p:nvSpPr>
        <p:spPr/>
        <p:txBody>
          <a:bodyPr/>
          <a:lstStyle/>
          <a:p>
            <a:pPr marL="0" indent="0">
              <a:buNone/>
            </a:pPr>
            <a:r>
              <a:rPr lang="en-US" dirty="0" smtClean="0"/>
              <a:t>Parallel VM Migration operations</a:t>
            </a:r>
          </a:p>
          <a:p>
            <a:pPr marL="457200" lvl="1" indent="0">
              <a:buNone/>
            </a:pPr>
            <a:r>
              <a:rPr lang="en-US" dirty="0" smtClean="0"/>
              <a:t>Consume </a:t>
            </a:r>
            <a:r>
              <a:rPr lang="en-US" b="1" i="1" dirty="0" smtClean="0"/>
              <a:t>more </a:t>
            </a:r>
            <a:r>
              <a:rPr lang="en-US" dirty="0" smtClean="0"/>
              <a:t>CPU/Network resources</a:t>
            </a:r>
          </a:p>
          <a:p>
            <a:pPr marL="457200" lvl="1" indent="0">
              <a:buNone/>
            </a:pPr>
            <a:endParaRPr lang="en-US" dirty="0"/>
          </a:p>
          <a:p>
            <a:pPr marL="57150" indent="0">
              <a:buNone/>
            </a:pPr>
            <a:r>
              <a:rPr lang="en-US" dirty="0" smtClean="0"/>
              <a:t>Problem: Lower the side</a:t>
            </a:r>
            <a:r>
              <a:rPr lang="en-US" dirty="0"/>
              <a:t>-</a:t>
            </a:r>
            <a:r>
              <a:rPr lang="en-US" dirty="0" smtClean="0"/>
              <a:t>effect</a:t>
            </a:r>
          </a:p>
          <a:p>
            <a:pPr marL="57150" indent="0">
              <a:buNone/>
            </a:pPr>
            <a:endParaRPr lang="en-US" dirty="0" smtClean="0"/>
          </a:p>
          <a:p>
            <a:pPr marL="57150" indent="0">
              <a:buNone/>
            </a:pPr>
            <a:r>
              <a:rPr lang="en-US" dirty="0" smtClean="0"/>
              <a:t>Solution: Resource usage control</a:t>
            </a:r>
            <a:endParaRPr lang="en-US" dirty="0"/>
          </a:p>
          <a:p>
            <a:pPr lvl="1"/>
            <a:endParaRPr lang="en-US" dirty="0"/>
          </a:p>
        </p:txBody>
      </p:sp>
    </p:spTree>
    <p:extLst>
      <p:ext uri="{BB962C8B-B14F-4D97-AF65-F5344CB8AC3E}">
        <p14:creationId xmlns:p14="http://schemas.microsoft.com/office/powerpoint/2010/main" val="188666451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a:bodyPr>
          <a:lstStyle/>
          <a:p>
            <a:r>
              <a:rPr lang="fr-FR" sz="4000" b="1" dirty="0">
                <a:solidFill>
                  <a:srgbClr val="0080FF"/>
                </a:solidFill>
                <a:latin typeface="Tahoma"/>
                <a:cs typeface="Tahoma"/>
              </a:rPr>
              <a:t>Resource Usage </a:t>
            </a:r>
            <a:r>
              <a:rPr lang="fr-FR" sz="4000" b="1" dirty="0" smtClean="0">
                <a:solidFill>
                  <a:srgbClr val="0080FF"/>
                </a:solidFill>
                <a:latin typeface="Tahoma"/>
                <a:cs typeface="Tahoma"/>
              </a:rPr>
              <a:t>Control:</a:t>
            </a:r>
            <a:br>
              <a:rPr lang="fr-FR" sz="4000" b="1" dirty="0" smtClean="0">
                <a:solidFill>
                  <a:srgbClr val="0080FF"/>
                </a:solidFill>
                <a:latin typeface="Tahoma"/>
                <a:cs typeface="Tahoma"/>
              </a:rPr>
            </a:br>
            <a:r>
              <a:rPr lang="fr-FR" sz="4000" b="1" dirty="0" smtClean="0">
                <a:solidFill>
                  <a:srgbClr val="0080FF"/>
                </a:solidFill>
                <a:latin typeface="Tahoma"/>
                <a:cs typeface="Tahoma"/>
              </a:rPr>
              <a:t>Network</a:t>
            </a:r>
            <a:endParaRPr lang="en-US" sz="4000" b="1" dirty="0">
              <a:solidFill>
                <a:srgbClr val="0080FF"/>
              </a:solidFill>
              <a:latin typeface="Tahoma"/>
              <a:cs typeface="Tahoma"/>
            </a:endParaRPr>
          </a:p>
        </p:txBody>
      </p:sp>
      <p:sp>
        <p:nvSpPr>
          <p:cNvPr id="3" name="Content Placeholder 2"/>
          <p:cNvSpPr>
            <a:spLocks noGrp="1"/>
          </p:cNvSpPr>
          <p:nvPr>
            <p:ph idx="1"/>
          </p:nvPr>
        </p:nvSpPr>
        <p:spPr/>
        <p:txBody>
          <a:bodyPr/>
          <a:lstStyle/>
          <a:p>
            <a:pPr marL="57150" indent="0">
              <a:buNone/>
            </a:pPr>
            <a:r>
              <a:rPr lang="en-US" b="1" i="1" dirty="0" smtClean="0"/>
              <a:t>Daemon thread </a:t>
            </a:r>
            <a:endParaRPr lang="en-US" b="1" i="1" dirty="0"/>
          </a:p>
          <a:p>
            <a:pPr marL="57150" indent="0">
              <a:buNone/>
            </a:pPr>
            <a:r>
              <a:rPr lang="en-US" b="1" i="1" dirty="0" smtClean="0"/>
              <a:t>	</a:t>
            </a:r>
            <a:r>
              <a:rPr lang="en-US" dirty="0" smtClean="0"/>
              <a:t>M</a:t>
            </a:r>
            <a:r>
              <a:rPr lang="en-US" dirty="0" smtClean="0"/>
              <a:t>onitor </a:t>
            </a:r>
            <a:r>
              <a:rPr lang="en-US" dirty="0" smtClean="0"/>
              <a:t>network usage of each NIC</a:t>
            </a:r>
          </a:p>
          <a:p>
            <a:pPr marL="57150" indent="0">
              <a:buNone/>
            </a:pPr>
            <a:endParaRPr lang="en-US" b="1" i="1" dirty="0" smtClean="0"/>
          </a:p>
          <a:p>
            <a:pPr marL="57150" indent="0">
              <a:buNone/>
            </a:pPr>
            <a:r>
              <a:rPr lang="en-US" b="1" i="1" dirty="0" smtClean="0"/>
              <a:t>Migration process</a:t>
            </a:r>
          </a:p>
          <a:p>
            <a:pPr marL="57150" indent="0">
              <a:buNone/>
            </a:pPr>
            <a:r>
              <a:rPr lang="en-US" b="1" i="1" dirty="0" smtClean="0"/>
              <a:t>	</a:t>
            </a:r>
            <a:r>
              <a:rPr lang="en-US" dirty="0" smtClean="0"/>
              <a:t>Adjust network usage of each NIC</a:t>
            </a:r>
          </a:p>
          <a:p>
            <a:pPr marL="57150" indent="0">
              <a:buNone/>
            </a:pPr>
            <a:r>
              <a:rPr lang="en-US" dirty="0"/>
              <a:t>	</a:t>
            </a:r>
            <a:r>
              <a:rPr lang="en-US" dirty="0" smtClean="0"/>
              <a:t>Reserve some bandwidth for migration</a:t>
            </a:r>
          </a:p>
        </p:txBody>
      </p:sp>
    </p:spTree>
    <p:extLst>
      <p:ext uri="{BB962C8B-B14F-4D97-AF65-F5344CB8AC3E}">
        <p14:creationId xmlns:p14="http://schemas.microsoft.com/office/powerpoint/2010/main" val="327748611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a:bodyPr>
          <a:lstStyle/>
          <a:p>
            <a:r>
              <a:rPr lang="fr-FR" sz="4000" b="1" dirty="0">
                <a:solidFill>
                  <a:srgbClr val="0080FF"/>
                </a:solidFill>
                <a:latin typeface="Tahoma"/>
                <a:cs typeface="Tahoma"/>
              </a:rPr>
              <a:t>Resource Usage </a:t>
            </a:r>
            <a:r>
              <a:rPr lang="fr-FR" sz="4000" b="1" dirty="0" smtClean="0">
                <a:solidFill>
                  <a:srgbClr val="0080FF"/>
                </a:solidFill>
                <a:latin typeface="Tahoma"/>
                <a:cs typeface="Tahoma"/>
              </a:rPr>
              <a:t>Control:</a:t>
            </a:r>
            <a:br>
              <a:rPr lang="fr-FR" sz="4000" b="1" dirty="0" smtClean="0">
                <a:solidFill>
                  <a:srgbClr val="0080FF"/>
                </a:solidFill>
                <a:latin typeface="Tahoma"/>
                <a:cs typeface="Tahoma"/>
              </a:rPr>
            </a:br>
            <a:r>
              <a:rPr lang="fr-FR" sz="4000" b="1" dirty="0" smtClean="0">
                <a:solidFill>
                  <a:srgbClr val="0080FF"/>
                </a:solidFill>
                <a:latin typeface="Tahoma"/>
                <a:cs typeface="Tahoma"/>
              </a:rPr>
              <a:t>CPU &amp; Memory</a:t>
            </a:r>
            <a:endParaRPr lang="en-US" sz="4000" b="1" dirty="0">
              <a:solidFill>
                <a:srgbClr val="0080FF"/>
              </a:solidFill>
              <a:latin typeface="Tahoma"/>
              <a:cs typeface="Tahoma"/>
            </a:endParaRPr>
          </a:p>
        </p:txBody>
      </p:sp>
      <p:sp>
        <p:nvSpPr>
          <p:cNvPr id="3" name="Content Placeholder 2"/>
          <p:cNvSpPr>
            <a:spLocks noGrp="1"/>
          </p:cNvSpPr>
          <p:nvPr>
            <p:ph idx="1"/>
          </p:nvPr>
        </p:nvSpPr>
        <p:spPr/>
        <p:txBody>
          <a:bodyPr/>
          <a:lstStyle/>
          <a:p>
            <a:pPr marL="0" indent="0">
              <a:buNone/>
            </a:pPr>
            <a:r>
              <a:rPr lang="en-US" dirty="0" smtClean="0"/>
              <a:t>CPU Rate Control</a:t>
            </a:r>
          </a:p>
          <a:p>
            <a:pPr marL="457200" lvl="1" indent="0">
              <a:buNone/>
            </a:pPr>
            <a:r>
              <a:rPr lang="en-US" dirty="0" smtClean="0"/>
              <a:t>Depend on </a:t>
            </a:r>
            <a:r>
              <a:rPr lang="en-US" b="1" dirty="0" smtClean="0">
                <a:solidFill>
                  <a:srgbClr val="3366FF"/>
                </a:solidFill>
              </a:rPr>
              <a:t>VMM scheduling</a:t>
            </a:r>
          </a:p>
          <a:p>
            <a:pPr marL="457200" lvl="1" indent="0">
              <a:buNone/>
            </a:pPr>
            <a:r>
              <a:rPr lang="en-US" b="1" dirty="0">
                <a:solidFill>
                  <a:srgbClr val="3366FF"/>
                </a:solidFill>
              </a:rPr>
              <a:t>	</a:t>
            </a:r>
            <a:r>
              <a:rPr lang="en-US" b="1" dirty="0" smtClean="0">
                <a:solidFill>
                  <a:srgbClr val="000000"/>
                </a:solidFill>
              </a:rPr>
              <a:t>[</a:t>
            </a:r>
            <a:r>
              <a:rPr lang="sk-SK" dirty="0">
                <a:solidFill>
                  <a:srgbClr val="000000"/>
                </a:solidFill>
              </a:rPr>
              <a:t>L. </a:t>
            </a:r>
            <a:r>
              <a:rPr lang="sk-SK" dirty="0" smtClean="0">
                <a:solidFill>
                  <a:srgbClr val="000000"/>
                </a:solidFill>
              </a:rPr>
              <a:t>Cherkasova et.al. PER 07]</a:t>
            </a:r>
            <a:endParaRPr lang="en-US" b="1" dirty="0" smtClean="0">
              <a:solidFill>
                <a:srgbClr val="000000"/>
              </a:solidFill>
            </a:endParaRPr>
          </a:p>
          <a:p>
            <a:pPr marL="457200" lvl="1" indent="0">
              <a:buNone/>
            </a:pPr>
            <a:r>
              <a:rPr lang="en-US" dirty="0" smtClean="0"/>
              <a:t>Control the priority of the migration process</a:t>
            </a:r>
          </a:p>
          <a:p>
            <a:pPr marL="57150" indent="0">
              <a:buNone/>
            </a:pPr>
            <a:endParaRPr lang="en-US" dirty="0" smtClean="0"/>
          </a:p>
          <a:p>
            <a:pPr marL="57150" indent="0">
              <a:buNone/>
            </a:pPr>
            <a:r>
              <a:rPr lang="en-US" dirty="0" smtClean="0"/>
              <a:t>Memory rate control</a:t>
            </a:r>
          </a:p>
          <a:p>
            <a:pPr marL="57150" indent="0">
              <a:buNone/>
            </a:pPr>
            <a:r>
              <a:rPr lang="en-US" dirty="0"/>
              <a:t>	</a:t>
            </a:r>
            <a:r>
              <a:rPr lang="en-US" dirty="0" smtClean="0"/>
              <a:t>Maintain </a:t>
            </a:r>
            <a:r>
              <a:rPr lang="en-US" dirty="0"/>
              <a:t>a memory pool </a:t>
            </a:r>
            <a:r>
              <a:rPr lang="en-US" dirty="0" smtClean="0"/>
              <a:t>for pipeline stages</a:t>
            </a:r>
          </a:p>
        </p:txBody>
      </p:sp>
    </p:spTree>
    <p:extLst>
      <p:ext uri="{BB962C8B-B14F-4D97-AF65-F5344CB8AC3E}">
        <p14:creationId xmlns:p14="http://schemas.microsoft.com/office/powerpoint/2010/main" val="171461210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0080FF"/>
                </a:solidFill>
                <a:latin typeface="Tahoma"/>
                <a:cs typeface="Tahoma"/>
              </a:rPr>
              <a:t>Challenge: </a:t>
            </a:r>
            <a:br>
              <a:rPr lang="en-US" sz="3600" b="1" dirty="0" smtClean="0">
                <a:solidFill>
                  <a:srgbClr val="0080FF"/>
                </a:solidFill>
                <a:latin typeface="Tahoma"/>
                <a:cs typeface="Tahoma"/>
              </a:rPr>
            </a:br>
            <a:r>
              <a:rPr lang="en-US" sz="3600" b="1" dirty="0" smtClean="0">
                <a:solidFill>
                  <a:srgbClr val="0080FF"/>
                </a:solidFill>
                <a:latin typeface="Tahoma"/>
                <a:cs typeface="Tahoma"/>
              </a:rPr>
              <a:t>Scaling Address </a:t>
            </a:r>
            <a:r>
              <a:rPr lang="en-US" sz="3600" b="1" dirty="0">
                <a:solidFill>
                  <a:srgbClr val="0080FF"/>
                </a:solidFill>
                <a:latin typeface="Tahoma"/>
                <a:cs typeface="Tahoma"/>
              </a:rPr>
              <a:t>S</a:t>
            </a:r>
            <a:r>
              <a:rPr lang="en-US" sz="3600" b="1" dirty="0" smtClean="0">
                <a:solidFill>
                  <a:srgbClr val="0080FF"/>
                </a:solidFill>
                <a:latin typeface="Tahoma"/>
                <a:cs typeface="Tahoma"/>
              </a:rPr>
              <a:t>pace Mutation</a:t>
            </a:r>
            <a:endParaRPr lang="en-US" sz="3600" b="1" dirty="0">
              <a:solidFill>
                <a:srgbClr val="0080FF"/>
              </a:solidFill>
              <a:latin typeface="Tahoma"/>
              <a:cs typeface="Tahoma"/>
            </a:endParaRPr>
          </a:p>
        </p:txBody>
      </p:sp>
      <p:sp>
        <p:nvSpPr>
          <p:cNvPr id="3" name="Content Placeholder 2"/>
          <p:cNvSpPr>
            <a:spLocks noGrp="1"/>
          </p:cNvSpPr>
          <p:nvPr>
            <p:ph idx="1"/>
          </p:nvPr>
        </p:nvSpPr>
        <p:spPr/>
        <p:txBody>
          <a:bodyPr/>
          <a:lstStyle/>
          <a:p>
            <a:pPr marL="0" indent="0">
              <a:buNone/>
            </a:pPr>
            <a:r>
              <a:rPr lang="en-US" dirty="0" smtClean="0"/>
              <a:t>How a memory task is handled?</a:t>
            </a:r>
            <a:endParaRPr lang="en-US" dirty="0"/>
          </a:p>
        </p:txBody>
      </p:sp>
      <p:sp>
        <p:nvSpPr>
          <p:cNvPr id="5" name="Rectangle 4"/>
          <p:cNvSpPr/>
          <p:nvPr/>
        </p:nvSpPr>
        <p:spPr>
          <a:xfrm>
            <a:off x="387616" y="2226567"/>
            <a:ext cx="1821733" cy="59143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effectLst>
                  <a:outerShdw blurRad="50800" dist="38100" dir="2700000" algn="tl" rotWithShape="0">
                    <a:prstClr val="black">
                      <a:alpha val="40000"/>
                    </a:prstClr>
                  </a:outerShdw>
                </a:effectLst>
              </a:rPr>
              <a:t>Map a range of address space</a:t>
            </a:r>
            <a:endParaRPr lang="en-US" sz="2000" b="1" dirty="0">
              <a:effectLst>
                <a:outerShdw blurRad="50800" dist="38100" dir="2700000" algn="tl" rotWithShape="0">
                  <a:prstClr val="black">
                    <a:alpha val="40000"/>
                  </a:prstClr>
                </a:outerShdw>
              </a:effectLst>
            </a:endParaRPr>
          </a:p>
        </p:txBody>
      </p:sp>
      <p:sp>
        <p:nvSpPr>
          <p:cNvPr id="6" name="Rectangle 5"/>
          <p:cNvSpPr/>
          <p:nvPr/>
        </p:nvSpPr>
        <p:spPr>
          <a:xfrm>
            <a:off x="2557274" y="2226567"/>
            <a:ext cx="2017989" cy="59143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a:effectLst>
                  <a:outerShdw blurRad="50800" dist="38100" dir="2700000" algn="tl" rotWithShape="0">
                    <a:prstClr val="black">
                      <a:alpha val="40000"/>
                    </a:prstClr>
                  </a:outerShdw>
                </a:effectLst>
              </a:rPr>
              <a:t>Map target guest VM memory</a:t>
            </a:r>
          </a:p>
        </p:txBody>
      </p:sp>
      <p:sp>
        <p:nvSpPr>
          <p:cNvPr id="7" name="Rectangle 6"/>
          <p:cNvSpPr/>
          <p:nvPr/>
        </p:nvSpPr>
        <p:spPr>
          <a:xfrm>
            <a:off x="4910690" y="2226567"/>
            <a:ext cx="1786939" cy="59143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a:effectLst>
                  <a:outerShdw blurRad="50800" dist="38100" dir="2700000" algn="tl" rotWithShape="0">
                    <a:prstClr val="black">
                      <a:alpha val="40000"/>
                    </a:prstClr>
                  </a:outerShdw>
                </a:effectLst>
              </a:rPr>
              <a:t>Process memory</a:t>
            </a:r>
          </a:p>
        </p:txBody>
      </p:sp>
      <p:sp>
        <p:nvSpPr>
          <p:cNvPr id="8" name="Rectangle 7"/>
          <p:cNvSpPr/>
          <p:nvPr/>
        </p:nvSpPr>
        <p:spPr>
          <a:xfrm>
            <a:off x="7046288" y="2226567"/>
            <a:ext cx="1819376" cy="59143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err="1">
                <a:effectLst>
                  <a:outerShdw blurRad="50800" dist="38100" dir="2700000" algn="tl" rotWithShape="0">
                    <a:prstClr val="black">
                      <a:alpha val="40000"/>
                    </a:prstClr>
                  </a:outerShdw>
                </a:effectLst>
              </a:rPr>
              <a:t>Unmap</a:t>
            </a:r>
            <a:r>
              <a:rPr lang="en-US" sz="2000" b="1" dirty="0">
                <a:effectLst>
                  <a:outerShdw blurRad="50800" dist="38100" dir="2700000" algn="tl" rotWithShape="0">
                    <a:prstClr val="black">
                      <a:alpha val="40000"/>
                    </a:prstClr>
                  </a:outerShdw>
                </a:effectLst>
              </a:rPr>
              <a:t> the </a:t>
            </a:r>
          </a:p>
          <a:p>
            <a:pPr algn="ctr"/>
            <a:r>
              <a:rPr lang="en-US" sz="2000" b="1" dirty="0">
                <a:effectLst>
                  <a:outerShdw blurRad="50800" dist="38100" dir="2700000" algn="tl" rotWithShape="0">
                    <a:prstClr val="black">
                      <a:alpha val="40000"/>
                    </a:prstClr>
                  </a:outerShdw>
                </a:effectLst>
              </a:rPr>
              <a:t>address space</a:t>
            </a:r>
          </a:p>
        </p:txBody>
      </p:sp>
      <p:sp>
        <p:nvSpPr>
          <p:cNvPr id="9" name="Right Arrow 8"/>
          <p:cNvSpPr/>
          <p:nvPr/>
        </p:nvSpPr>
        <p:spPr>
          <a:xfrm>
            <a:off x="2209349" y="2296147"/>
            <a:ext cx="382717" cy="469667"/>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ight Arrow 9"/>
          <p:cNvSpPr/>
          <p:nvPr/>
        </p:nvSpPr>
        <p:spPr>
          <a:xfrm>
            <a:off x="4575263" y="2296147"/>
            <a:ext cx="382717" cy="469667"/>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ight Arrow 10"/>
          <p:cNvSpPr/>
          <p:nvPr/>
        </p:nvSpPr>
        <p:spPr>
          <a:xfrm>
            <a:off x="6698363" y="2296147"/>
            <a:ext cx="382717" cy="469667"/>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21"/>
          <p:cNvGrpSpPr/>
          <p:nvPr/>
        </p:nvGrpSpPr>
        <p:grpSpPr>
          <a:xfrm>
            <a:off x="0" y="3294226"/>
            <a:ext cx="9091812" cy="2135695"/>
            <a:chOff x="0" y="3294226"/>
            <a:chExt cx="9091812" cy="2135695"/>
          </a:xfrm>
        </p:grpSpPr>
        <p:grpSp>
          <p:nvGrpSpPr>
            <p:cNvPr id="19" name="Group 18"/>
            <p:cNvGrpSpPr/>
            <p:nvPr/>
          </p:nvGrpSpPr>
          <p:grpSpPr>
            <a:xfrm>
              <a:off x="0" y="3428091"/>
              <a:ext cx="2992186" cy="1581685"/>
              <a:chOff x="0" y="3428091"/>
              <a:chExt cx="2992186" cy="1581685"/>
            </a:xfrm>
          </p:grpSpPr>
          <p:sp>
            <p:nvSpPr>
              <p:cNvPr id="16" name="Rectangular Callout 15"/>
              <p:cNvSpPr/>
              <p:nvPr/>
            </p:nvSpPr>
            <p:spPr>
              <a:xfrm>
                <a:off x="34792" y="3428091"/>
                <a:ext cx="2752356" cy="1581685"/>
              </a:xfrm>
              <a:prstGeom prst="wedgeRectCallout">
                <a:avLst>
                  <a:gd name="adj1" fmla="val -3135"/>
                  <a:gd name="adj2" fmla="val -91469"/>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0" y="3640792"/>
                <a:ext cx="2992186" cy="1200329"/>
              </a:xfrm>
              <a:prstGeom prst="rect">
                <a:avLst/>
              </a:prstGeom>
            </p:spPr>
            <p:txBody>
              <a:bodyPr wrap="square">
                <a:spAutoFit/>
              </a:bodyPr>
              <a:lstStyle/>
              <a:p>
                <a:r>
                  <a:rPr lang="en-US" i="1" dirty="0" err="1" smtClean="0">
                    <a:solidFill>
                      <a:srgbClr val="000000"/>
                    </a:solidFill>
                  </a:rPr>
                  <a:t>sys_mmap</a:t>
                </a:r>
                <a:r>
                  <a:rPr lang="en-US" dirty="0" smtClean="0">
                    <a:solidFill>
                      <a:srgbClr val="000000"/>
                    </a:solidFill>
                  </a:rPr>
                  <a:t> </a:t>
                </a:r>
                <a:r>
                  <a:rPr lang="en-US" dirty="0" smtClean="0"/>
                  <a:t>(</a:t>
                </a:r>
                <a:r>
                  <a:rPr lang="en-US" dirty="0"/>
                  <a:t>...) </a:t>
                </a:r>
                <a:endParaRPr lang="en-US" dirty="0" smtClean="0"/>
              </a:p>
              <a:p>
                <a:r>
                  <a:rPr lang="en-US" dirty="0"/>
                  <a:t> </a:t>
                </a:r>
                <a:r>
                  <a:rPr lang="en-US" dirty="0" smtClean="0"/>
                  <a:t>   </a:t>
                </a:r>
                <a:r>
                  <a:rPr lang="en-US" b="1" dirty="0" err="1" smtClean="0">
                    <a:solidFill>
                      <a:srgbClr val="FF0000"/>
                    </a:solidFill>
                  </a:rPr>
                  <a:t>down_write</a:t>
                </a:r>
                <a:r>
                  <a:rPr lang="en-US" b="1" dirty="0" smtClean="0">
                    <a:solidFill>
                      <a:srgbClr val="FF0000"/>
                    </a:solidFill>
                  </a:rPr>
                  <a:t>(</a:t>
                </a:r>
                <a:r>
                  <a:rPr lang="en-US" b="1" dirty="0" err="1" smtClean="0">
                    <a:solidFill>
                      <a:srgbClr val="FF0000"/>
                    </a:solidFill>
                  </a:rPr>
                  <a:t>mmap_sem</a:t>
                </a:r>
                <a:r>
                  <a:rPr lang="en-US" b="1" dirty="0">
                    <a:solidFill>
                      <a:srgbClr val="FF0000"/>
                    </a:solidFill>
                  </a:rPr>
                  <a:t>)</a:t>
                </a:r>
                <a:r>
                  <a:rPr lang="en-US" b="1" dirty="0" smtClean="0">
                    <a:solidFill>
                      <a:srgbClr val="FF0000"/>
                    </a:solidFill>
                  </a:rPr>
                  <a:t>;</a:t>
                </a:r>
              </a:p>
              <a:p>
                <a:r>
                  <a:rPr lang="en-US" b="1" dirty="0">
                    <a:solidFill>
                      <a:srgbClr val="FF0000"/>
                    </a:solidFill>
                  </a:rPr>
                  <a:t> </a:t>
                </a:r>
                <a:r>
                  <a:rPr lang="en-US" b="1" dirty="0" smtClean="0">
                    <a:solidFill>
                      <a:srgbClr val="FF0000"/>
                    </a:solidFill>
                  </a:rPr>
                  <a:t>   </a:t>
                </a:r>
                <a:r>
                  <a:rPr lang="en-US" dirty="0" err="1" smtClean="0"/>
                  <a:t>map_address_space</a:t>
                </a:r>
                <a:r>
                  <a:rPr lang="en-US" dirty="0" smtClean="0"/>
                  <a:t>()</a:t>
                </a:r>
              </a:p>
              <a:p>
                <a:r>
                  <a:rPr lang="en-US" b="1" dirty="0">
                    <a:solidFill>
                      <a:srgbClr val="FF0000"/>
                    </a:solidFill>
                  </a:rPr>
                  <a:t> </a:t>
                </a:r>
                <a:r>
                  <a:rPr lang="en-US" b="1" dirty="0" smtClean="0">
                    <a:solidFill>
                      <a:srgbClr val="FF0000"/>
                    </a:solidFill>
                  </a:rPr>
                  <a:t>   </a:t>
                </a:r>
                <a:r>
                  <a:rPr lang="en-US" b="1" dirty="0" err="1" smtClean="0">
                    <a:solidFill>
                      <a:srgbClr val="FF0000"/>
                    </a:solidFill>
                  </a:rPr>
                  <a:t>up_write</a:t>
                </a:r>
                <a:r>
                  <a:rPr lang="en-US" b="1" dirty="0" smtClean="0">
                    <a:solidFill>
                      <a:srgbClr val="FF0000"/>
                    </a:solidFill>
                  </a:rPr>
                  <a:t>(</a:t>
                </a:r>
                <a:r>
                  <a:rPr lang="en-US" b="1" dirty="0" err="1" smtClean="0">
                    <a:solidFill>
                      <a:srgbClr val="FF0000"/>
                    </a:solidFill>
                  </a:rPr>
                  <a:t>mmap_sem</a:t>
                </a:r>
                <a:r>
                  <a:rPr lang="en-US" b="1" dirty="0">
                    <a:solidFill>
                      <a:srgbClr val="FF0000"/>
                    </a:solidFill>
                  </a:rPr>
                  <a:t>)</a:t>
                </a:r>
                <a:r>
                  <a:rPr lang="en-US" b="1" dirty="0" smtClean="0">
                    <a:solidFill>
                      <a:srgbClr val="FF0000"/>
                    </a:solidFill>
                  </a:rPr>
                  <a:t>;</a:t>
                </a:r>
                <a:endParaRPr lang="en-US" b="1" dirty="0">
                  <a:solidFill>
                    <a:srgbClr val="FF0000"/>
                  </a:solidFill>
                </a:endParaRPr>
              </a:p>
            </p:txBody>
          </p:sp>
        </p:grpSp>
        <p:grpSp>
          <p:nvGrpSpPr>
            <p:cNvPr id="20" name="Group 19"/>
            <p:cNvGrpSpPr/>
            <p:nvPr/>
          </p:nvGrpSpPr>
          <p:grpSpPr>
            <a:xfrm>
              <a:off x="2804544" y="3294226"/>
              <a:ext cx="3645814" cy="2135695"/>
              <a:chOff x="2804544" y="3294226"/>
              <a:chExt cx="3645814" cy="2135695"/>
            </a:xfrm>
          </p:grpSpPr>
          <p:sp>
            <p:nvSpPr>
              <p:cNvPr id="12" name="Rectangle 11"/>
              <p:cNvSpPr/>
              <p:nvPr/>
            </p:nvSpPr>
            <p:spPr>
              <a:xfrm>
                <a:off x="2804544" y="3294226"/>
                <a:ext cx="3645814" cy="2031325"/>
              </a:xfrm>
              <a:prstGeom prst="rect">
                <a:avLst/>
              </a:prstGeom>
            </p:spPr>
            <p:txBody>
              <a:bodyPr wrap="square">
                <a:spAutoFit/>
              </a:bodyPr>
              <a:lstStyle/>
              <a:p>
                <a:r>
                  <a:rPr lang="en-US" i="1" dirty="0" err="1" smtClean="0"/>
                  <a:t>privcmd_ioctl_mmap_batch</a:t>
                </a:r>
                <a:r>
                  <a:rPr lang="en-US" dirty="0"/>
                  <a:t>(...</a:t>
                </a:r>
                <a:r>
                  <a:rPr lang="en-US" dirty="0" smtClean="0"/>
                  <a:t>)</a:t>
                </a:r>
                <a:endParaRPr lang="en-US" dirty="0"/>
              </a:p>
              <a:p>
                <a:r>
                  <a:rPr lang="en-US" dirty="0" smtClean="0"/>
                  <a:t>    .</a:t>
                </a:r>
                <a:r>
                  <a:rPr lang="en-US" dirty="0"/>
                  <a:t>..</a:t>
                </a:r>
              </a:p>
              <a:p>
                <a:r>
                  <a:rPr lang="en-US" dirty="0" smtClean="0"/>
                  <a:t>    </a:t>
                </a:r>
                <a:r>
                  <a:rPr lang="en-US" b="1" dirty="0" err="1" smtClean="0">
                    <a:solidFill>
                      <a:srgbClr val="FF0000"/>
                    </a:solidFill>
                  </a:rPr>
                  <a:t>down_write</a:t>
                </a:r>
                <a:r>
                  <a:rPr lang="en-US" b="1" dirty="0" smtClean="0">
                    <a:solidFill>
                      <a:srgbClr val="FF0000"/>
                    </a:solidFill>
                  </a:rPr>
                  <a:t>(</a:t>
                </a:r>
                <a:r>
                  <a:rPr lang="en-US" b="1" dirty="0" err="1" smtClean="0">
                    <a:solidFill>
                      <a:srgbClr val="FF0000"/>
                    </a:solidFill>
                  </a:rPr>
                  <a:t>mmap_sem</a:t>
                </a:r>
                <a:r>
                  <a:rPr lang="en-US" b="1" dirty="0">
                    <a:solidFill>
                      <a:srgbClr val="FF0000"/>
                    </a:solidFill>
                  </a:rPr>
                  <a:t>);</a:t>
                </a:r>
                <a:endParaRPr lang="en-US" dirty="0">
                  <a:solidFill>
                    <a:srgbClr val="FF0000"/>
                  </a:solidFill>
                </a:endParaRPr>
              </a:p>
              <a:p>
                <a:r>
                  <a:rPr lang="da-DK" dirty="0" smtClean="0"/>
                  <a:t>    </a:t>
                </a:r>
                <a:r>
                  <a:rPr lang="da-DK" dirty="0" err="1" smtClean="0"/>
                  <a:t>vma</a:t>
                </a:r>
                <a:r>
                  <a:rPr lang="da-DK" dirty="0" smtClean="0"/>
                  <a:t> </a:t>
                </a:r>
                <a:r>
                  <a:rPr lang="da-DK" dirty="0"/>
                  <a:t>= </a:t>
                </a:r>
                <a:r>
                  <a:rPr lang="da-DK" dirty="0" err="1"/>
                  <a:t>find_vma</a:t>
                </a:r>
                <a:r>
                  <a:rPr lang="da-DK" dirty="0"/>
                  <a:t>(mm, </a:t>
                </a:r>
                <a:r>
                  <a:rPr lang="da-DK" dirty="0" err="1"/>
                  <a:t>m.addr</a:t>
                </a:r>
                <a:r>
                  <a:rPr lang="da-DK" dirty="0"/>
                  <a:t>);</a:t>
                </a:r>
              </a:p>
              <a:p>
                <a:r>
                  <a:rPr lang="en-US" dirty="0" smtClean="0"/>
                  <a:t>    ...</a:t>
                </a:r>
              </a:p>
              <a:p>
                <a:r>
                  <a:rPr lang="is-IS" dirty="0" smtClean="0"/>
                  <a:t>    ret = traverse_pages(...);</a:t>
                </a:r>
              </a:p>
              <a:p>
                <a:r>
                  <a:rPr lang="en-US" dirty="0"/>
                  <a:t> </a:t>
                </a:r>
                <a:r>
                  <a:rPr lang="en-US" dirty="0" smtClean="0"/>
                  <a:t>   </a:t>
                </a:r>
                <a:r>
                  <a:rPr lang="en-US" b="1" dirty="0" err="1" smtClean="0">
                    <a:solidFill>
                      <a:srgbClr val="FF0000"/>
                    </a:solidFill>
                  </a:rPr>
                  <a:t>up_write</a:t>
                </a:r>
                <a:r>
                  <a:rPr lang="en-US" b="1" dirty="0" smtClean="0">
                    <a:solidFill>
                      <a:srgbClr val="FF0000"/>
                    </a:solidFill>
                  </a:rPr>
                  <a:t>(</a:t>
                </a:r>
                <a:r>
                  <a:rPr lang="en-US" b="1" dirty="0" err="1" smtClean="0">
                    <a:solidFill>
                      <a:srgbClr val="FF0000"/>
                    </a:solidFill>
                  </a:rPr>
                  <a:t>mmap_sem</a:t>
                </a:r>
                <a:r>
                  <a:rPr lang="en-US" b="1" dirty="0">
                    <a:solidFill>
                      <a:srgbClr val="FF0000"/>
                    </a:solidFill>
                  </a:rPr>
                  <a:t>)</a:t>
                </a:r>
                <a:r>
                  <a:rPr lang="en-US" b="1" dirty="0" smtClean="0">
                    <a:solidFill>
                      <a:srgbClr val="FF0000"/>
                    </a:solidFill>
                  </a:rPr>
                  <a:t>;</a:t>
                </a:r>
                <a:endParaRPr lang="en-US" dirty="0">
                  <a:solidFill>
                    <a:srgbClr val="FF0000"/>
                  </a:solidFill>
                </a:endParaRPr>
              </a:p>
            </p:txBody>
          </p:sp>
          <p:sp>
            <p:nvSpPr>
              <p:cNvPr id="17" name="Rectangular Callout 16"/>
              <p:cNvSpPr/>
              <p:nvPr/>
            </p:nvSpPr>
            <p:spPr>
              <a:xfrm>
                <a:off x="2856730" y="3398596"/>
                <a:ext cx="3127642" cy="2031325"/>
              </a:xfrm>
              <a:prstGeom prst="wedgeRectCallout">
                <a:avLst>
                  <a:gd name="adj1" fmla="val -24271"/>
                  <a:gd name="adj2" fmla="val -76911"/>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1" name="Group 20"/>
            <p:cNvGrpSpPr/>
            <p:nvPr/>
          </p:nvGrpSpPr>
          <p:grpSpPr>
            <a:xfrm>
              <a:off x="6065569" y="3398597"/>
              <a:ext cx="3026243" cy="1299404"/>
              <a:chOff x="6065569" y="3398597"/>
              <a:chExt cx="3026243" cy="1299404"/>
            </a:xfrm>
          </p:grpSpPr>
          <p:sp>
            <p:nvSpPr>
              <p:cNvPr id="14" name="Rectangle 13"/>
              <p:cNvSpPr/>
              <p:nvPr/>
            </p:nvSpPr>
            <p:spPr>
              <a:xfrm>
                <a:off x="6065569" y="3497671"/>
                <a:ext cx="3026243" cy="1200329"/>
              </a:xfrm>
              <a:prstGeom prst="rect">
                <a:avLst/>
              </a:prstGeom>
            </p:spPr>
            <p:txBody>
              <a:bodyPr wrap="square">
                <a:spAutoFit/>
              </a:bodyPr>
              <a:lstStyle/>
              <a:p>
                <a:r>
                  <a:rPr lang="en-US" i="1" dirty="0" err="1" smtClean="0">
                    <a:solidFill>
                      <a:srgbClr val="000000"/>
                    </a:solidFill>
                  </a:rPr>
                  <a:t>sys_munmap</a:t>
                </a:r>
                <a:r>
                  <a:rPr lang="en-US" dirty="0" smtClean="0">
                    <a:solidFill>
                      <a:srgbClr val="000000"/>
                    </a:solidFill>
                  </a:rPr>
                  <a:t> </a:t>
                </a:r>
                <a:r>
                  <a:rPr lang="en-US" dirty="0" smtClean="0"/>
                  <a:t>(</a:t>
                </a:r>
                <a:r>
                  <a:rPr lang="en-US" dirty="0"/>
                  <a:t>...) </a:t>
                </a:r>
              </a:p>
              <a:p>
                <a:r>
                  <a:rPr lang="en-US" dirty="0" smtClean="0"/>
                  <a:t>     </a:t>
                </a:r>
                <a:r>
                  <a:rPr lang="en-US" b="1" dirty="0" err="1" smtClean="0">
                    <a:solidFill>
                      <a:srgbClr val="FF0000"/>
                    </a:solidFill>
                  </a:rPr>
                  <a:t>down_write</a:t>
                </a:r>
                <a:r>
                  <a:rPr lang="en-US" b="1" dirty="0" smtClean="0">
                    <a:solidFill>
                      <a:srgbClr val="FF0000"/>
                    </a:solidFill>
                  </a:rPr>
                  <a:t>(</a:t>
                </a:r>
                <a:r>
                  <a:rPr lang="en-US" b="1" dirty="0" err="1" smtClean="0">
                    <a:solidFill>
                      <a:srgbClr val="FF0000"/>
                    </a:solidFill>
                  </a:rPr>
                  <a:t>mmap_sem</a:t>
                </a:r>
                <a:r>
                  <a:rPr lang="en-US" b="1" dirty="0">
                    <a:solidFill>
                      <a:srgbClr val="FF0000"/>
                    </a:solidFill>
                  </a:rPr>
                  <a:t>)</a:t>
                </a:r>
                <a:r>
                  <a:rPr lang="en-US" b="1" dirty="0" smtClean="0">
                    <a:solidFill>
                      <a:srgbClr val="FF0000"/>
                    </a:solidFill>
                  </a:rPr>
                  <a:t>;</a:t>
                </a:r>
              </a:p>
              <a:p>
                <a:r>
                  <a:rPr lang="en-US" dirty="0" smtClean="0"/>
                  <a:t>     </a:t>
                </a:r>
                <a:r>
                  <a:rPr lang="en-US" dirty="0" err="1" smtClean="0"/>
                  <a:t>unmap_address_space</a:t>
                </a:r>
                <a:r>
                  <a:rPr lang="en-US" dirty="0" smtClean="0"/>
                  <a:t>()</a:t>
                </a:r>
              </a:p>
              <a:p>
                <a:r>
                  <a:rPr lang="en-US" dirty="0" smtClean="0"/>
                  <a:t>     </a:t>
                </a:r>
                <a:r>
                  <a:rPr lang="en-US" b="1" dirty="0" err="1" smtClean="0">
                    <a:solidFill>
                      <a:srgbClr val="FF0000"/>
                    </a:solidFill>
                  </a:rPr>
                  <a:t>up_write</a:t>
                </a:r>
                <a:r>
                  <a:rPr lang="en-US" b="1" dirty="0" smtClean="0">
                    <a:solidFill>
                      <a:srgbClr val="FF0000"/>
                    </a:solidFill>
                  </a:rPr>
                  <a:t>(</a:t>
                </a:r>
                <a:r>
                  <a:rPr lang="en-US" b="1" dirty="0" err="1" smtClean="0">
                    <a:solidFill>
                      <a:srgbClr val="FF0000"/>
                    </a:solidFill>
                  </a:rPr>
                  <a:t>mmap_sem</a:t>
                </a:r>
                <a:r>
                  <a:rPr lang="en-US" b="1" dirty="0">
                    <a:solidFill>
                      <a:srgbClr val="FF0000"/>
                    </a:solidFill>
                  </a:rPr>
                  <a:t>)</a:t>
                </a:r>
                <a:r>
                  <a:rPr lang="en-US" b="1" dirty="0" smtClean="0">
                    <a:solidFill>
                      <a:srgbClr val="FF0000"/>
                    </a:solidFill>
                  </a:rPr>
                  <a:t>;</a:t>
                </a:r>
                <a:endParaRPr lang="en-US" b="1" dirty="0">
                  <a:solidFill>
                    <a:srgbClr val="FF0000"/>
                  </a:solidFill>
                </a:endParaRPr>
              </a:p>
            </p:txBody>
          </p:sp>
          <p:sp>
            <p:nvSpPr>
              <p:cNvPr id="18" name="Rectangular Callout 17"/>
              <p:cNvSpPr/>
              <p:nvPr/>
            </p:nvSpPr>
            <p:spPr>
              <a:xfrm>
                <a:off x="6085942" y="3398597"/>
                <a:ext cx="2849306" cy="1299404"/>
              </a:xfrm>
              <a:prstGeom prst="wedgeRectCallout">
                <a:avLst>
                  <a:gd name="adj1" fmla="val 13583"/>
                  <a:gd name="adj2" fmla="val -95062"/>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sp>
        <p:nvSpPr>
          <p:cNvPr id="23" name="TextBox 22"/>
          <p:cNvSpPr txBox="1"/>
          <p:nvPr/>
        </p:nvSpPr>
        <p:spPr>
          <a:xfrm>
            <a:off x="468810" y="5500579"/>
            <a:ext cx="8396854" cy="1077218"/>
          </a:xfrm>
          <a:prstGeom prst="rect">
            <a:avLst/>
          </a:prstGeom>
          <a:noFill/>
        </p:spPr>
        <p:txBody>
          <a:bodyPr wrap="square" rtlCol="0">
            <a:spAutoFit/>
          </a:bodyPr>
          <a:lstStyle/>
          <a:p>
            <a:pPr lvl="1" algn="ctr"/>
            <a:r>
              <a:rPr lang="en-US" sz="3200" b="1" dirty="0">
                <a:solidFill>
                  <a:srgbClr val="FF0000"/>
                </a:solidFill>
              </a:rPr>
              <a:t>47.94% of time </a:t>
            </a:r>
            <a:r>
              <a:rPr lang="en-US" sz="3200" dirty="0"/>
              <a:t>in </a:t>
            </a:r>
            <a:r>
              <a:rPr lang="en-US" sz="3200" dirty="0" smtClean="0"/>
              <a:t>migrating </a:t>
            </a:r>
            <a:r>
              <a:rPr lang="en-US" sz="3200" dirty="0"/>
              <a:t>16 </a:t>
            </a:r>
            <a:r>
              <a:rPr lang="en-US" sz="3200" dirty="0" err="1"/>
              <a:t>GByte</a:t>
            </a:r>
            <a:r>
              <a:rPr lang="en-US" sz="3200" dirty="0"/>
              <a:t> memory VM with 8 consumer threads</a:t>
            </a:r>
          </a:p>
        </p:txBody>
      </p:sp>
    </p:spTree>
    <p:extLst>
      <p:ext uri="{BB962C8B-B14F-4D97-AF65-F5344CB8AC3E}">
        <p14:creationId xmlns:p14="http://schemas.microsoft.com/office/powerpoint/2010/main" val="13936061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left)">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left)">
                                      <p:cBhvr>
                                        <p:cTn id="21" dur="500"/>
                                        <p:tgtEl>
                                          <p:spTgt spid="10"/>
                                        </p:tgtEl>
                                      </p:cBhvr>
                                    </p:animEffect>
                                  </p:childTnLst>
                                </p:cTn>
                              </p:par>
                            </p:childTnLst>
                          </p:cTn>
                        </p:par>
                        <p:par>
                          <p:cTn id="22" fill="hold">
                            <p:stCondLst>
                              <p:cond delay="500"/>
                            </p:stCondLst>
                            <p:childTnLst>
                              <p:par>
                                <p:cTn id="23" presetID="22" presetClass="entr" presetSubtype="8"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left)">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wipe(left)">
                                      <p:cBhvr>
                                        <p:cTn id="30" dur="500"/>
                                        <p:tgtEl>
                                          <p:spTgt spid="11"/>
                                        </p:tgtEl>
                                      </p:cBhvr>
                                    </p:animEffect>
                                  </p:childTnLst>
                                </p:cTn>
                              </p:par>
                            </p:childTnLst>
                          </p:cTn>
                        </p:par>
                        <p:par>
                          <p:cTn id="31" fill="hold">
                            <p:stCondLst>
                              <p:cond delay="500"/>
                            </p:stCondLst>
                            <p:childTnLst>
                              <p:par>
                                <p:cTn id="32" presetID="22" presetClass="entr" presetSubtype="8" fill="hold" grpId="0" nodeType="after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wipe(left)">
                                      <p:cBhvr>
                                        <p:cTn id="34" dur="5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nodeType="click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wipe(up)">
                                      <p:cBhvr>
                                        <p:cTn id="39" dur="500"/>
                                        <p:tgtEl>
                                          <p:spTgt spid="22"/>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23"/>
                                        </p:tgtEl>
                                        <p:attrNameLst>
                                          <p:attrName>style.visibility</p:attrName>
                                        </p:attrNameLst>
                                      </p:cBhvr>
                                      <p:to>
                                        <p:strVal val="visible"/>
                                      </p:to>
                                    </p:set>
                                    <p:animEffect transition="in" filter="wipe(down)">
                                      <p:cBhvr>
                                        <p:cTn id="4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80FF"/>
                </a:solidFill>
                <a:latin typeface="Tahoma"/>
                <a:cs typeface="Tahoma"/>
              </a:rPr>
              <a:t>Virtual</a:t>
            </a:r>
            <a:r>
              <a:rPr lang="en-US" sz="4000" dirty="0" smtClean="0">
                <a:latin typeface="Tahoma"/>
                <a:cs typeface="Tahoma"/>
              </a:rPr>
              <a:t> </a:t>
            </a:r>
            <a:r>
              <a:rPr lang="en-US" sz="4000" b="1" dirty="0">
                <a:solidFill>
                  <a:srgbClr val="0080FF"/>
                </a:solidFill>
                <a:latin typeface="Tahoma"/>
                <a:cs typeface="Tahoma"/>
              </a:rPr>
              <a:t>Clouds</a:t>
            </a:r>
          </a:p>
        </p:txBody>
      </p:sp>
      <p:pic>
        <p:nvPicPr>
          <p:cNvPr id="5" name="Content Placeholder 4" descr="Bit_Refinery.jpg"/>
          <p:cNvPicPr>
            <a:picLocks noGrp="1" noChangeAspect="1"/>
          </p:cNvPicPr>
          <p:nvPr>
            <p:ph idx="1"/>
          </p:nvPr>
        </p:nvPicPr>
        <p:blipFill rotWithShape="1">
          <a:blip r:embed="rId3">
            <a:extLst>
              <a:ext uri="{28A0092B-C50C-407E-A947-70E740481C1C}">
                <a14:useLocalDpi xmlns:a14="http://schemas.microsoft.com/office/drawing/2010/main" val="0"/>
              </a:ext>
            </a:extLst>
          </a:blip>
          <a:srcRect t="27942" b="26680"/>
          <a:stretch/>
        </p:blipFill>
        <p:spPr>
          <a:xfrm>
            <a:off x="571500" y="3263901"/>
            <a:ext cx="3073400" cy="1013451"/>
          </a:xfrm>
        </p:spPr>
      </p:pic>
      <p:pic>
        <p:nvPicPr>
          <p:cNvPr id="4" name="Content Placeholder 3" descr="amazon_aws_ec2.jpg"/>
          <p:cNvPicPr>
            <a:picLocks noChangeAspect="1"/>
          </p:cNvPicPr>
          <p:nvPr/>
        </p:nvPicPr>
        <p:blipFill rotWithShape="1">
          <a:blip r:embed="rId4">
            <a:extLst>
              <a:ext uri="{28A0092B-C50C-407E-A947-70E740481C1C}">
                <a14:useLocalDpi xmlns:a14="http://schemas.microsoft.com/office/drawing/2010/main" val="0"/>
              </a:ext>
            </a:extLst>
          </a:blip>
          <a:srcRect t="745" b="1055"/>
          <a:stretch/>
        </p:blipFill>
        <p:spPr>
          <a:xfrm>
            <a:off x="1422400" y="1600200"/>
            <a:ext cx="3606800" cy="1440378"/>
          </a:xfrm>
          <a:prstGeom prst="rect">
            <a:avLst/>
          </a:prstGeom>
        </p:spPr>
      </p:pic>
      <p:pic>
        <p:nvPicPr>
          <p:cNvPr id="6" name="Picture 5" descr="gogrid.jpeg"/>
          <p:cNvPicPr>
            <a:picLocks noChangeAspect="1"/>
          </p:cNvPicPr>
          <p:nvPr/>
        </p:nvPicPr>
        <p:blipFill rotWithShape="1">
          <a:blip r:embed="rId5">
            <a:extLst>
              <a:ext uri="{28A0092B-C50C-407E-A947-70E740481C1C}">
                <a14:useLocalDpi xmlns:a14="http://schemas.microsoft.com/office/drawing/2010/main" val="0"/>
              </a:ext>
            </a:extLst>
          </a:blip>
          <a:srcRect t="28760" b="31417"/>
          <a:stretch/>
        </p:blipFill>
        <p:spPr>
          <a:xfrm>
            <a:off x="1524000" y="4572001"/>
            <a:ext cx="2870200" cy="1143000"/>
          </a:xfrm>
          <a:prstGeom prst="rect">
            <a:avLst/>
          </a:prstGeom>
        </p:spPr>
      </p:pic>
      <p:pic>
        <p:nvPicPr>
          <p:cNvPr id="7" name="Picture 6" descr="OpSource.png"/>
          <p:cNvPicPr>
            <a:picLocks noChangeAspect="1"/>
          </p:cNvPicPr>
          <p:nvPr/>
        </p:nvPicPr>
        <p:blipFill rotWithShape="1">
          <a:blip r:embed="rId6">
            <a:extLst>
              <a:ext uri="{28A0092B-C50C-407E-A947-70E740481C1C}">
                <a14:useLocalDpi xmlns:a14="http://schemas.microsoft.com/office/drawing/2010/main" val="0"/>
              </a:ext>
            </a:extLst>
          </a:blip>
          <a:srcRect t="22273" b="7033"/>
          <a:stretch/>
        </p:blipFill>
        <p:spPr>
          <a:xfrm>
            <a:off x="5219700" y="1892301"/>
            <a:ext cx="3214286" cy="927100"/>
          </a:xfrm>
          <a:prstGeom prst="rect">
            <a:avLst/>
          </a:prstGeom>
        </p:spPr>
      </p:pic>
      <p:pic>
        <p:nvPicPr>
          <p:cNvPr id="8" name="Picture 7" descr="Rackspace.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165599" y="3040578"/>
            <a:ext cx="2728455" cy="1036122"/>
          </a:xfrm>
          <a:prstGeom prst="rect">
            <a:avLst/>
          </a:prstGeom>
        </p:spPr>
      </p:pic>
      <p:pic>
        <p:nvPicPr>
          <p:cNvPr id="9" name="Picture 8" descr="Terremark.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695887" y="4260850"/>
            <a:ext cx="2578226" cy="730249"/>
          </a:xfrm>
          <a:prstGeom prst="rect">
            <a:avLst/>
          </a:prstGeom>
        </p:spPr>
      </p:pic>
      <p:pic>
        <p:nvPicPr>
          <p:cNvPr id="10" name="Picture 9" descr="Hosting.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572000" y="5295901"/>
            <a:ext cx="2413000" cy="838200"/>
          </a:xfrm>
          <a:prstGeom prst="rect">
            <a:avLst/>
          </a:prstGeom>
        </p:spPr>
      </p:pic>
    </p:spTree>
    <p:extLst>
      <p:ext uri="{BB962C8B-B14F-4D97-AF65-F5344CB8AC3E}">
        <p14:creationId xmlns:p14="http://schemas.microsoft.com/office/powerpoint/2010/main" val="297198652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solidFill>
                  <a:srgbClr val="0080FF"/>
                </a:solidFill>
                <a:latin typeface="Tahoma"/>
                <a:cs typeface="Tahoma"/>
              </a:rPr>
              <a:t>First Solution:</a:t>
            </a:r>
            <a:br>
              <a:rPr lang="en-US" sz="4000" b="1" dirty="0" smtClean="0">
                <a:solidFill>
                  <a:srgbClr val="0080FF"/>
                </a:solidFill>
                <a:latin typeface="Tahoma"/>
                <a:cs typeface="Tahoma"/>
              </a:rPr>
            </a:br>
            <a:r>
              <a:rPr lang="en-US" sz="4000" b="1" dirty="0" smtClean="0">
                <a:solidFill>
                  <a:srgbClr val="0080FF"/>
                </a:solidFill>
                <a:latin typeface="Tahoma"/>
                <a:cs typeface="Tahoma"/>
              </a:rPr>
              <a:t>Read </a:t>
            </a:r>
            <a:r>
              <a:rPr lang="en-US" sz="4000" b="1" dirty="0">
                <a:solidFill>
                  <a:srgbClr val="0080FF"/>
                </a:solidFill>
                <a:latin typeface="Tahoma"/>
                <a:cs typeface="Tahoma"/>
              </a:rPr>
              <a:t>Protecting Guest VM Map</a:t>
            </a:r>
          </a:p>
        </p:txBody>
      </p:sp>
      <p:sp>
        <p:nvSpPr>
          <p:cNvPr id="3" name="Content Placeholder 2"/>
          <p:cNvSpPr>
            <a:spLocks noGrp="1"/>
          </p:cNvSpPr>
          <p:nvPr>
            <p:ph idx="1"/>
          </p:nvPr>
        </p:nvSpPr>
        <p:spPr/>
        <p:txBody>
          <a:bodyPr/>
          <a:lstStyle/>
          <a:p>
            <a:pPr marL="0" indent="0">
              <a:buNone/>
            </a:pPr>
            <a:r>
              <a:rPr lang="en-US" dirty="0" smtClean="0"/>
              <a:t>When map target guest memory</a:t>
            </a:r>
          </a:p>
          <a:p>
            <a:pPr marL="457200" lvl="1" indent="0">
              <a:buNone/>
            </a:pPr>
            <a:r>
              <a:rPr lang="en-US" dirty="0" smtClean="0"/>
              <a:t>Holding </a:t>
            </a:r>
            <a:r>
              <a:rPr lang="en-US" dirty="0" err="1" smtClean="0"/>
              <a:t>mmap_sem</a:t>
            </a:r>
            <a:r>
              <a:rPr lang="en-US" dirty="0" smtClean="0"/>
              <a:t> in write mode is too costly</a:t>
            </a:r>
          </a:p>
          <a:p>
            <a:pPr marL="457200" lvl="1" indent="0">
              <a:buNone/>
            </a:pPr>
            <a:r>
              <a:rPr lang="en-US" dirty="0" smtClean="0"/>
              <a:t>It is </a:t>
            </a:r>
            <a:r>
              <a:rPr lang="en-US" b="1" dirty="0" smtClean="0">
                <a:solidFill>
                  <a:srgbClr val="3366FF"/>
                </a:solidFill>
              </a:rPr>
              <a:t>not necessary</a:t>
            </a:r>
          </a:p>
          <a:p>
            <a:pPr marL="457200" lvl="1" indent="0">
              <a:buNone/>
            </a:pPr>
            <a:endParaRPr lang="en-US" b="1" dirty="0" smtClean="0">
              <a:solidFill>
                <a:srgbClr val="3366FF"/>
              </a:solidFill>
            </a:endParaRPr>
          </a:p>
          <a:p>
            <a:pPr marL="57150" indent="0">
              <a:buNone/>
            </a:pPr>
            <a:r>
              <a:rPr lang="en-US" dirty="0" smtClean="0"/>
              <a:t>The </a:t>
            </a:r>
            <a:r>
              <a:rPr lang="en-US" b="1" dirty="0" err="1" smtClean="0"/>
              <a:t>mmap_sem</a:t>
            </a:r>
            <a:r>
              <a:rPr lang="en-US" dirty="0" smtClean="0"/>
              <a:t> </a:t>
            </a:r>
            <a:r>
              <a:rPr lang="en-US" dirty="0"/>
              <a:t>can be hold in </a:t>
            </a:r>
            <a:r>
              <a:rPr lang="en-US" b="1" i="1" dirty="0">
                <a:solidFill>
                  <a:srgbClr val="FF0000"/>
                </a:solidFill>
              </a:rPr>
              <a:t>read </a:t>
            </a:r>
            <a:r>
              <a:rPr lang="en-US" b="1" i="1" dirty="0" smtClean="0">
                <a:solidFill>
                  <a:srgbClr val="FF0000"/>
                </a:solidFill>
              </a:rPr>
              <a:t>mode</a:t>
            </a:r>
          </a:p>
          <a:p>
            <a:pPr marL="457200" lvl="1" indent="0">
              <a:buNone/>
            </a:pPr>
            <a:r>
              <a:rPr lang="en-US" i="1" dirty="0" err="1" smtClean="0"/>
              <a:t>privcmd_ioctl_mmap_batch</a:t>
            </a:r>
            <a:r>
              <a:rPr lang="en-US" dirty="0" smtClean="0"/>
              <a:t> can be done in parallel</a:t>
            </a:r>
            <a:endParaRPr lang="en-US" dirty="0"/>
          </a:p>
        </p:txBody>
      </p:sp>
    </p:spTree>
    <p:extLst>
      <p:ext uri="{BB962C8B-B14F-4D97-AF65-F5344CB8AC3E}">
        <p14:creationId xmlns:p14="http://schemas.microsoft.com/office/powerpoint/2010/main" val="127923508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80FF"/>
                </a:solidFill>
                <a:latin typeface="Tahoma"/>
                <a:cs typeface="Tahoma"/>
              </a:rPr>
              <a:t>Range Lock</a:t>
            </a:r>
          </a:p>
        </p:txBody>
      </p:sp>
      <p:sp>
        <p:nvSpPr>
          <p:cNvPr id="3" name="Content Placeholder 2"/>
          <p:cNvSpPr>
            <a:spLocks noGrp="1"/>
          </p:cNvSpPr>
          <p:nvPr>
            <p:ph idx="1"/>
          </p:nvPr>
        </p:nvSpPr>
        <p:spPr/>
        <p:txBody>
          <a:bodyPr/>
          <a:lstStyle/>
          <a:p>
            <a:pPr marL="0" indent="0">
              <a:buNone/>
            </a:pPr>
            <a:r>
              <a:rPr lang="en-US" dirty="0" smtClean="0"/>
              <a:t>There are still serious contentions</a:t>
            </a:r>
          </a:p>
          <a:p>
            <a:pPr marL="457200" lvl="1" indent="0">
              <a:buNone/>
            </a:pPr>
            <a:r>
              <a:rPr lang="en-US" dirty="0"/>
              <a:t>M</a:t>
            </a:r>
            <a:r>
              <a:rPr lang="en-US" dirty="0" smtClean="0"/>
              <a:t>utation </a:t>
            </a:r>
            <a:r>
              <a:rPr lang="en-US" dirty="0"/>
              <a:t>to an address space </a:t>
            </a:r>
            <a:r>
              <a:rPr lang="en-US" b="1" dirty="0">
                <a:solidFill>
                  <a:srgbClr val="FF0000"/>
                </a:solidFill>
              </a:rPr>
              <a:t>is </a:t>
            </a:r>
            <a:r>
              <a:rPr lang="en-US" b="1" dirty="0" smtClean="0">
                <a:solidFill>
                  <a:srgbClr val="FF0000"/>
                </a:solidFill>
              </a:rPr>
              <a:t>serialized</a:t>
            </a:r>
          </a:p>
          <a:p>
            <a:pPr marL="457200" lvl="1" indent="0">
              <a:buNone/>
            </a:pPr>
            <a:r>
              <a:rPr lang="en-US" dirty="0" smtClean="0"/>
              <a:t>Guest VM memory map </a:t>
            </a:r>
            <a:r>
              <a:rPr lang="en-US" b="1" dirty="0" smtClean="0">
                <a:solidFill>
                  <a:srgbClr val="FF0000"/>
                </a:solidFill>
              </a:rPr>
              <a:t>contents</a:t>
            </a:r>
            <a:r>
              <a:rPr lang="en-US" dirty="0" smtClean="0"/>
              <a:t> with mutations</a:t>
            </a:r>
          </a:p>
          <a:p>
            <a:pPr marL="457200" lvl="1" indent="0">
              <a:buNone/>
            </a:pPr>
            <a:endParaRPr lang="en-US" dirty="0" smtClean="0"/>
          </a:p>
          <a:p>
            <a:pPr marL="0" indent="0">
              <a:buNone/>
            </a:pPr>
            <a:r>
              <a:rPr lang="en-US" dirty="0" smtClean="0">
                <a:solidFill>
                  <a:srgbClr val="FF0000"/>
                </a:solidFill>
              </a:rPr>
              <a:t>Range lock</a:t>
            </a:r>
          </a:p>
          <a:p>
            <a:pPr marL="457200" lvl="1" indent="0">
              <a:buNone/>
            </a:pPr>
            <a:r>
              <a:rPr lang="en-US" dirty="0" smtClean="0"/>
              <a:t>A </a:t>
            </a:r>
            <a:r>
              <a:rPr lang="en-US" b="1" dirty="0"/>
              <a:t>dynamic lock-service </a:t>
            </a:r>
            <a:r>
              <a:rPr lang="en-US" dirty="0"/>
              <a:t>to the address space</a:t>
            </a:r>
            <a:endParaRPr lang="en-US" dirty="0" smtClean="0"/>
          </a:p>
        </p:txBody>
      </p:sp>
    </p:spTree>
    <p:extLst>
      <p:ext uri="{BB962C8B-B14F-4D97-AF65-F5344CB8AC3E}">
        <p14:creationId xmlns:p14="http://schemas.microsoft.com/office/powerpoint/2010/main" val="375093008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80FF"/>
                </a:solidFill>
                <a:latin typeface="Tahoma"/>
                <a:cs typeface="Tahoma"/>
              </a:rPr>
              <a:t>Range </a:t>
            </a:r>
            <a:r>
              <a:rPr lang="en-US" sz="4000" b="1" dirty="0" smtClean="0">
                <a:solidFill>
                  <a:srgbClr val="0080FF"/>
                </a:solidFill>
                <a:latin typeface="Tahoma"/>
                <a:cs typeface="Tahoma"/>
              </a:rPr>
              <a:t>Lock Mechanism</a:t>
            </a:r>
            <a:endParaRPr lang="en-US" sz="4000" b="1" dirty="0">
              <a:solidFill>
                <a:srgbClr val="0080FF"/>
              </a:solidFill>
              <a:latin typeface="Tahoma"/>
              <a:cs typeface="Tahoma"/>
            </a:endParaRPr>
          </a:p>
        </p:txBody>
      </p:sp>
      <p:sp>
        <p:nvSpPr>
          <p:cNvPr id="3" name="Content Placeholder 2"/>
          <p:cNvSpPr>
            <a:spLocks noGrp="1"/>
          </p:cNvSpPr>
          <p:nvPr>
            <p:ph idx="1"/>
          </p:nvPr>
        </p:nvSpPr>
        <p:spPr/>
        <p:txBody>
          <a:bodyPr/>
          <a:lstStyle/>
          <a:p>
            <a:pPr marL="0" indent="0">
              <a:buNone/>
            </a:pPr>
            <a:r>
              <a:rPr lang="en-US" dirty="0" smtClean="0"/>
              <a:t>Skip list based lock service</a:t>
            </a:r>
          </a:p>
          <a:p>
            <a:pPr marL="457200" lvl="1" indent="0">
              <a:buNone/>
            </a:pPr>
            <a:r>
              <a:rPr lang="en-US" dirty="0" smtClean="0"/>
              <a:t>Lock an </a:t>
            </a:r>
            <a:r>
              <a:rPr lang="en-US" b="1" dirty="0">
                <a:solidFill>
                  <a:srgbClr val="FF0000"/>
                </a:solidFill>
              </a:rPr>
              <a:t>address range </a:t>
            </a:r>
            <a:r>
              <a:rPr lang="en-US" dirty="0"/>
              <a:t>([start, </a:t>
            </a:r>
            <a:r>
              <a:rPr lang="en-US" dirty="0" smtClean="0"/>
              <a:t>start + length])</a:t>
            </a:r>
          </a:p>
          <a:p>
            <a:pPr marL="457200" lvl="1" indent="0">
              <a:buNone/>
            </a:pPr>
            <a:endParaRPr lang="en-US" dirty="0" smtClean="0"/>
          </a:p>
          <a:p>
            <a:pPr marL="457200" lvl="1" indent="0">
              <a:buNone/>
            </a:pPr>
            <a:r>
              <a:rPr lang="en-US" dirty="0"/>
              <a:t>A</a:t>
            </a:r>
            <a:r>
              <a:rPr lang="en-US" dirty="0" smtClean="0"/>
              <a:t>ccesses </a:t>
            </a:r>
            <a:r>
              <a:rPr lang="en-US" dirty="0"/>
              <a:t>to </a:t>
            </a:r>
            <a:r>
              <a:rPr lang="en-US" b="1" dirty="0">
                <a:solidFill>
                  <a:srgbClr val="3366FF"/>
                </a:solidFill>
              </a:rPr>
              <a:t>different portions </a:t>
            </a:r>
            <a:r>
              <a:rPr lang="en-US" dirty="0"/>
              <a:t>of the address space can be </a:t>
            </a:r>
            <a:r>
              <a:rPr lang="en-US" b="1" dirty="0" smtClean="0">
                <a:solidFill>
                  <a:srgbClr val="FF0000"/>
                </a:solidFill>
              </a:rPr>
              <a:t>parallelized</a:t>
            </a:r>
          </a:p>
          <a:p>
            <a:pPr marL="457200" lvl="1" indent="0">
              <a:buNone/>
            </a:pPr>
            <a:endParaRPr lang="en-US" b="1" dirty="0" smtClean="0">
              <a:solidFill>
                <a:srgbClr val="FF0000"/>
              </a:solidFill>
            </a:endParaRPr>
          </a:p>
          <a:p>
            <a:pPr marL="914400" lvl="2" indent="0">
              <a:buNone/>
            </a:pPr>
            <a:endParaRPr lang="en-US" dirty="0"/>
          </a:p>
        </p:txBody>
      </p:sp>
    </p:spTree>
    <p:extLst>
      <p:ext uri="{BB962C8B-B14F-4D97-AF65-F5344CB8AC3E}">
        <p14:creationId xmlns:p14="http://schemas.microsoft.com/office/powerpoint/2010/main" val="187404154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80FF"/>
                </a:solidFill>
                <a:latin typeface="Tahoma"/>
                <a:cs typeface="Tahoma"/>
              </a:rPr>
              <a:t>Range </a:t>
            </a:r>
            <a:r>
              <a:rPr lang="en-US" b="1" dirty="0" smtClean="0">
                <a:solidFill>
                  <a:srgbClr val="0080FF"/>
                </a:solidFill>
                <a:latin typeface="Tahoma"/>
                <a:cs typeface="Tahoma"/>
              </a:rPr>
              <a:t>Lock</a:t>
            </a:r>
            <a:endParaRPr lang="en-US" dirty="0"/>
          </a:p>
        </p:txBody>
      </p:sp>
      <p:sp>
        <p:nvSpPr>
          <p:cNvPr id="5" name="TextBox 4"/>
          <p:cNvSpPr txBox="1"/>
          <p:nvPr/>
        </p:nvSpPr>
        <p:spPr>
          <a:xfrm>
            <a:off x="290287" y="1273235"/>
            <a:ext cx="3873014" cy="2246769"/>
          </a:xfrm>
          <a:prstGeom prst="rect">
            <a:avLst/>
          </a:prstGeom>
          <a:noFill/>
          <a:ln>
            <a:solidFill>
              <a:schemeClr val="tx1"/>
            </a:solidFill>
            <a:prstDash val="dash"/>
          </a:ln>
        </p:spPr>
        <p:txBody>
          <a:bodyPr wrap="square" rtlCol="0">
            <a:spAutoFit/>
          </a:bodyPr>
          <a:lstStyle/>
          <a:p>
            <a:r>
              <a:rPr lang="en-US" sz="2000" i="1" dirty="0" err="1">
                <a:solidFill>
                  <a:srgbClr val="000000"/>
                </a:solidFill>
              </a:rPr>
              <a:t>s</a:t>
            </a:r>
            <a:r>
              <a:rPr lang="en-US" sz="2000" i="1" dirty="0" err="1" smtClean="0">
                <a:solidFill>
                  <a:srgbClr val="000000"/>
                </a:solidFill>
              </a:rPr>
              <a:t>ys_mmap</a:t>
            </a:r>
            <a:r>
              <a:rPr lang="en-US" sz="2000" i="1" dirty="0" smtClean="0">
                <a:solidFill>
                  <a:srgbClr val="000000"/>
                </a:solidFill>
              </a:rPr>
              <a:t>()</a:t>
            </a:r>
            <a:r>
              <a:rPr lang="en-US" sz="2000" i="1" dirty="0">
                <a:solidFill>
                  <a:srgbClr val="000000"/>
                </a:solidFill>
              </a:rPr>
              <a:t>: </a:t>
            </a:r>
            <a:endParaRPr lang="en-US" sz="2000" i="1" dirty="0" smtClean="0">
              <a:solidFill>
                <a:srgbClr val="000000"/>
              </a:solidFill>
            </a:endParaRPr>
          </a:p>
          <a:p>
            <a:r>
              <a:rPr lang="en-US" sz="2000" i="1" dirty="0">
                <a:solidFill>
                  <a:srgbClr val="000000"/>
                </a:solidFill>
              </a:rPr>
              <a:t> </a:t>
            </a:r>
            <a:r>
              <a:rPr lang="en-US" sz="2000" i="1" dirty="0" smtClean="0">
                <a:solidFill>
                  <a:srgbClr val="000000"/>
                </a:solidFill>
              </a:rPr>
              <a:t>   </a:t>
            </a:r>
            <a:r>
              <a:rPr lang="en-US" sz="2000" b="1" dirty="0" err="1" smtClean="0">
                <a:solidFill>
                  <a:srgbClr val="000000"/>
                </a:solidFill>
              </a:rPr>
              <a:t>Down_write</a:t>
            </a:r>
            <a:r>
              <a:rPr lang="en-US" sz="2000" b="1" dirty="0">
                <a:solidFill>
                  <a:srgbClr val="000000"/>
                </a:solidFill>
              </a:rPr>
              <a:t>(</a:t>
            </a:r>
            <a:r>
              <a:rPr lang="en-US" sz="2000" b="1" dirty="0" err="1">
                <a:solidFill>
                  <a:srgbClr val="000000"/>
                </a:solidFill>
              </a:rPr>
              <a:t>mmap_sem</a:t>
            </a:r>
            <a:r>
              <a:rPr lang="en-US" sz="2000" b="1" dirty="0">
                <a:solidFill>
                  <a:srgbClr val="000000"/>
                </a:solidFill>
              </a:rPr>
              <a:t>)</a:t>
            </a:r>
          </a:p>
          <a:p>
            <a:r>
              <a:rPr lang="en-US" sz="2000" dirty="0" smtClean="0">
                <a:solidFill>
                  <a:srgbClr val="000000"/>
                </a:solidFill>
              </a:rPr>
              <a:t>        Obtain </a:t>
            </a:r>
            <a:r>
              <a:rPr lang="en-US" sz="2000" dirty="0">
                <a:solidFill>
                  <a:srgbClr val="000000"/>
                </a:solidFill>
              </a:rPr>
              <a:t>the address to map</a:t>
            </a:r>
          </a:p>
          <a:p>
            <a:r>
              <a:rPr lang="en-US" sz="2000" dirty="0" smtClean="0">
                <a:solidFill>
                  <a:srgbClr val="000000"/>
                </a:solidFill>
              </a:rPr>
              <a:t>    </a:t>
            </a:r>
            <a:r>
              <a:rPr lang="en-US" sz="2000" b="1" dirty="0" err="1" smtClean="0">
                <a:solidFill>
                  <a:srgbClr val="FF0000"/>
                </a:solidFill>
              </a:rPr>
              <a:t>Lock_range</a:t>
            </a:r>
            <a:r>
              <a:rPr lang="en-US" sz="2000" b="1" dirty="0">
                <a:solidFill>
                  <a:srgbClr val="FF0000"/>
                </a:solidFill>
              </a:rPr>
              <a:t>(</a:t>
            </a:r>
            <a:r>
              <a:rPr lang="en-US" sz="2000" b="1" dirty="0" err="1">
                <a:solidFill>
                  <a:srgbClr val="FF0000"/>
                </a:solidFill>
              </a:rPr>
              <a:t>addr</a:t>
            </a:r>
            <a:r>
              <a:rPr lang="en-US" sz="2000" b="1" dirty="0">
                <a:solidFill>
                  <a:srgbClr val="FF0000"/>
                </a:solidFill>
              </a:rPr>
              <a:t>, </a:t>
            </a:r>
            <a:r>
              <a:rPr lang="en-US" sz="2000" b="1" dirty="0" err="1">
                <a:solidFill>
                  <a:srgbClr val="FF0000"/>
                </a:solidFill>
              </a:rPr>
              <a:t>len</a:t>
            </a:r>
            <a:r>
              <a:rPr lang="en-US" sz="2000" b="1" dirty="0">
                <a:solidFill>
                  <a:srgbClr val="FF0000"/>
                </a:solidFill>
              </a:rPr>
              <a:t>)</a:t>
            </a:r>
          </a:p>
          <a:p>
            <a:r>
              <a:rPr lang="en-US" sz="2000" dirty="0" smtClean="0">
                <a:solidFill>
                  <a:srgbClr val="000000"/>
                </a:solidFill>
              </a:rPr>
              <a:t>        Update /add VMAs</a:t>
            </a:r>
            <a:endParaRPr lang="en-US" sz="2000" dirty="0">
              <a:solidFill>
                <a:srgbClr val="000000"/>
              </a:solidFill>
            </a:endParaRPr>
          </a:p>
          <a:p>
            <a:r>
              <a:rPr lang="en-US" sz="2000" dirty="0" smtClean="0">
                <a:solidFill>
                  <a:srgbClr val="000000"/>
                </a:solidFill>
              </a:rPr>
              <a:t>    </a:t>
            </a:r>
            <a:r>
              <a:rPr lang="en-US" sz="2000" b="1" dirty="0" err="1" smtClean="0">
                <a:solidFill>
                  <a:srgbClr val="FF0000"/>
                </a:solidFill>
              </a:rPr>
              <a:t>Unlock_range</a:t>
            </a:r>
            <a:r>
              <a:rPr lang="en-US" sz="2000" b="1" dirty="0">
                <a:solidFill>
                  <a:srgbClr val="FF0000"/>
                </a:solidFill>
              </a:rPr>
              <a:t>(</a:t>
            </a:r>
            <a:r>
              <a:rPr lang="en-US" sz="2000" b="1" dirty="0" err="1">
                <a:solidFill>
                  <a:srgbClr val="FF0000"/>
                </a:solidFill>
              </a:rPr>
              <a:t>addr</a:t>
            </a:r>
            <a:r>
              <a:rPr lang="en-US" sz="2000" b="1" dirty="0">
                <a:solidFill>
                  <a:srgbClr val="FF0000"/>
                </a:solidFill>
              </a:rPr>
              <a:t>, </a:t>
            </a:r>
            <a:r>
              <a:rPr lang="en-US" sz="2000" b="1" dirty="0" err="1">
                <a:solidFill>
                  <a:srgbClr val="FF0000"/>
                </a:solidFill>
              </a:rPr>
              <a:t>len</a:t>
            </a:r>
            <a:r>
              <a:rPr lang="en-US" sz="2000" b="1" dirty="0">
                <a:solidFill>
                  <a:srgbClr val="FF0000"/>
                </a:solidFill>
              </a:rPr>
              <a:t>)</a:t>
            </a:r>
          </a:p>
          <a:p>
            <a:r>
              <a:rPr lang="en-US" sz="2000" dirty="0" smtClean="0">
                <a:solidFill>
                  <a:srgbClr val="000000"/>
                </a:solidFill>
              </a:rPr>
              <a:t>    </a:t>
            </a:r>
            <a:r>
              <a:rPr lang="en-US" sz="2000" b="1" dirty="0" err="1" smtClean="0">
                <a:solidFill>
                  <a:srgbClr val="000000"/>
                </a:solidFill>
              </a:rPr>
              <a:t>Up_write</a:t>
            </a:r>
            <a:r>
              <a:rPr lang="en-US" sz="2000" b="1" dirty="0">
                <a:solidFill>
                  <a:srgbClr val="000000"/>
                </a:solidFill>
              </a:rPr>
              <a:t>(</a:t>
            </a:r>
            <a:r>
              <a:rPr lang="en-US" sz="2000" b="1" dirty="0" err="1">
                <a:solidFill>
                  <a:srgbClr val="000000"/>
                </a:solidFill>
              </a:rPr>
              <a:t>mmap_sem</a:t>
            </a:r>
            <a:r>
              <a:rPr lang="en-US" sz="2000" b="1" dirty="0">
                <a:solidFill>
                  <a:srgbClr val="000000"/>
                </a:solidFill>
              </a:rPr>
              <a:t>)</a:t>
            </a:r>
          </a:p>
        </p:txBody>
      </p:sp>
      <p:sp>
        <p:nvSpPr>
          <p:cNvPr id="6" name="TextBox 5"/>
          <p:cNvSpPr txBox="1"/>
          <p:nvPr/>
        </p:nvSpPr>
        <p:spPr>
          <a:xfrm>
            <a:off x="4467394" y="1304013"/>
            <a:ext cx="4500062" cy="2215991"/>
          </a:xfrm>
          <a:prstGeom prst="rect">
            <a:avLst/>
          </a:prstGeom>
          <a:noFill/>
          <a:ln>
            <a:solidFill>
              <a:schemeClr val="tx1"/>
            </a:solidFill>
            <a:prstDash val="dash"/>
          </a:ln>
        </p:spPr>
        <p:txBody>
          <a:bodyPr wrap="square" rtlCol="0">
            <a:spAutoFit/>
          </a:bodyPr>
          <a:lstStyle/>
          <a:p>
            <a:r>
              <a:rPr lang="en-US" sz="2000" i="1" dirty="0" err="1" smtClean="0"/>
              <a:t>sys_mremap</a:t>
            </a:r>
            <a:r>
              <a:rPr lang="en-US" sz="2000" i="1" dirty="0" smtClean="0"/>
              <a:t>(): </a:t>
            </a:r>
          </a:p>
          <a:p>
            <a:r>
              <a:rPr lang="en-US" sz="2000" dirty="0" smtClean="0"/>
              <a:t>    </a:t>
            </a:r>
            <a:r>
              <a:rPr lang="en-US" sz="2000" b="1" dirty="0" err="1" smtClean="0"/>
              <a:t>Down_write</a:t>
            </a:r>
            <a:r>
              <a:rPr lang="en-US" sz="2000" b="1" dirty="0"/>
              <a:t>(</a:t>
            </a:r>
            <a:r>
              <a:rPr lang="en-US" sz="2000" b="1" dirty="0" err="1"/>
              <a:t>mmap_sem</a:t>
            </a:r>
            <a:r>
              <a:rPr lang="en-US" sz="2000" b="1" dirty="0"/>
              <a:t>) </a:t>
            </a:r>
            <a:endParaRPr lang="en-US" sz="2000" b="1" dirty="0" smtClean="0"/>
          </a:p>
          <a:p>
            <a:r>
              <a:rPr lang="en-US" sz="2000" dirty="0"/>
              <a:t> </a:t>
            </a:r>
            <a:r>
              <a:rPr lang="en-US" sz="2000" dirty="0" smtClean="0"/>
              <a:t>   </a:t>
            </a:r>
            <a:r>
              <a:rPr lang="en-US" sz="2000" b="1" dirty="0" err="1" smtClean="0">
                <a:solidFill>
                  <a:srgbClr val="FF0000"/>
                </a:solidFill>
              </a:rPr>
              <a:t>Lock_range</a:t>
            </a:r>
            <a:r>
              <a:rPr lang="en-US" sz="2000" b="1" dirty="0">
                <a:solidFill>
                  <a:srgbClr val="FF0000"/>
                </a:solidFill>
              </a:rPr>
              <a:t>(</a:t>
            </a:r>
            <a:r>
              <a:rPr lang="en-US" sz="2000" b="1" dirty="0" err="1">
                <a:solidFill>
                  <a:srgbClr val="FF0000"/>
                </a:solidFill>
              </a:rPr>
              <a:t>addr</a:t>
            </a:r>
            <a:r>
              <a:rPr lang="en-US" sz="2000" b="1" dirty="0">
                <a:solidFill>
                  <a:srgbClr val="FF0000"/>
                </a:solidFill>
              </a:rPr>
              <a:t>, </a:t>
            </a:r>
            <a:r>
              <a:rPr lang="en-US" sz="2000" b="1" dirty="0" err="1">
                <a:solidFill>
                  <a:srgbClr val="FF0000"/>
                </a:solidFill>
              </a:rPr>
              <a:t>len</a:t>
            </a:r>
            <a:r>
              <a:rPr lang="en-US" sz="2000" b="1" dirty="0">
                <a:solidFill>
                  <a:srgbClr val="FF0000"/>
                </a:solidFill>
              </a:rPr>
              <a:t>)</a:t>
            </a:r>
          </a:p>
          <a:p>
            <a:r>
              <a:rPr lang="en-US" sz="2000" dirty="0"/>
              <a:t> </a:t>
            </a:r>
            <a:r>
              <a:rPr lang="en-US" sz="2000" dirty="0" smtClean="0"/>
              <a:t>       Do </a:t>
            </a:r>
            <a:r>
              <a:rPr lang="en-US" sz="2000" dirty="0"/>
              <a:t>remap</a:t>
            </a:r>
          </a:p>
          <a:p>
            <a:r>
              <a:rPr lang="en-US" sz="2000" dirty="0" smtClean="0"/>
              <a:t>    </a:t>
            </a:r>
            <a:r>
              <a:rPr lang="en-US" sz="2000" b="1" dirty="0" err="1" smtClean="0">
                <a:solidFill>
                  <a:srgbClr val="FF0000"/>
                </a:solidFill>
              </a:rPr>
              <a:t>Unlock_range</a:t>
            </a:r>
            <a:r>
              <a:rPr lang="en-US" sz="2000" b="1" dirty="0">
                <a:solidFill>
                  <a:srgbClr val="FF0000"/>
                </a:solidFill>
              </a:rPr>
              <a:t>(</a:t>
            </a:r>
            <a:r>
              <a:rPr lang="en-US" sz="2000" b="1" dirty="0" err="1">
                <a:solidFill>
                  <a:srgbClr val="FF0000"/>
                </a:solidFill>
              </a:rPr>
              <a:t>addr</a:t>
            </a:r>
            <a:r>
              <a:rPr lang="en-US" sz="2000" b="1" dirty="0">
                <a:solidFill>
                  <a:srgbClr val="FF0000"/>
                </a:solidFill>
              </a:rPr>
              <a:t>, </a:t>
            </a:r>
            <a:r>
              <a:rPr lang="en-US" sz="2000" b="1" dirty="0" err="1">
                <a:solidFill>
                  <a:srgbClr val="FF0000"/>
                </a:solidFill>
              </a:rPr>
              <a:t>len</a:t>
            </a:r>
            <a:r>
              <a:rPr lang="en-US" sz="2000" b="1" dirty="0">
                <a:solidFill>
                  <a:srgbClr val="FF0000"/>
                </a:solidFill>
              </a:rPr>
              <a:t>) </a:t>
            </a:r>
            <a:endParaRPr lang="en-US" sz="2000" b="1" dirty="0" smtClean="0">
              <a:solidFill>
                <a:srgbClr val="FF0000"/>
              </a:solidFill>
            </a:endParaRPr>
          </a:p>
          <a:p>
            <a:r>
              <a:rPr lang="en-US" sz="2000" dirty="0"/>
              <a:t> </a:t>
            </a:r>
            <a:r>
              <a:rPr lang="en-US" sz="2000" dirty="0" smtClean="0"/>
              <a:t>   </a:t>
            </a:r>
            <a:r>
              <a:rPr lang="en-US" sz="2000" b="1" dirty="0" err="1" smtClean="0"/>
              <a:t>Up_write</a:t>
            </a:r>
            <a:r>
              <a:rPr lang="en-US" sz="2000" b="1" dirty="0"/>
              <a:t>(</a:t>
            </a:r>
            <a:r>
              <a:rPr lang="en-US" sz="2000" b="1" dirty="0" err="1"/>
              <a:t>mmap_sem</a:t>
            </a:r>
            <a:r>
              <a:rPr lang="en-US" sz="2000" b="1" dirty="0" smtClean="0"/>
              <a:t>)</a:t>
            </a:r>
          </a:p>
          <a:p>
            <a:endParaRPr lang="en-US" b="1" dirty="0">
              <a:solidFill>
                <a:srgbClr val="000000"/>
              </a:solidFill>
            </a:endParaRPr>
          </a:p>
        </p:txBody>
      </p:sp>
      <p:sp>
        <p:nvSpPr>
          <p:cNvPr id="7" name="TextBox 6"/>
          <p:cNvSpPr txBox="1"/>
          <p:nvPr/>
        </p:nvSpPr>
        <p:spPr>
          <a:xfrm>
            <a:off x="290286" y="3627298"/>
            <a:ext cx="3873014" cy="3108544"/>
          </a:xfrm>
          <a:prstGeom prst="rect">
            <a:avLst/>
          </a:prstGeom>
          <a:noFill/>
          <a:ln>
            <a:solidFill>
              <a:schemeClr val="tx1"/>
            </a:solidFill>
            <a:prstDash val="dash"/>
          </a:ln>
        </p:spPr>
        <p:txBody>
          <a:bodyPr wrap="square" rtlCol="0">
            <a:spAutoFit/>
          </a:bodyPr>
          <a:lstStyle/>
          <a:p>
            <a:r>
              <a:rPr lang="en-US" sz="2000" i="1" dirty="0" smtClean="0"/>
              <a:t>mu</a:t>
            </a:r>
            <a:r>
              <a:rPr lang="tr-TR" sz="2000" i="1" dirty="0" err="1" smtClean="0"/>
              <a:t>nmap</a:t>
            </a:r>
            <a:r>
              <a:rPr lang="tr-TR" sz="2000" i="1" dirty="0" smtClean="0"/>
              <a:t>(): </a:t>
            </a:r>
          </a:p>
          <a:p>
            <a:r>
              <a:rPr lang="tr-TR" sz="2000" dirty="0"/>
              <a:t> </a:t>
            </a:r>
            <a:r>
              <a:rPr lang="tr-TR" sz="2000" dirty="0" smtClean="0"/>
              <a:t>   </a:t>
            </a:r>
            <a:r>
              <a:rPr lang="tr-TR" sz="2000" b="1" dirty="0" err="1" smtClean="0"/>
              <a:t>Down_write</a:t>
            </a:r>
            <a:r>
              <a:rPr lang="tr-TR" sz="2000" b="1" dirty="0"/>
              <a:t>(</a:t>
            </a:r>
            <a:r>
              <a:rPr lang="tr-TR" sz="2000" b="1" dirty="0" err="1"/>
              <a:t>mmap_sem</a:t>
            </a:r>
            <a:r>
              <a:rPr lang="tr-TR" sz="2000" b="1" dirty="0"/>
              <a:t>)</a:t>
            </a:r>
          </a:p>
          <a:p>
            <a:r>
              <a:rPr lang="en-US" sz="2000" dirty="0" smtClean="0"/>
              <a:t>        Adjust </a:t>
            </a:r>
            <a:r>
              <a:rPr lang="en-US" sz="2000" dirty="0"/>
              <a:t>first and last VMA</a:t>
            </a:r>
          </a:p>
          <a:p>
            <a:r>
              <a:rPr lang="en-US" sz="2000" dirty="0" smtClean="0"/>
              <a:t>   </a:t>
            </a:r>
            <a:r>
              <a:rPr lang="en-US" sz="2000" b="1" dirty="0" smtClean="0">
                <a:solidFill>
                  <a:srgbClr val="FF0000"/>
                </a:solidFill>
              </a:rPr>
              <a:t> </a:t>
            </a:r>
            <a:r>
              <a:rPr lang="en-US" sz="2000" b="1" dirty="0" err="1" smtClean="0">
                <a:solidFill>
                  <a:srgbClr val="FF0000"/>
                </a:solidFill>
              </a:rPr>
              <a:t>Lock_range</a:t>
            </a:r>
            <a:r>
              <a:rPr lang="en-US" sz="2000" b="1" dirty="0">
                <a:solidFill>
                  <a:srgbClr val="FF0000"/>
                </a:solidFill>
              </a:rPr>
              <a:t>(</a:t>
            </a:r>
            <a:r>
              <a:rPr lang="en-US" sz="2000" b="1" dirty="0" err="1">
                <a:solidFill>
                  <a:srgbClr val="FF0000"/>
                </a:solidFill>
              </a:rPr>
              <a:t>addr</a:t>
            </a:r>
            <a:r>
              <a:rPr lang="en-US" sz="2000" b="1" dirty="0">
                <a:solidFill>
                  <a:srgbClr val="FF0000"/>
                </a:solidFill>
              </a:rPr>
              <a:t>, </a:t>
            </a:r>
            <a:r>
              <a:rPr lang="en-US" sz="2000" b="1" dirty="0" err="1">
                <a:solidFill>
                  <a:srgbClr val="FF0000"/>
                </a:solidFill>
              </a:rPr>
              <a:t>len</a:t>
            </a:r>
            <a:r>
              <a:rPr lang="en-US" sz="2000" b="1" dirty="0">
                <a:solidFill>
                  <a:srgbClr val="FF0000"/>
                </a:solidFill>
              </a:rPr>
              <a:t>)</a:t>
            </a:r>
          </a:p>
          <a:p>
            <a:r>
              <a:rPr lang="pl-PL" sz="2000" dirty="0" smtClean="0"/>
              <a:t>        </a:t>
            </a:r>
            <a:r>
              <a:rPr lang="pl-PL" sz="2000" dirty="0" err="1" smtClean="0"/>
              <a:t>Detach</a:t>
            </a:r>
            <a:r>
              <a:rPr lang="pl-PL" sz="2000" dirty="0" smtClean="0"/>
              <a:t> </a:t>
            </a:r>
            <a:r>
              <a:rPr lang="pl-PL" sz="2000" dirty="0" err="1"/>
              <a:t>VMAs</a:t>
            </a:r>
            <a:endParaRPr lang="pl-PL" sz="2000" dirty="0"/>
          </a:p>
          <a:p>
            <a:r>
              <a:rPr lang="en-US" sz="2000" dirty="0" smtClean="0"/>
              <a:t>    </a:t>
            </a:r>
            <a:r>
              <a:rPr lang="en-US" sz="2000" b="1" dirty="0" err="1" smtClean="0"/>
              <a:t>Up_write</a:t>
            </a:r>
            <a:r>
              <a:rPr lang="en-US" sz="2000" b="1" dirty="0"/>
              <a:t>(</a:t>
            </a:r>
            <a:r>
              <a:rPr lang="en-US" sz="2000" b="1" dirty="0" err="1"/>
              <a:t>mmap_sem</a:t>
            </a:r>
            <a:r>
              <a:rPr lang="en-US" sz="2000" b="1" dirty="0"/>
              <a:t>)</a:t>
            </a:r>
          </a:p>
          <a:p>
            <a:r>
              <a:rPr lang="en-US" sz="2000" dirty="0" smtClean="0"/>
              <a:t>       </a:t>
            </a:r>
            <a:r>
              <a:rPr lang="en-US" sz="2800" b="1" dirty="0" smtClean="0">
                <a:solidFill>
                  <a:srgbClr val="3366FF"/>
                </a:solidFill>
                <a:effectLst>
                  <a:outerShdw blurRad="50800" dist="38100" dir="2700000" algn="tl" rotWithShape="0">
                    <a:prstClr val="black">
                      <a:alpha val="40000"/>
                    </a:prstClr>
                  </a:outerShdw>
                </a:effectLst>
              </a:rPr>
              <a:t> Cleanup </a:t>
            </a:r>
            <a:r>
              <a:rPr lang="en-US" sz="2800" b="1" dirty="0">
                <a:solidFill>
                  <a:srgbClr val="3366FF"/>
                </a:solidFill>
                <a:effectLst>
                  <a:outerShdw blurRad="50800" dist="38100" dir="2700000" algn="tl" rotWithShape="0">
                    <a:prstClr val="black">
                      <a:alpha val="40000"/>
                    </a:prstClr>
                  </a:outerShdw>
                </a:effectLst>
              </a:rPr>
              <a:t>page </a:t>
            </a:r>
            <a:r>
              <a:rPr lang="en-US" sz="2800" b="1" dirty="0" smtClean="0">
                <a:solidFill>
                  <a:srgbClr val="3366FF"/>
                </a:solidFill>
                <a:effectLst>
                  <a:outerShdw blurRad="50800" dist="38100" dir="2700000" algn="tl" rotWithShape="0">
                    <a:prstClr val="black">
                      <a:alpha val="40000"/>
                    </a:prstClr>
                  </a:outerShdw>
                </a:effectLst>
              </a:rPr>
              <a:t>table</a:t>
            </a:r>
          </a:p>
          <a:p>
            <a:r>
              <a:rPr lang="en-US" sz="2800" b="1" dirty="0">
                <a:solidFill>
                  <a:srgbClr val="3366FF"/>
                </a:solidFill>
                <a:effectLst>
                  <a:outerShdw blurRad="50800" dist="38100" dir="2700000" algn="tl" rotWithShape="0">
                    <a:prstClr val="black">
                      <a:alpha val="40000"/>
                    </a:prstClr>
                  </a:outerShdw>
                </a:effectLst>
              </a:rPr>
              <a:t>	</a:t>
            </a:r>
            <a:r>
              <a:rPr lang="en-US" sz="2800" b="1" dirty="0" smtClean="0">
                <a:solidFill>
                  <a:srgbClr val="3366FF"/>
                </a:solidFill>
                <a:effectLst>
                  <a:outerShdw blurRad="50800" dist="38100" dir="2700000" algn="tl" rotWithShape="0">
                    <a:prstClr val="black">
                      <a:alpha val="40000"/>
                    </a:prstClr>
                  </a:outerShdw>
                </a:effectLst>
              </a:rPr>
              <a:t>Free pages</a:t>
            </a:r>
          </a:p>
          <a:p>
            <a:r>
              <a:rPr lang="en-US" sz="2000" dirty="0"/>
              <a:t> </a:t>
            </a:r>
            <a:r>
              <a:rPr lang="en-US" sz="2000" dirty="0" smtClean="0"/>
              <a:t>   </a:t>
            </a:r>
            <a:r>
              <a:rPr lang="en-US" sz="2000" b="1" dirty="0" err="1" smtClean="0">
                <a:solidFill>
                  <a:srgbClr val="FF0000"/>
                </a:solidFill>
              </a:rPr>
              <a:t>Unlock_range</a:t>
            </a:r>
            <a:r>
              <a:rPr lang="en-US" sz="2000" b="1" dirty="0">
                <a:solidFill>
                  <a:srgbClr val="FF0000"/>
                </a:solidFill>
              </a:rPr>
              <a:t>(</a:t>
            </a:r>
            <a:r>
              <a:rPr lang="en-US" sz="2000" b="1" dirty="0" err="1">
                <a:solidFill>
                  <a:srgbClr val="FF0000"/>
                </a:solidFill>
              </a:rPr>
              <a:t>addr</a:t>
            </a:r>
            <a:r>
              <a:rPr lang="en-US" sz="2000" b="1" dirty="0">
                <a:solidFill>
                  <a:srgbClr val="FF0000"/>
                </a:solidFill>
              </a:rPr>
              <a:t>, </a:t>
            </a:r>
            <a:r>
              <a:rPr lang="en-US" sz="2000" b="1" dirty="0" err="1">
                <a:solidFill>
                  <a:srgbClr val="FF0000"/>
                </a:solidFill>
              </a:rPr>
              <a:t>len</a:t>
            </a:r>
            <a:r>
              <a:rPr lang="en-US" sz="2000" b="1" dirty="0">
                <a:solidFill>
                  <a:srgbClr val="FF0000"/>
                </a:solidFill>
              </a:rPr>
              <a:t>)</a:t>
            </a:r>
          </a:p>
        </p:txBody>
      </p:sp>
      <p:sp>
        <p:nvSpPr>
          <p:cNvPr id="8" name="TextBox 7"/>
          <p:cNvSpPr txBox="1"/>
          <p:nvPr/>
        </p:nvSpPr>
        <p:spPr>
          <a:xfrm>
            <a:off x="4467394" y="3627298"/>
            <a:ext cx="4500062" cy="3108544"/>
          </a:xfrm>
          <a:prstGeom prst="rect">
            <a:avLst/>
          </a:prstGeom>
          <a:noFill/>
          <a:ln>
            <a:solidFill>
              <a:schemeClr val="tx1"/>
            </a:solidFill>
            <a:prstDash val="dash"/>
          </a:ln>
        </p:spPr>
        <p:txBody>
          <a:bodyPr wrap="none" rtlCol="0">
            <a:spAutoFit/>
          </a:bodyPr>
          <a:lstStyle/>
          <a:p>
            <a:r>
              <a:rPr lang="en-US" sz="2000" i="1" dirty="0" err="1"/>
              <a:t>guest_map</a:t>
            </a:r>
            <a:r>
              <a:rPr lang="en-US" sz="2000" i="1" dirty="0"/>
              <a:t>: </a:t>
            </a:r>
            <a:endParaRPr lang="en-US" sz="2000" i="1" dirty="0" smtClean="0"/>
          </a:p>
          <a:p>
            <a:r>
              <a:rPr lang="en-US" sz="2000" dirty="0"/>
              <a:t> </a:t>
            </a:r>
            <a:r>
              <a:rPr lang="en-US" sz="2000" dirty="0" smtClean="0"/>
              <a:t>   </a:t>
            </a:r>
            <a:r>
              <a:rPr lang="en-US" sz="2000" b="1" dirty="0" err="1" smtClean="0"/>
              <a:t>Down_read</a:t>
            </a:r>
            <a:r>
              <a:rPr lang="en-US" sz="2000" b="1" dirty="0"/>
              <a:t>(</a:t>
            </a:r>
            <a:r>
              <a:rPr lang="en-US" sz="2000" b="1" dirty="0" err="1"/>
              <a:t>mmap_sem</a:t>
            </a:r>
            <a:r>
              <a:rPr lang="en-US" sz="2000" b="1" dirty="0"/>
              <a:t>)</a:t>
            </a:r>
          </a:p>
          <a:p>
            <a:r>
              <a:rPr lang="da-DK" sz="2000" dirty="0"/>
              <a:t> </a:t>
            </a:r>
            <a:r>
              <a:rPr lang="da-DK" sz="2000" dirty="0" smtClean="0"/>
              <a:t>       Find VMA</a:t>
            </a:r>
            <a:endParaRPr lang="da-DK" sz="2000" dirty="0"/>
          </a:p>
          <a:p>
            <a:r>
              <a:rPr lang="en-US" sz="2000" dirty="0" smtClean="0"/>
              <a:t>   </a:t>
            </a:r>
            <a:r>
              <a:rPr lang="en-US" sz="2000" b="1" dirty="0" smtClean="0"/>
              <a:t> </a:t>
            </a:r>
            <a:r>
              <a:rPr lang="en-US" sz="2000" b="1" dirty="0" err="1" smtClean="0">
                <a:solidFill>
                  <a:srgbClr val="FF0000"/>
                </a:solidFill>
              </a:rPr>
              <a:t>Lock_range</a:t>
            </a:r>
            <a:r>
              <a:rPr lang="en-US" sz="2000" b="1" dirty="0">
                <a:solidFill>
                  <a:srgbClr val="FF0000"/>
                </a:solidFill>
              </a:rPr>
              <a:t>(</a:t>
            </a:r>
            <a:r>
              <a:rPr lang="en-US" sz="2000" b="1" dirty="0" err="1">
                <a:solidFill>
                  <a:srgbClr val="FF0000"/>
                </a:solidFill>
              </a:rPr>
              <a:t>addr</a:t>
            </a:r>
            <a:r>
              <a:rPr lang="en-US" sz="2000" b="1" dirty="0">
                <a:solidFill>
                  <a:srgbClr val="FF0000"/>
                </a:solidFill>
              </a:rPr>
              <a:t>, </a:t>
            </a:r>
            <a:r>
              <a:rPr lang="en-US" sz="2000" b="1" dirty="0" err="1">
                <a:solidFill>
                  <a:srgbClr val="FF0000"/>
                </a:solidFill>
              </a:rPr>
              <a:t>len</a:t>
            </a:r>
            <a:r>
              <a:rPr lang="en-US" sz="2000" b="1" dirty="0" smtClean="0">
                <a:solidFill>
                  <a:srgbClr val="FF0000"/>
                </a:solidFill>
              </a:rPr>
              <a:t>)</a:t>
            </a:r>
          </a:p>
          <a:p>
            <a:r>
              <a:rPr lang="en-US" sz="2000" b="1" dirty="0" smtClean="0">
                <a:solidFill>
                  <a:srgbClr val="FF0000"/>
                </a:solidFill>
              </a:rPr>
              <a:t> </a:t>
            </a:r>
          </a:p>
          <a:p>
            <a:r>
              <a:rPr lang="en-US" sz="2000" b="1" dirty="0"/>
              <a:t> </a:t>
            </a:r>
            <a:r>
              <a:rPr lang="en-US" sz="2000" b="1" dirty="0" smtClean="0"/>
              <a:t>   </a:t>
            </a:r>
            <a:r>
              <a:rPr lang="en-US" sz="2000" b="1" dirty="0" err="1" smtClean="0"/>
              <a:t>Up_read</a:t>
            </a:r>
            <a:r>
              <a:rPr lang="en-US" sz="2000" b="1" dirty="0"/>
              <a:t>(</a:t>
            </a:r>
            <a:r>
              <a:rPr lang="en-US" sz="2000" b="1" dirty="0" err="1"/>
              <a:t>mmap_sem</a:t>
            </a:r>
            <a:r>
              <a:rPr lang="en-US" sz="2000" b="1" dirty="0"/>
              <a:t>)</a:t>
            </a:r>
          </a:p>
          <a:p>
            <a:r>
              <a:rPr lang="en-US" sz="2800" b="1" dirty="0" smtClean="0">
                <a:solidFill>
                  <a:srgbClr val="3366FF"/>
                </a:solidFill>
                <a:effectLst>
                  <a:outerShdw blurRad="50800" dist="38100" dir="2700000" algn="tl" rotWithShape="0">
                    <a:prstClr val="black">
                      <a:alpha val="40000"/>
                    </a:prstClr>
                  </a:outerShdw>
                </a:effectLst>
              </a:rPr>
              <a:t>        Map </a:t>
            </a:r>
            <a:r>
              <a:rPr lang="en-US" sz="2800" b="1" dirty="0">
                <a:solidFill>
                  <a:srgbClr val="3366FF"/>
                </a:solidFill>
                <a:effectLst>
                  <a:outerShdw blurRad="50800" dist="38100" dir="2700000" algn="tl" rotWithShape="0">
                    <a:prstClr val="black">
                      <a:alpha val="40000"/>
                    </a:prstClr>
                  </a:outerShdw>
                </a:effectLst>
              </a:rPr>
              <a:t>guest page through </a:t>
            </a:r>
            <a:endParaRPr lang="en-US" sz="2800" b="1" dirty="0" smtClean="0">
              <a:solidFill>
                <a:srgbClr val="3366FF"/>
              </a:solidFill>
              <a:effectLst>
                <a:outerShdw blurRad="50800" dist="38100" dir="2700000" algn="tl" rotWithShape="0">
                  <a:prstClr val="black">
                    <a:alpha val="40000"/>
                  </a:prstClr>
                </a:outerShdw>
              </a:effectLst>
            </a:endParaRPr>
          </a:p>
          <a:p>
            <a:r>
              <a:rPr lang="en-US" sz="2800" b="1" dirty="0">
                <a:solidFill>
                  <a:srgbClr val="3366FF"/>
                </a:solidFill>
                <a:effectLst>
                  <a:outerShdw blurRad="50800" dist="38100" dir="2700000" algn="tl" rotWithShape="0">
                    <a:prstClr val="black">
                      <a:alpha val="40000"/>
                    </a:prstClr>
                  </a:outerShdw>
                </a:effectLst>
              </a:rPr>
              <a:t> </a:t>
            </a:r>
            <a:r>
              <a:rPr lang="en-US" sz="2800" b="1" dirty="0" smtClean="0">
                <a:solidFill>
                  <a:srgbClr val="3366FF"/>
                </a:solidFill>
                <a:effectLst>
                  <a:outerShdw blurRad="50800" dist="38100" dir="2700000" algn="tl" rotWithShape="0">
                    <a:prstClr val="black">
                      <a:alpha val="40000"/>
                    </a:prstClr>
                  </a:outerShdw>
                </a:effectLst>
              </a:rPr>
              <a:t>       </a:t>
            </a:r>
            <a:r>
              <a:rPr lang="en-US" sz="2800" b="1" dirty="0" err="1" smtClean="0">
                <a:solidFill>
                  <a:srgbClr val="3366FF"/>
                </a:solidFill>
                <a:effectLst>
                  <a:outerShdw blurRad="50800" dist="38100" dir="2700000" algn="tl" rotWithShape="0">
                    <a:prstClr val="black">
                      <a:alpha val="40000"/>
                    </a:prstClr>
                  </a:outerShdw>
                </a:effectLst>
              </a:rPr>
              <a:t>hypercalls</a:t>
            </a:r>
            <a:endParaRPr lang="en-US" sz="2800" b="1" dirty="0">
              <a:solidFill>
                <a:srgbClr val="3366FF"/>
              </a:solidFill>
              <a:effectLst>
                <a:outerShdw blurRad="50800" dist="38100" dir="2700000" algn="tl" rotWithShape="0">
                  <a:prstClr val="black">
                    <a:alpha val="40000"/>
                  </a:prstClr>
                </a:outerShdw>
              </a:effectLst>
            </a:endParaRPr>
          </a:p>
          <a:p>
            <a:r>
              <a:rPr lang="en-US" sz="2000" dirty="0" smtClean="0"/>
              <a:t>    </a:t>
            </a:r>
            <a:r>
              <a:rPr lang="en-US" sz="2000" b="1" dirty="0" err="1" smtClean="0">
                <a:solidFill>
                  <a:srgbClr val="FF0000"/>
                </a:solidFill>
              </a:rPr>
              <a:t>Unlock_range</a:t>
            </a:r>
            <a:r>
              <a:rPr lang="en-US" sz="2000" b="1" dirty="0">
                <a:solidFill>
                  <a:srgbClr val="FF0000"/>
                </a:solidFill>
              </a:rPr>
              <a:t>(</a:t>
            </a:r>
            <a:r>
              <a:rPr lang="en-US" sz="2000" b="1" dirty="0" err="1">
                <a:solidFill>
                  <a:srgbClr val="FF0000"/>
                </a:solidFill>
              </a:rPr>
              <a:t>addr</a:t>
            </a:r>
            <a:r>
              <a:rPr lang="en-US" sz="2000" b="1" dirty="0">
                <a:solidFill>
                  <a:srgbClr val="FF0000"/>
                </a:solidFill>
              </a:rPr>
              <a:t>, </a:t>
            </a:r>
            <a:r>
              <a:rPr lang="en-US" sz="2000" b="1" dirty="0" err="1">
                <a:solidFill>
                  <a:srgbClr val="FF0000"/>
                </a:solidFill>
              </a:rPr>
              <a:t>len</a:t>
            </a:r>
            <a:r>
              <a:rPr lang="en-US" sz="2000" b="1" dirty="0" smtClean="0">
                <a:solidFill>
                  <a:srgbClr val="FF0000"/>
                </a:solidFill>
              </a:rPr>
              <a:t>)</a:t>
            </a:r>
          </a:p>
        </p:txBody>
      </p:sp>
    </p:spTree>
    <p:extLst>
      <p:ext uri="{BB962C8B-B14F-4D97-AF65-F5344CB8AC3E}">
        <p14:creationId xmlns:p14="http://schemas.microsoft.com/office/powerpoint/2010/main" val="75757337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80FF"/>
                </a:solidFill>
                <a:latin typeface="Tahoma"/>
                <a:cs typeface="Tahoma"/>
              </a:rPr>
              <a:t>Outline</a:t>
            </a:r>
          </a:p>
        </p:txBody>
      </p:sp>
      <p:sp>
        <p:nvSpPr>
          <p:cNvPr id="3" name="Content Placeholder 2"/>
          <p:cNvSpPr>
            <a:spLocks noGrp="1"/>
          </p:cNvSpPr>
          <p:nvPr>
            <p:ph idx="1"/>
          </p:nvPr>
        </p:nvSpPr>
        <p:spPr/>
        <p:txBody>
          <a:bodyPr/>
          <a:lstStyle/>
          <a:p>
            <a:pPr marL="0" indent="0">
              <a:buNone/>
            </a:pPr>
            <a:r>
              <a:rPr lang="en-US" dirty="0" smtClean="0"/>
              <a:t>Design of </a:t>
            </a:r>
            <a:r>
              <a:rPr lang="en-US" dirty="0" err="1" smtClean="0"/>
              <a:t>PM</a:t>
            </a:r>
            <a:r>
              <a:rPr lang="en-US" altLang="zh-CN" dirty="0" err="1" smtClean="0"/>
              <a:t>igrate</a:t>
            </a:r>
            <a:endParaRPr lang="en-US" dirty="0" smtClean="0"/>
          </a:p>
          <a:p>
            <a:pPr marL="0" indent="0">
              <a:buNone/>
            </a:pPr>
            <a:r>
              <a:rPr lang="en-US" dirty="0"/>
              <a:t>Challenges for </a:t>
            </a:r>
            <a:r>
              <a:rPr lang="en-US" dirty="0" err="1"/>
              <a:t>PMigrate</a:t>
            </a:r>
            <a:endParaRPr lang="en-US" dirty="0"/>
          </a:p>
          <a:p>
            <a:pPr marL="0" indent="0">
              <a:buNone/>
            </a:pPr>
            <a:r>
              <a:rPr lang="en-US" dirty="0" smtClean="0">
                <a:solidFill>
                  <a:srgbClr val="FF0000"/>
                </a:solidFill>
              </a:rPr>
              <a:t>Implementation </a:t>
            </a:r>
          </a:p>
          <a:p>
            <a:pPr marL="0" indent="0">
              <a:buNone/>
            </a:pPr>
            <a:r>
              <a:rPr lang="en-US" dirty="0" smtClean="0"/>
              <a:t>Evaluati</a:t>
            </a:r>
            <a:r>
              <a:rPr lang="en-US" altLang="zh-CN" dirty="0" smtClean="0"/>
              <a:t>on</a:t>
            </a:r>
            <a:endParaRPr lang="en-US" dirty="0"/>
          </a:p>
        </p:txBody>
      </p:sp>
    </p:spTree>
    <p:extLst>
      <p:ext uri="{BB962C8B-B14F-4D97-AF65-F5344CB8AC3E}">
        <p14:creationId xmlns:p14="http://schemas.microsoft.com/office/powerpoint/2010/main" val="193266056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80FF"/>
                </a:solidFill>
                <a:latin typeface="Tahoma"/>
                <a:cs typeface="Tahoma"/>
              </a:rPr>
              <a:t>Implementing </a:t>
            </a:r>
            <a:r>
              <a:rPr lang="en-US" sz="4000" b="1" dirty="0" err="1" smtClean="0">
                <a:solidFill>
                  <a:srgbClr val="0080FF"/>
                </a:solidFill>
                <a:latin typeface="Tahoma"/>
                <a:cs typeface="Tahoma"/>
              </a:rPr>
              <a:t>PMigrate</a:t>
            </a:r>
            <a:endParaRPr lang="en-US" sz="4000" b="1" dirty="0">
              <a:solidFill>
                <a:srgbClr val="0080FF"/>
              </a:solidFill>
              <a:latin typeface="Tahoma"/>
              <a:cs typeface="Tahoma"/>
            </a:endParaRPr>
          </a:p>
        </p:txBody>
      </p:sp>
      <p:sp>
        <p:nvSpPr>
          <p:cNvPr id="3" name="Content Placeholder 2"/>
          <p:cNvSpPr>
            <a:spLocks noGrp="1"/>
          </p:cNvSpPr>
          <p:nvPr>
            <p:ph idx="1"/>
          </p:nvPr>
        </p:nvSpPr>
        <p:spPr/>
        <p:txBody>
          <a:bodyPr/>
          <a:lstStyle/>
          <a:p>
            <a:pPr marL="0" indent="0">
              <a:buNone/>
            </a:pPr>
            <a:r>
              <a:rPr lang="en-US" dirty="0"/>
              <a:t>Implementation on </a:t>
            </a:r>
            <a:r>
              <a:rPr lang="en-US" dirty="0" err="1" smtClean="0"/>
              <a:t>Xen</a:t>
            </a:r>
            <a:endParaRPr lang="en-US" dirty="0" smtClean="0"/>
          </a:p>
          <a:p>
            <a:pPr marL="457200" lvl="1" indent="0">
              <a:buNone/>
            </a:pPr>
            <a:r>
              <a:rPr lang="en-US" dirty="0" smtClean="0"/>
              <a:t>Based on </a:t>
            </a:r>
            <a:r>
              <a:rPr lang="en-US" dirty="0" err="1" smtClean="0"/>
              <a:t>Xen</a:t>
            </a:r>
            <a:r>
              <a:rPr lang="en-US" dirty="0" smtClean="0"/>
              <a:t> </a:t>
            </a:r>
            <a:r>
              <a:rPr lang="en-US" dirty="0"/>
              <a:t>tools of </a:t>
            </a:r>
            <a:r>
              <a:rPr lang="en-US" dirty="0" err="1"/>
              <a:t>Xen</a:t>
            </a:r>
            <a:r>
              <a:rPr lang="en-US" dirty="0"/>
              <a:t> </a:t>
            </a:r>
            <a:r>
              <a:rPr lang="en-US" dirty="0" smtClean="0"/>
              <a:t>4.1.2 &amp; Linux 3.2.6</a:t>
            </a:r>
          </a:p>
          <a:p>
            <a:pPr marL="914400" lvl="2" indent="0">
              <a:buNone/>
            </a:pPr>
            <a:r>
              <a:rPr lang="en-US" dirty="0" smtClean="0"/>
              <a:t>Range lock: 230 </a:t>
            </a:r>
            <a:r>
              <a:rPr lang="hu-HU" dirty="0"/>
              <a:t>SLOCs</a:t>
            </a:r>
            <a:endParaRPr lang="en-US" dirty="0" smtClean="0"/>
          </a:p>
          <a:p>
            <a:pPr marL="914400" lvl="2" indent="0">
              <a:buNone/>
            </a:pPr>
            <a:r>
              <a:rPr lang="en-US" dirty="0" err="1" smtClean="0"/>
              <a:t>PMigrate</a:t>
            </a:r>
            <a:r>
              <a:rPr lang="en-US" dirty="0" smtClean="0"/>
              <a:t>: 1860 </a:t>
            </a:r>
            <a:r>
              <a:rPr lang="hu-HU" dirty="0"/>
              <a:t>SLOCs</a:t>
            </a:r>
            <a:endParaRPr lang="en-US" dirty="0" smtClean="0"/>
          </a:p>
          <a:p>
            <a:pPr marL="914400" lvl="2" indent="0">
              <a:buNone/>
            </a:pPr>
            <a:endParaRPr lang="en-US" dirty="0" smtClean="0"/>
          </a:p>
          <a:p>
            <a:pPr marL="0" indent="0">
              <a:buNone/>
            </a:pPr>
            <a:r>
              <a:rPr lang="en-US" dirty="0" smtClean="0"/>
              <a:t>Implementation on KVM</a:t>
            </a:r>
          </a:p>
          <a:p>
            <a:pPr marL="457200" lvl="1" indent="0">
              <a:buNone/>
            </a:pPr>
            <a:r>
              <a:rPr lang="en-US" dirty="0" smtClean="0"/>
              <a:t>Based on </a:t>
            </a:r>
            <a:r>
              <a:rPr lang="en-US" dirty="0" err="1" smtClean="0"/>
              <a:t>qemu-kvm</a:t>
            </a:r>
            <a:r>
              <a:rPr lang="en-US" dirty="0" smtClean="0"/>
              <a:t> 0.14.0</a:t>
            </a:r>
          </a:p>
          <a:p>
            <a:pPr marL="914400" lvl="2" indent="0">
              <a:buNone/>
            </a:pPr>
            <a:r>
              <a:rPr lang="en-US" dirty="0" smtClean="0"/>
              <a:t>KVM migration: 2270 </a:t>
            </a:r>
            <a:r>
              <a:rPr lang="hu-HU" dirty="0"/>
              <a:t>SLOCs</a:t>
            </a:r>
            <a:endParaRPr lang="en-US" dirty="0"/>
          </a:p>
        </p:txBody>
      </p:sp>
    </p:spTree>
    <p:extLst>
      <p:ext uri="{BB962C8B-B14F-4D97-AF65-F5344CB8AC3E}">
        <p14:creationId xmlns:p14="http://schemas.microsoft.com/office/powerpoint/2010/main" val="190245244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80FF"/>
                </a:solidFill>
                <a:latin typeface="Tahoma"/>
                <a:cs typeface="Tahoma"/>
              </a:rPr>
              <a:t>Implementing KVM</a:t>
            </a:r>
            <a:endParaRPr lang="en-US" sz="4000" b="1" dirty="0">
              <a:solidFill>
                <a:srgbClr val="0080FF"/>
              </a:solidFill>
              <a:latin typeface="Tahoma"/>
              <a:cs typeface="Tahoma"/>
            </a:endParaRPr>
          </a:p>
        </p:txBody>
      </p:sp>
      <p:sp>
        <p:nvSpPr>
          <p:cNvPr id="3" name="Content Placeholder 2"/>
          <p:cNvSpPr>
            <a:spLocks noGrp="1"/>
          </p:cNvSpPr>
          <p:nvPr>
            <p:ph idx="1"/>
          </p:nvPr>
        </p:nvSpPr>
        <p:spPr/>
        <p:txBody>
          <a:bodyPr/>
          <a:lstStyle/>
          <a:p>
            <a:pPr marL="0" indent="0">
              <a:buNone/>
            </a:pPr>
            <a:r>
              <a:rPr lang="en-US" dirty="0" smtClean="0"/>
              <a:t>Vanilla KVM takes iteration-oriented pre-copy</a:t>
            </a:r>
          </a:p>
          <a:p>
            <a:pPr marL="457200" lvl="1" indent="0">
              <a:buNone/>
            </a:pPr>
            <a:r>
              <a:rPr lang="en-US" dirty="0" smtClean="0"/>
              <a:t>Handle 2 </a:t>
            </a:r>
            <a:r>
              <a:rPr lang="en-US" dirty="0" err="1" smtClean="0"/>
              <a:t>MByte</a:t>
            </a:r>
            <a:r>
              <a:rPr lang="en-US" dirty="0" smtClean="0"/>
              <a:t> data per iteration</a:t>
            </a:r>
          </a:p>
          <a:p>
            <a:pPr marL="457200" lvl="1" indent="0">
              <a:buNone/>
            </a:pPr>
            <a:r>
              <a:rPr lang="en-US" dirty="0" smtClean="0"/>
              <a:t>The </a:t>
            </a:r>
            <a:r>
              <a:rPr lang="en-US" dirty="0" err="1" smtClean="0"/>
              <a:t>qemu</a:t>
            </a:r>
            <a:r>
              <a:rPr lang="en-US" dirty="0" smtClean="0"/>
              <a:t> daemon shared by guest VM and migration process</a:t>
            </a:r>
          </a:p>
          <a:p>
            <a:pPr marL="457200" lvl="1" indent="0">
              <a:buNone/>
            </a:pPr>
            <a:endParaRPr lang="en-US" dirty="0" smtClean="0"/>
          </a:p>
          <a:p>
            <a:pPr marL="57150" indent="0">
              <a:buNone/>
            </a:pPr>
            <a:r>
              <a:rPr lang="en-US" dirty="0" err="1" smtClean="0"/>
              <a:t>PMigrate</a:t>
            </a:r>
            <a:r>
              <a:rPr lang="en-US" dirty="0"/>
              <a:t>-</a:t>
            </a:r>
            <a:r>
              <a:rPr lang="en-US" dirty="0" smtClean="0"/>
              <a:t>KVM takes </a:t>
            </a:r>
            <a:r>
              <a:rPr lang="en-US" dirty="0" smtClean="0">
                <a:solidFill>
                  <a:srgbClr val="FF0000"/>
                </a:solidFill>
              </a:rPr>
              <a:t>image-oriented </a:t>
            </a:r>
            <a:r>
              <a:rPr lang="en-US" dirty="0" smtClean="0"/>
              <a:t>pre-copy</a:t>
            </a:r>
          </a:p>
          <a:p>
            <a:pPr marL="457200" lvl="1" indent="0">
              <a:buNone/>
            </a:pPr>
            <a:r>
              <a:rPr lang="en-US" dirty="0" smtClean="0"/>
              <a:t>Handle whole memory/disk image per iteration</a:t>
            </a:r>
          </a:p>
          <a:p>
            <a:pPr marL="457200" lvl="1" indent="0">
              <a:buNone/>
            </a:pPr>
            <a:r>
              <a:rPr lang="en-US" dirty="0" smtClean="0"/>
              <a:t>Separate migration process from </a:t>
            </a:r>
            <a:r>
              <a:rPr lang="en-US" dirty="0" err="1" smtClean="0"/>
              <a:t>qemu</a:t>
            </a:r>
            <a:r>
              <a:rPr lang="en-US" dirty="0" smtClean="0"/>
              <a:t> daemon</a:t>
            </a:r>
            <a:endParaRPr lang="en-US" dirty="0"/>
          </a:p>
        </p:txBody>
      </p:sp>
    </p:spTree>
    <p:extLst>
      <p:ext uri="{BB962C8B-B14F-4D97-AF65-F5344CB8AC3E}">
        <p14:creationId xmlns:p14="http://schemas.microsoft.com/office/powerpoint/2010/main" val="1037036206"/>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80FF"/>
                </a:solidFill>
                <a:latin typeface="Tahoma"/>
                <a:cs typeface="Tahoma"/>
              </a:rPr>
              <a:t>Outline</a:t>
            </a:r>
          </a:p>
        </p:txBody>
      </p:sp>
      <p:sp>
        <p:nvSpPr>
          <p:cNvPr id="3" name="Content Placeholder 2"/>
          <p:cNvSpPr>
            <a:spLocks noGrp="1"/>
          </p:cNvSpPr>
          <p:nvPr>
            <p:ph idx="1"/>
          </p:nvPr>
        </p:nvSpPr>
        <p:spPr/>
        <p:txBody>
          <a:bodyPr/>
          <a:lstStyle/>
          <a:p>
            <a:pPr marL="0" indent="0">
              <a:buNone/>
            </a:pPr>
            <a:r>
              <a:rPr lang="en-US" dirty="0" smtClean="0"/>
              <a:t>Design of </a:t>
            </a:r>
            <a:r>
              <a:rPr lang="en-US" dirty="0" err="1" smtClean="0"/>
              <a:t>PM</a:t>
            </a:r>
            <a:r>
              <a:rPr lang="en-US" altLang="zh-CN" dirty="0" err="1" smtClean="0"/>
              <a:t>igrate</a:t>
            </a:r>
            <a:endParaRPr lang="en-US" dirty="0" smtClean="0"/>
          </a:p>
          <a:p>
            <a:pPr marL="0" indent="0">
              <a:buNone/>
            </a:pPr>
            <a:r>
              <a:rPr lang="en-US" dirty="0"/>
              <a:t>Challenges for </a:t>
            </a:r>
            <a:r>
              <a:rPr lang="en-US" dirty="0" err="1"/>
              <a:t>PMigrate</a:t>
            </a:r>
            <a:endParaRPr lang="en-US" dirty="0"/>
          </a:p>
          <a:p>
            <a:pPr marL="0" indent="0">
              <a:buNone/>
            </a:pPr>
            <a:r>
              <a:rPr lang="en-US" dirty="0" smtClean="0"/>
              <a:t>Implementation </a:t>
            </a:r>
          </a:p>
          <a:p>
            <a:pPr marL="0" indent="0">
              <a:buNone/>
            </a:pPr>
            <a:r>
              <a:rPr lang="en-US" dirty="0" smtClean="0">
                <a:solidFill>
                  <a:srgbClr val="FF0000"/>
                </a:solidFill>
              </a:rPr>
              <a:t>Evaluati</a:t>
            </a:r>
            <a:r>
              <a:rPr lang="en-US" altLang="zh-CN" dirty="0" smtClean="0">
                <a:solidFill>
                  <a:srgbClr val="FF0000"/>
                </a:solidFill>
              </a:rPr>
              <a:t>on</a:t>
            </a:r>
            <a:endParaRPr lang="en-US" dirty="0">
              <a:solidFill>
                <a:srgbClr val="FF0000"/>
              </a:solidFill>
            </a:endParaRPr>
          </a:p>
        </p:txBody>
      </p:sp>
    </p:spTree>
    <p:extLst>
      <p:ext uri="{BB962C8B-B14F-4D97-AF65-F5344CB8AC3E}">
        <p14:creationId xmlns:p14="http://schemas.microsoft.com/office/powerpoint/2010/main" val="2628759076"/>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rgbClr val="0080FF"/>
                </a:solidFill>
                <a:latin typeface="Tahoma"/>
                <a:cs typeface="Tahoma"/>
              </a:rPr>
              <a:t>Evaluation Setup</a:t>
            </a:r>
            <a:endParaRPr lang="en-US" sz="4000" b="1" dirty="0">
              <a:solidFill>
                <a:srgbClr val="0080FF"/>
              </a:solidFill>
              <a:latin typeface="Tahoma"/>
              <a:cs typeface="Tahoma"/>
            </a:endParaRPr>
          </a:p>
        </p:txBody>
      </p:sp>
      <p:sp>
        <p:nvSpPr>
          <p:cNvPr id="3" name="Content Placeholder 2"/>
          <p:cNvSpPr>
            <a:spLocks noGrp="1"/>
          </p:cNvSpPr>
          <p:nvPr>
            <p:ph idx="1"/>
          </p:nvPr>
        </p:nvSpPr>
        <p:spPr/>
        <p:txBody>
          <a:bodyPr/>
          <a:lstStyle/>
          <a:p>
            <a:pPr marL="0" indent="0">
              <a:buNone/>
            </a:pPr>
            <a:r>
              <a:rPr lang="en-US" dirty="0"/>
              <a:t>C</a:t>
            </a:r>
            <a:r>
              <a:rPr lang="en-US" dirty="0" smtClean="0"/>
              <a:t>onducted </a:t>
            </a:r>
            <a:r>
              <a:rPr lang="en-US" dirty="0"/>
              <a:t>on two Intel </a:t>
            </a:r>
            <a:r>
              <a:rPr lang="en-US" dirty="0" smtClean="0"/>
              <a:t>machine</a:t>
            </a:r>
          </a:p>
          <a:p>
            <a:pPr marL="457200" lvl="1" indent="0">
              <a:buNone/>
            </a:pPr>
            <a:r>
              <a:rPr lang="en-US" dirty="0" smtClean="0"/>
              <a:t>Two </a:t>
            </a:r>
            <a:r>
              <a:rPr lang="it-IT" dirty="0"/>
              <a:t>1.87 </a:t>
            </a:r>
            <a:r>
              <a:rPr lang="it-IT" dirty="0" err="1"/>
              <a:t>Ghz</a:t>
            </a:r>
            <a:r>
              <a:rPr lang="it-IT" dirty="0"/>
              <a:t> </a:t>
            </a:r>
            <a:r>
              <a:rPr lang="it-IT" dirty="0" err="1"/>
              <a:t>Six</a:t>
            </a:r>
            <a:r>
              <a:rPr lang="it-IT" dirty="0"/>
              <a:t>-Core Intel </a:t>
            </a:r>
            <a:r>
              <a:rPr lang="it-IT" dirty="0" err="1"/>
              <a:t>Xeon</a:t>
            </a:r>
            <a:r>
              <a:rPr lang="it-IT" dirty="0"/>
              <a:t> E7 </a:t>
            </a:r>
            <a:r>
              <a:rPr lang="it-IT" dirty="0" smtClean="0"/>
              <a:t>chips</a:t>
            </a:r>
          </a:p>
          <a:p>
            <a:pPr marL="457200" lvl="1" indent="0">
              <a:buNone/>
            </a:pPr>
            <a:r>
              <a:rPr lang="en-US" dirty="0"/>
              <a:t>32 </a:t>
            </a:r>
            <a:r>
              <a:rPr lang="en-US" dirty="0" err="1" smtClean="0"/>
              <a:t>GByte</a:t>
            </a:r>
            <a:r>
              <a:rPr lang="en-US" dirty="0" smtClean="0"/>
              <a:t> memory</a:t>
            </a:r>
          </a:p>
          <a:p>
            <a:pPr marL="457200" lvl="1" indent="0">
              <a:buNone/>
            </a:pPr>
            <a:r>
              <a:rPr lang="pt-BR" dirty="0" err="1" smtClean="0"/>
              <a:t>One</a:t>
            </a:r>
            <a:r>
              <a:rPr lang="pt-BR" dirty="0" smtClean="0"/>
              <a:t> </a:t>
            </a:r>
            <a:r>
              <a:rPr lang="pt-BR" dirty="0" err="1"/>
              <a:t>quad-port</a:t>
            </a:r>
            <a:r>
              <a:rPr lang="pt-BR" dirty="0"/>
              <a:t> Intel 82576 </a:t>
            </a:r>
            <a:r>
              <a:rPr lang="pt-BR" dirty="0" smtClean="0"/>
              <a:t>Gigabit NIC</a:t>
            </a:r>
          </a:p>
          <a:p>
            <a:pPr marL="457200" lvl="1" indent="0">
              <a:buNone/>
            </a:pPr>
            <a:r>
              <a:rPr lang="pt-BR" dirty="0" err="1" smtClean="0"/>
              <a:t>One</a:t>
            </a:r>
            <a:r>
              <a:rPr lang="pt-BR" dirty="0" smtClean="0"/>
              <a:t> </a:t>
            </a:r>
            <a:r>
              <a:rPr lang="pt-BR" dirty="0" err="1" smtClean="0"/>
              <a:t>quad</a:t>
            </a:r>
            <a:r>
              <a:rPr lang="pt-BR" dirty="0" err="1"/>
              <a:t>-port</a:t>
            </a:r>
            <a:r>
              <a:rPr lang="pt-BR" dirty="0"/>
              <a:t> </a:t>
            </a:r>
            <a:r>
              <a:rPr lang="pt-BR" dirty="0" err="1" smtClean="0"/>
              <a:t>Broadcom</a:t>
            </a:r>
            <a:r>
              <a:rPr lang="pt-BR" dirty="0" smtClean="0"/>
              <a:t> </a:t>
            </a:r>
            <a:r>
              <a:rPr lang="pt-BR" dirty="0"/>
              <a:t>Gigabit </a:t>
            </a:r>
            <a:r>
              <a:rPr lang="pt-BR" dirty="0" smtClean="0"/>
              <a:t>NIC</a:t>
            </a:r>
            <a:endParaRPr lang="en-US" dirty="0"/>
          </a:p>
        </p:txBody>
      </p:sp>
    </p:spTree>
    <p:extLst>
      <p:ext uri="{BB962C8B-B14F-4D97-AF65-F5344CB8AC3E}">
        <p14:creationId xmlns:p14="http://schemas.microsoft.com/office/powerpoint/2010/main" val="3950292309"/>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80FF"/>
                </a:solidFill>
                <a:latin typeface="Tahoma"/>
                <a:cs typeface="Tahoma"/>
              </a:rPr>
              <a:t>Workload</a:t>
            </a:r>
          </a:p>
        </p:txBody>
      </p:sp>
      <p:sp>
        <p:nvSpPr>
          <p:cNvPr id="3" name="Content Placeholder 2"/>
          <p:cNvSpPr>
            <a:spLocks noGrp="1"/>
          </p:cNvSpPr>
          <p:nvPr>
            <p:ph idx="1"/>
          </p:nvPr>
        </p:nvSpPr>
        <p:spPr>
          <a:xfrm>
            <a:off x="457200" y="1600201"/>
            <a:ext cx="8229600" cy="4620542"/>
          </a:xfrm>
        </p:spPr>
        <p:txBody>
          <a:bodyPr>
            <a:normAutofit lnSpcReduction="10000"/>
          </a:bodyPr>
          <a:lstStyle/>
          <a:p>
            <a:pPr marL="0" indent="0">
              <a:buNone/>
            </a:pPr>
            <a:r>
              <a:rPr lang="en-US" dirty="0" smtClean="0">
                <a:solidFill>
                  <a:srgbClr val="FF0000"/>
                </a:solidFill>
              </a:rPr>
              <a:t>Idle VM</a:t>
            </a:r>
          </a:p>
          <a:p>
            <a:pPr marL="0" indent="0">
              <a:buNone/>
            </a:pPr>
            <a:r>
              <a:rPr lang="en-US" dirty="0" err="1" smtClean="0">
                <a:solidFill>
                  <a:srgbClr val="FF0000"/>
                </a:solidFill>
              </a:rPr>
              <a:t>Memcached</a:t>
            </a:r>
            <a:endParaRPr lang="en-US" dirty="0" smtClean="0">
              <a:solidFill>
                <a:srgbClr val="FF0000"/>
              </a:solidFill>
            </a:endParaRPr>
          </a:p>
          <a:p>
            <a:pPr marL="457200" lvl="1" indent="0">
              <a:buNone/>
            </a:pPr>
            <a:r>
              <a:rPr lang="en-US" dirty="0" smtClean="0"/>
              <a:t>One </a:t>
            </a:r>
            <a:r>
              <a:rPr lang="pt-BR" dirty="0"/>
              <a:t>g</a:t>
            </a:r>
            <a:r>
              <a:rPr lang="pt-BR" dirty="0" smtClean="0"/>
              <a:t>igabit </a:t>
            </a:r>
            <a:r>
              <a:rPr lang="pt-BR" dirty="0"/>
              <a:t>n</a:t>
            </a:r>
            <a:r>
              <a:rPr lang="pt-BR" dirty="0" smtClean="0"/>
              <a:t>etwork </a:t>
            </a:r>
            <a:r>
              <a:rPr lang="pt-BR" dirty="0" smtClean="0"/>
              <a:t>connection</a:t>
            </a:r>
            <a:endParaRPr lang="en-US" dirty="0" smtClean="0"/>
          </a:p>
          <a:p>
            <a:pPr marL="457200" lvl="1" indent="0">
              <a:buNone/>
            </a:pPr>
            <a:r>
              <a:rPr lang="en-US" dirty="0" smtClean="0"/>
              <a:t>Throughput: </a:t>
            </a:r>
          </a:p>
          <a:p>
            <a:pPr marL="914400" lvl="2" indent="0">
              <a:buNone/>
            </a:pPr>
            <a:r>
              <a:rPr lang="en-US" dirty="0" err="1" smtClean="0"/>
              <a:t>Xen</a:t>
            </a:r>
            <a:r>
              <a:rPr lang="en-US" dirty="0" smtClean="0"/>
              <a:t> 27.7 </a:t>
            </a:r>
            <a:r>
              <a:rPr lang="en-US" dirty="0" err="1" smtClean="0"/>
              <a:t>MByte</a:t>
            </a:r>
            <a:r>
              <a:rPr lang="en-US" dirty="0" smtClean="0"/>
              <a:t>/s </a:t>
            </a:r>
          </a:p>
          <a:p>
            <a:pPr marL="914400" lvl="2" indent="0">
              <a:buNone/>
            </a:pPr>
            <a:r>
              <a:rPr lang="en-US" dirty="0" smtClean="0"/>
              <a:t>KVM 20.1 </a:t>
            </a:r>
            <a:r>
              <a:rPr lang="en-US" dirty="0" err="1" smtClean="0"/>
              <a:t>MByte</a:t>
            </a:r>
            <a:r>
              <a:rPr lang="en-US" dirty="0" smtClean="0"/>
              <a:t>/s</a:t>
            </a:r>
          </a:p>
          <a:p>
            <a:pPr marL="114300" indent="0">
              <a:buNone/>
            </a:pPr>
            <a:r>
              <a:rPr lang="en-US" dirty="0" smtClean="0"/>
              <a:t>In paper</a:t>
            </a:r>
          </a:p>
          <a:p>
            <a:pPr marL="514350" lvl="1" indent="0">
              <a:buNone/>
            </a:pPr>
            <a:r>
              <a:rPr lang="en-US" dirty="0" err="1" smtClean="0"/>
              <a:t>PostgreSQL</a:t>
            </a:r>
            <a:endParaRPr lang="en-US" dirty="0" smtClean="0"/>
          </a:p>
          <a:p>
            <a:pPr marL="514350" lvl="1" indent="0">
              <a:buNone/>
            </a:pPr>
            <a:r>
              <a:rPr lang="en-US" dirty="0" err="1" smtClean="0"/>
              <a:t>Dbench</a:t>
            </a:r>
            <a:endParaRPr lang="en-US" dirty="0"/>
          </a:p>
        </p:txBody>
      </p:sp>
    </p:spTree>
    <p:extLst>
      <p:ext uri="{BB962C8B-B14F-4D97-AF65-F5344CB8AC3E}">
        <p14:creationId xmlns:p14="http://schemas.microsoft.com/office/powerpoint/2010/main" val="102241192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4000" b="1" dirty="0" smtClean="0">
                <a:solidFill>
                  <a:srgbClr val="0080FF"/>
                </a:solidFill>
                <a:latin typeface="Tahoma"/>
                <a:cs typeface="Tahoma"/>
              </a:rPr>
              <a:t>Live VM Migration</a:t>
            </a:r>
            <a:endParaRPr lang="en-US" sz="4000" b="1" dirty="0">
              <a:solidFill>
                <a:srgbClr val="0080FF"/>
              </a:solidFill>
              <a:latin typeface="Tahoma"/>
              <a:cs typeface="Tahoma"/>
            </a:endParaRPr>
          </a:p>
        </p:txBody>
      </p:sp>
      <p:pic>
        <p:nvPicPr>
          <p:cNvPr id="6" name="Content Placeholder 5" descr="vmware.jpg"/>
          <p:cNvPicPr>
            <a:picLocks noGrp="1" noChangeAspect="1"/>
          </p:cNvPicPr>
          <p:nvPr>
            <p:ph idx="1"/>
          </p:nvPr>
        </p:nvPicPr>
        <p:blipFill rotWithShape="1">
          <a:blip r:embed="rId3">
            <a:extLst>
              <a:ext uri="{28A0092B-C50C-407E-A947-70E740481C1C}">
                <a14:useLocalDpi xmlns:a14="http://schemas.microsoft.com/office/drawing/2010/main" val="0"/>
              </a:ext>
            </a:extLst>
          </a:blip>
          <a:srcRect t="16096" b="20983"/>
          <a:stretch/>
        </p:blipFill>
        <p:spPr>
          <a:xfrm>
            <a:off x="4134008" y="1643822"/>
            <a:ext cx="4521200" cy="1600200"/>
          </a:xfrm>
        </p:spPr>
      </p:pic>
      <p:pic>
        <p:nvPicPr>
          <p:cNvPr id="7" name="Picture 6" descr="xenserver.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67008" y="2037989"/>
            <a:ext cx="2667000" cy="1206033"/>
          </a:xfrm>
          <a:prstGeom prst="rect">
            <a:avLst/>
          </a:prstGeom>
        </p:spPr>
      </p:pic>
      <p:pic>
        <p:nvPicPr>
          <p:cNvPr id="8" name="Picture 7" descr="opennebula.png"/>
          <p:cNvPicPr>
            <a:picLocks noChangeAspect="1"/>
          </p:cNvPicPr>
          <p:nvPr/>
        </p:nvPicPr>
        <p:blipFill rotWithShape="1">
          <a:blip r:embed="rId5">
            <a:extLst>
              <a:ext uri="{28A0092B-C50C-407E-A947-70E740481C1C}">
                <a14:useLocalDpi xmlns:a14="http://schemas.microsoft.com/office/drawing/2010/main" val="0"/>
              </a:ext>
            </a:extLst>
          </a:blip>
          <a:srcRect t="16299" b="22187"/>
          <a:stretch/>
        </p:blipFill>
        <p:spPr>
          <a:xfrm>
            <a:off x="3970500" y="4754563"/>
            <a:ext cx="4025900" cy="1270000"/>
          </a:xfrm>
          <a:prstGeom prst="rect">
            <a:avLst/>
          </a:prstGeom>
        </p:spPr>
      </p:pic>
      <p:pic>
        <p:nvPicPr>
          <p:cNvPr id="9" name="Picture 8" descr="openstack.jp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41745" y="3517184"/>
            <a:ext cx="2286150" cy="2327591"/>
          </a:xfrm>
          <a:prstGeom prst="rect">
            <a:avLst/>
          </a:prstGeom>
        </p:spPr>
      </p:pic>
      <p:sp>
        <p:nvSpPr>
          <p:cNvPr id="10" name="Content Placeholder 2"/>
          <p:cNvSpPr txBox="1">
            <a:spLocks/>
          </p:cNvSpPr>
          <p:nvPr/>
        </p:nvSpPr>
        <p:spPr>
          <a:xfrm>
            <a:off x="711200" y="1643822"/>
            <a:ext cx="8229600" cy="45259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3600" b="1" i="1" dirty="0" smtClean="0"/>
          </a:p>
        </p:txBody>
      </p:sp>
      <p:pic>
        <p:nvPicPr>
          <p:cNvPr id="3" name="Picture 2" descr="kvmbanner-logo2.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527895" y="3422650"/>
            <a:ext cx="3810000" cy="1181100"/>
          </a:xfrm>
          <a:prstGeom prst="rect">
            <a:avLst/>
          </a:prstGeom>
        </p:spPr>
      </p:pic>
    </p:spTree>
    <p:extLst>
      <p:ext uri="{BB962C8B-B14F-4D97-AF65-F5344CB8AC3E}">
        <p14:creationId xmlns:p14="http://schemas.microsoft.com/office/powerpoint/2010/main" val="3690589776"/>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rgbClr val="0080FF"/>
                </a:solidFill>
                <a:latin typeface="Tahoma"/>
                <a:cs typeface="Tahoma"/>
              </a:rPr>
              <a:t>Idle VM </a:t>
            </a:r>
            <a:r>
              <a:rPr lang="en-US" sz="4000" b="1" dirty="0">
                <a:solidFill>
                  <a:srgbClr val="0080FF"/>
                </a:solidFill>
                <a:latin typeface="Tahoma"/>
                <a:cs typeface="Tahoma"/>
              </a:rPr>
              <a:t>Migration - </a:t>
            </a:r>
            <a:r>
              <a:rPr lang="en-US" sz="4000" b="1" dirty="0" err="1">
                <a:solidFill>
                  <a:srgbClr val="0080FF"/>
                </a:solidFill>
                <a:latin typeface="Tahoma"/>
                <a:cs typeface="Tahoma"/>
              </a:rPr>
              <a:t>Xen</a:t>
            </a:r>
            <a:endParaRPr lang="en-US" sz="4000" b="1" dirty="0">
              <a:solidFill>
                <a:srgbClr val="0080FF"/>
              </a:solidFill>
              <a:latin typeface="Tahoma"/>
              <a:cs typeface="Tahoma"/>
            </a:endParaRPr>
          </a:p>
        </p:txBody>
      </p:sp>
      <p:sp>
        <p:nvSpPr>
          <p:cNvPr id="5" name="TextBox 4"/>
          <p:cNvSpPr txBox="1"/>
          <p:nvPr/>
        </p:nvSpPr>
        <p:spPr>
          <a:xfrm>
            <a:off x="457200" y="2837090"/>
            <a:ext cx="2001687" cy="830997"/>
          </a:xfrm>
          <a:prstGeom prst="rect">
            <a:avLst/>
          </a:prstGeom>
          <a:noFill/>
        </p:spPr>
        <p:txBody>
          <a:bodyPr wrap="square" rtlCol="0">
            <a:spAutoFit/>
          </a:bodyPr>
          <a:lstStyle/>
          <a:p>
            <a:r>
              <a:rPr lang="en-US" sz="2400" b="1" dirty="0" smtClean="0"/>
              <a:t>Total Memory Send (</a:t>
            </a:r>
            <a:r>
              <a:rPr lang="en-US" sz="2400" b="1" dirty="0" err="1" smtClean="0"/>
              <a:t>Gbyte</a:t>
            </a:r>
            <a:r>
              <a:rPr lang="en-US" sz="2400" b="1" dirty="0" smtClean="0"/>
              <a:t>)</a:t>
            </a:r>
          </a:p>
        </p:txBody>
      </p:sp>
      <p:sp>
        <p:nvSpPr>
          <p:cNvPr id="6" name="TextBox 5"/>
          <p:cNvSpPr txBox="1"/>
          <p:nvPr/>
        </p:nvSpPr>
        <p:spPr>
          <a:xfrm>
            <a:off x="457200" y="4606505"/>
            <a:ext cx="2001687" cy="830997"/>
          </a:xfrm>
          <a:prstGeom prst="rect">
            <a:avLst/>
          </a:prstGeom>
          <a:noFill/>
        </p:spPr>
        <p:txBody>
          <a:bodyPr wrap="square" rtlCol="0">
            <a:spAutoFit/>
          </a:bodyPr>
          <a:lstStyle/>
          <a:p>
            <a:r>
              <a:rPr lang="en-US" sz="2400" b="1" dirty="0" smtClean="0"/>
              <a:t>Migration Time (s)</a:t>
            </a:r>
          </a:p>
        </p:txBody>
      </p:sp>
      <p:grpSp>
        <p:nvGrpSpPr>
          <p:cNvPr id="8" name="Group 7"/>
          <p:cNvGrpSpPr/>
          <p:nvPr/>
        </p:nvGrpSpPr>
        <p:grpSpPr>
          <a:xfrm>
            <a:off x="2810095" y="2985201"/>
            <a:ext cx="1359013" cy="400110"/>
            <a:chOff x="2540044" y="3070922"/>
            <a:chExt cx="5740657" cy="400110"/>
          </a:xfrm>
        </p:grpSpPr>
        <p:sp>
          <p:nvSpPr>
            <p:cNvPr id="9" name="Rectangle 8"/>
            <p:cNvSpPr/>
            <p:nvPr/>
          </p:nvSpPr>
          <p:spPr>
            <a:xfrm>
              <a:off x="2540044" y="3070922"/>
              <a:ext cx="5740657" cy="40008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5530539" y="3070922"/>
              <a:ext cx="2700884" cy="400110"/>
            </a:xfrm>
            <a:prstGeom prst="rect">
              <a:avLst/>
            </a:prstGeom>
            <a:noFill/>
          </p:spPr>
          <p:txBody>
            <a:bodyPr wrap="none" rtlCol="0">
              <a:spAutoFit/>
            </a:bodyPr>
            <a:lstStyle/>
            <a:p>
              <a:r>
                <a:rPr lang="en-US" sz="2000" b="1" dirty="0">
                  <a:solidFill>
                    <a:srgbClr val="FF0000"/>
                  </a:solidFill>
                  <a:effectLst>
                    <a:outerShdw blurRad="50800" dist="38100" dir="2700000" algn="tl" rotWithShape="0">
                      <a:prstClr val="black">
                        <a:alpha val="40000"/>
                      </a:prstClr>
                    </a:outerShdw>
                  </a:effectLst>
                </a:rPr>
                <a:t>16.2</a:t>
              </a:r>
            </a:p>
          </p:txBody>
        </p:sp>
      </p:grpSp>
      <p:grpSp>
        <p:nvGrpSpPr>
          <p:cNvPr id="11" name="Group 10"/>
          <p:cNvGrpSpPr/>
          <p:nvPr/>
        </p:nvGrpSpPr>
        <p:grpSpPr>
          <a:xfrm>
            <a:off x="2807363" y="4953621"/>
            <a:ext cx="2772098" cy="408658"/>
            <a:chOff x="2540044" y="3062351"/>
            <a:chExt cx="5855631" cy="408658"/>
          </a:xfrm>
        </p:grpSpPr>
        <p:sp>
          <p:nvSpPr>
            <p:cNvPr id="12" name="Rectangle 11"/>
            <p:cNvSpPr/>
            <p:nvPr/>
          </p:nvSpPr>
          <p:spPr>
            <a:xfrm>
              <a:off x="2540044" y="3070922"/>
              <a:ext cx="5740657" cy="40008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6459190" y="3062351"/>
              <a:ext cx="1936485" cy="400110"/>
            </a:xfrm>
            <a:prstGeom prst="rect">
              <a:avLst/>
            </a:prstGeom>
            <a:noFill/>
          </p:spPr>
          <p:txBody>
            <a:bodyPr wrap="square" rtlCol="0">
              <a:spAutoFit/>
            </a:bodyPr>
            <a:lstStyle/>
            <a:p>
              <a:r>
                <a:rPr lang="en-US" sz="2000" b="1" dirty="0" smtClean="0">
                  <a:solidFill>
                    <a:srgbClr val="FF0000"/>
                  </a:solidFill>
                  <a:effectLst>
                    <a:outerShdw blurRad="50800" dist="38100" dir="2700000" algn="tl" rotWithShape="0">
                      <a:prstClr val="black">
                        <a:alpha val="40000"/>
                      </a:prstClr>
                    </a:outerShdw>
                  </a:effectLst>
                </a:rPr>
                <a:t>422.8</a:t>
              </a:r>
              <a:endParaRPr lang="en-US" sz="2000" b="1" dirty="0">
                <a:solidFill>
                  <a:srgbClr val="FF0000"/>
                </a:solidFill>
                <a:effectLst>
                  <a:outerShdw blurRad="50800" dist="38100" dir="2700000" algn="tl" rotWithShape="0">
                    <a:prstClr val="black">
                      <a:alpha val="40000"/>
                    </a:prstClr>
                  </a:outerShdw>
                </a:effectLst>
              </a:endParaRPr>
            </a:p>
          </p:txBody>
        </p:sp>
      </p:grpSp>
      <p:grpSp>
        <p:nvGrpSpPr>
          <p:cNvPr id="14" name="Group 13"/>
          <p:cNvGrpSpPr/>
          <p:nvPr/>
        </p:nvGrpSpPr>
        <p:grpSpPr>
          <a:xfrm>
            <a:off x="6230873" y="4955574"/>
            <a:ext cx="885238" cy="442803"/>
            <a:chOff x="2057174" y="3064302"/>
            <a:chExt cx="7827826" cy="406707"/>
          </a:xfrm>
        </p:grpSpPr>
        <p:sp>
          <p:nvSpPr>
            <p:cNvPr id="15" name="Rectangle 14"/>
            <p:cNvSpPr/>
            <p:nvPr/>
          </p:nvSpPr>
          <p:spPr>
            <a:xfrm>
              <a:off x="2540044" y="3070922"/>
              <a:ext cx="5740657" cy="40008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p:nvSpPr>
          <p:spPr>
            <a:xfrm>
              <a:off x="2057174" y="3064302"/>
              <a:ext cx="7827826" cy="367494"/>
            </a:xfrm>
            <a:prstGeom prst="rect">
              <a:avLst/>
            </a:prstGeom>
            <a:noFill/>
          </p:spPr>
          <p:txBody>
            <a:bodyPr wrap="square" rtlCol="0">
              <a:spAutoFit/>
            </a:bodyPr>
            <a:lstStyle/>
            <a:p>
              <a:r>
                <a:rPr lang="en-US" sz="2000" b="1" dirty="0" smtClean="0">
                  <a:solidFill>
                    <a:srgbClr val="FF0000"/>
                  </a:solidFill>
                  <a:effectLst>
                    <a:outerShdw blurRad="50800" dist="38100" dir="2700000" algn="tl" rotWithShape="0">
                      <a:prstClr val="black">
                        <a:alpha val="40000"/>
                      </a:prstClr>
                    </a:outerShdw>
                  </a:effectLst>
                </a:rPr>
                <a:t>112.4</a:t>
              </a:r>
              <a:endParaRPr lang="en-US" sz="2000" b="1" dirty="0">
                <a:solidFill>
                  <a:srgbClr val="FF0000"/>
                </a:solidFill>
                <a:effectLst>
                  <a:outerShdw blurRad="50800" dist="38100" dir="2700000" algn="tl" rotWithShape="0">
                    <a:prstClr val="black">
                      <a:alpha val="40000"/>
                    </a:prstClr>
                  </a:outerShdw>
                </a:effectLst>
              </a:endParaRPr>
            </a:p>
          </p:txBody>
        </p:sp>
      </p:grpSp>
      <p:grpSp>
        <p:nvGrpSpPr>
          <p:cNvPr id="17" name="Group 16"/>
          <p:cNvGrpSpPr/>
          <p:nvPr/>
        </p:nvGrpSpPr>
        <p:grpSpPr>
          <a:xfrm>
            <a:off x="6294195" y="2985201"/>
            <a:ext cx="1422274" cy="400110"/>
            <a:chOff x="2540044" y="3070922"/>
            <a:chExt cx="6007881" cy="400110"/>
          </a:xfrm>
        </p:grpSpPr>
        <p:sp>
          <p:nvSpPr>
            <p:cNvPr id="18" name="Rectangle 17"/>
            <p:cNvSpPr/>
            <p:nvPr/>
          </p:nvSpPr>
          <p:spPr>
            <a:xfrm>
              <a:off x="2540044" y="3070922"/>
              <a:ext cx="5740657" cy="40008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5847041" y="3070922"/>
              <a:ext cx="2700884" cy="400110"/>
            </a:xfrm>
            <a:prstGeom prst="rect">
              <a:avLst/>
            </a:prstGeom>
            <a:noFill/>
          </p:spPr>
          <p:txBody>
            <a:bodyPr wrap="none" rtlCol="0">
              <a:spAutoFit/>
            </a:bodyPr>
            <a:lstStyle/>
            <a:p>
              <a:r>
                <a:rPr lang="en-US" sz="2000" b="1" dirty="0">
                  <a:solidFill>
                    <a:srgbClr val="FF0000"/>
                  </a:solidFill>
                  <a:effectLst>
                    <a:outerShdw blurRad="50800" dist="38100" dir="2700000" algn="tl" rotWithShape="0">
                      <a:prstClr val="black">
                        <a:alpha val="40000"/>
                      </a:prstClr>
                    </a:outerShdw>
                  </a:effectLst>
                </a:rPr>
                <a:t>16.2</a:t>
              </a:r>
            </a:p>
          </p:txBody>
        </p:sp>
      </p:grpSp>
      <p:sp>
        <p:nvSpPr>
          <p:cNvPr id="20" name="TextBox 19"/>
          <p:cNvSpPr txBox="1"/>
          <p:nvPr/>
        </p:nvSpPr>
        <p:spPr>
          <a:xfrm>
            <a:off x="457200" y="3757060"/>
            <a:ext cx="2378417" cy="830997"/>
          </a:xfrm>
          <a:prstGeom prst="rect">
            <a:avLst/>
          </a:prstGeom>
          <a:noFill/>
        </p:spPr>
        <p:txBody>
          <a:bodyPr wrap="square" rtlCol="0">
            <a:spAutoFit/>
          </a:bodyPr>
          <a:lstStyle/>
          <a:p>
            <a:r>
              <a:rPr lang="en-US" sz="2400" b="1" dirty="0" smtClean="0"/>
              <a:t>Network </a:t>
            </a:r>
            <a:r>
              <a:rPr lang="en-US" sz="2400" b="1" dirty="0" smtClean="0"/>
              <a:t>Usage</a:t>
            </a:r>
            <a:endParaRPr lang="en-US" sz="2400" b="1" dirty="0" smtClean="0"/>
          </a:p>
          <a:p>
            <a:r>
              <a:rPr lang="en-US" sz="2400" b="1" dirty="0" smtClean="0"/>
              <a:t>(</a:t>
            </a:r>
            <a:r>
              <a:rPr lang="en-US" sz="2400" b="1" dirty="0" err="1" smtClean="0"/>
              <a:t>Mbyte</a:t>
            </a:r>
            <a:r>
              <a:rPr lang="en-US" sz="2400" b="1" dirty="0" smtClean="0"/>
              <a:t>/s)</a:t>
            </a:r>
          </a:p>
        </p:txBody>
      </p:sp>
      <p:grpSp>
        <p:nvGrpSpPr>
          <p:cNvPr id="22" name="Group 21"/>
          <p:cNvGrpSpPr/>
          <p:nvPr/>
        </p:nvGrpSpPr>
        <p:grpSpPr>
          <a:xfrm>
            <a:off x="2810274" y="4015373"/>
            <a:ext cx="791613" cy="413322"/>
            <a:chOff x="2540044" y="3064304"/>
            <a:chExt cx="6252174" cy="406705"/>
          </a:xfrm>
        </p:grpSpPr>
        <p:sp>
          <p:nvSpPr>
            <p:cNvPr id="23" name="Rectangle 22"/>
            <p:cNvSpPr/>
            <p:nvPr/>
          </p:nvSpPr>
          <p:spPr>
            <a:xfrm>
              <a:off x="2540044" y="3070922"/>
              <a:ext cx="5740657" cy="40008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TextBox 23"/>
            <p:cNvSpPr txBox="1"/>
            <p:nvPr/>
          </p:nvSpPr>
          <p:spPr>
            <a:xfrm>
              <a:off x="3671127" y="3064304"/>
              <a:ext cx="5121091" cy="406705"/>
            </a:xfrm>
            <a:prstGeom prst="rect">
              <a:avLst/>
            </a:prstGeom>
            <a:noFill/>
          </p:spPr>
          <p:txBody>
            <a:bodyPr wrap="square" rtlCol="0">
              <a:spAutoFit/>
            </a:bodyPr>
            <a:lstStyle/>
            <a:p>
              <a:r>
                <a:rPr lang="en-US" sz="2000" b="1" dirty="0">
                  <a:solidFill>
                    <a:srgbClr val="FF0000"/>
                  </a:solidFill>
                  <a:effectLst>
                    <a:outerShdw blurRad="50800" dist="38100" dir="2700000" algn="tl" rotWithShape="0">
                      <a:prstClr val="black">
                        <a:alpha val="40000"/>
                      </a:prstClr>
                    </a:outerShdw>
                  </a:effectLst>
                </a:rPr>
                <a:t>39.3</a:t>
              </a:r>
            </a:p>
          </p:txBody>
        </p:sp>
      </p:grpSp>
      <p:grpSp>
        <p:nvGrpSpPr>
          <p:cNvPr id="25" name="Group 24"/>
          <p:cNvGrpSpPr/>
          <p:nvPr/>
        </p:nvGrpSpPr>
        <p:grpSpPr>
          <a:xfrm>
            <a:off x="6285480" y="4021990"/>
            <a:ext cx="2354633" cy="406705"/>
            <a:chOff x="2540044" y="3064304"/>
            <a:chExt cx="5740657" cy="406705"/>
          </a:xfrm>
        </p:grpSpPr>
        <p:sp>
          <p:nvSpPr>
            <p:cNvPr id="26" name="Rectangle 25"/>
            <p:cNvSpPr/>
            <p:nvPr/>
          </p:nvSpPr>
          <p:spPr>
            <a:xfrm>
              <a:off x="2540044" y="3070922"/>
              <a:ext cx="5740657" cy="40008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TextBox 26"/>
            <p:cNvSpPr txBox="1"/>
            <p:nvPr/>
          </p:nvSpPr>
          <p:spPr>
            <a:xfrm>
              <a:off x="6317081" y="3064304"/>
              <a:ext cx="1963620" cy="400110"/>
            </a:xfrm>
            <a:prstGeom prst="rect">
              <a:avLst/>
            </a:prstGeom>
            <a:noFill/>
          </p:spPr>
          <p:txBody>
            <a:bodyPr wrap="square" rtlCol="0">
              <a:spAutoFit/>
            </a:bodyPr>
            <a:lstStyle/>
            <a:p>
              <a:r>
                <a:rPr lang="en-US" sz="2000" b="1" dirty="0">
                  <a:solidFill>
                    <a:srgbClr val="FF0000"/>
                  </a:solidFill>
                  <a:effectLst>
                    <a:outerShdw blurRad="50800" dist="38100" dir="2700000" algn="tl" rotWithShape="0">
                      <a:prstClr val="black">
                        <a:alpha val="40000"/>
                      </a:prstClr>
                    </a:outerShdw>
                  </a:effectLst>
                </a:rPr>
                <a:t>148.0</a:t>
              </a:r>
            </a:p>
          </p:txBody>
        </p:sp>
      </p:grpSp>
      <p:sp>
        <p:nvSpPr>
          <p:cNvPr id="28" name="TextBox 27"/>
          <p:cNvSpPr txBox="1"/>
          <p:nvPr/>
        </p:nvSpPr>
        <p:spPr>
          <a:xfrm>
            <a:off x="2810274" y="2106472"/>
            <a:ext cx="2001687" cy="523220"/>
          </a:xfrm>
          <a:prstGeom prst="rect">
            <a:avLst/>
          </a:prstGeom>
          <a:noFill/>
        </p:spPr>
        <p:txBody>
          <a:bodyPr wrap="square" rtlCol="0">
            <a:spAutoFit/>
          </a:bodyPr>
          <a:lstStyle/>
          <a:p>
            <a:r>
              <a:rPr lang="en-US" sz="2800" b="1" dirty="0" smtClean="0"/>
              <a:t>Vanilla</a:t>
            </a:r>
          </a:p>
        </p:txBody>
      </p:sp>
      <p:sp>
        <p:nvSpPr>
          <p:cNvPr id="29" name="TextBox 28"/>
          <p:cNvSpPr txBox="1"/>
          <p:nvPr/>
        </p:nvSpPr>
        <p:spPr>
          <a:xfrm>
            <a:off x="6285480" y="2106472"/>
            <a:ext cx="2001687" cy="523220"/>
          </a:xfrm>
          <a:prstGeom prst="rect">
            <a:avLst/>
          </a:prstGeom>
          <a:noFill/>
        </p:spPr>
        <p:txBody>
          <a:bodyPr wrap="square" rtlCol="0">
            <a:spAutoFit/>
          </a:bodyPr>
          <a:lstStyle/>
          <a:p>
            <a:r>
              <a:rPr lang="en-US" sz="2800" b="1" dirty="0" err="1" smtClean="0"/>
              <a:t>PMigrate</a:t>
            </a:r>
            <a:endParaRPr lang="en-US" sz="2800" b="1" dirty="0" smtClean="0"/>
          </a:p>
        </p:txBody>
      </p:sp>
    </p:spTree>
    <p:extLst>
      <p:ext uri="{BB962C8B-B14F-4D97-AF65-F5344CB8AC3E}">
        <p14:creationId xmlns:p14="http://schemas.microsoft.com/office/powerpoint/2010/main" val="10061426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000"/>
                                        <p:tgtEl>
                                          <p:spTgt spid="8"/>
                                        </p:tgtEl>
                                      </p:cBhvr>
                                    </p:animEffect>
                                  </p:childTnLst>
                                </p:cTn>
                              </p:par>
                              <p:par>
                                <p:cTn id="8" presetID="22" presetClass="entr" presetSubtype="8"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wipe(left)">
                                      <p:cBhvr>
                                        <p:cTn id="10" dur="1000"/>
                                        <p:tgtEl>
                                          <p:spTgt spid="1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wipe(left)">
                                      <p:cBhvr>
                                        <p:cTn id="15" dur="1000"/>
                                        <p:tgtEl>
                                          <p:spTgt spid="22"/>
                                        </p:tgtEl>
                                      </p:cBhvr>
                                    </p:animEffect>
                                  </p:childTnLst>
                                </p:cTn>
                              </p:par>
                              <p:par>
                                <p:cTn id="16" presetID="22" presetClass="entr" presetSubtype="8" fill="hold" nodeType="with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wipe(left)">
                                      <p:cBhvr>
                                        <p:cTn id="18" dur="1000"/>
                                        <p:tgtEl>
                                          <p:spTgt spid="2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left)">
                                      <p:cBhvr>
                                        <p:cTn id="23" dur="1000"/>
                                        <p:tgtEl>
                                          <p:spTgt spid="11"/>
                                        </p:tgtEl>
                                      </p:cBhvr>
                                    </p:animEffect>
                                  </p:childTnLst>
                                </p:cTn>
                              </p:par>
                              <p:par>
                                <p:cTn id="24" presetID="22" presetClass="entr" presetSubtype="8" fill="hold"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left)">
                                      <p:cBhvr>
                                        <p:cTn id="26"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80FF"/>
                </a:solidFill>
                <a:latin typeface="Tahoma"/>
                <a:cs typeface="Tahoma"/>
              </a:rPr>
              <a:t>Idle VM Migration </a:t>
            </a:r>
            <a:r>
              <a:rPr lang="en-US" sz="4000" b="1" dirty="0" smtClean="0">
                <a:solidFill>
                  <a:srgbClr val="0080FF"/>
                </a:solidFill>
                <a:latin typeface="Tahoma"/>
                <a:cs typeface="Tahoma"/>
              </a:rPr>
              <a:t>- KVM</a:t>
            </a:r>
            <a:endParaRPr lang="en-US" sz="4000" b="1" dirty="0">
              <a:solidFill>
                <a:srgbClr val="0080FF"/>
              </a:solidFill>
              <a:latin typeface="Tahoma"/>
              <a:cs typeface="Tahoma"/>
            </a:endParaRPr>
          </a:p>
        </p:txBody>
      </p:sp>
      <p:sp>
        <p:nvSpPr>
          <p:cNvPr id="3" name="Content Placeholder 2"/>
          <p:cNvSpPr>
            <a:spLocks noGrp="1"/>
          </p:cNvSpPr>
          <p:nvPr>
            <p:ph idx="1"/>
          </p:nvPr>
        </p:nvSpPr>
        <p:spPr/>
        <p:txBody>
          <a:bodyPr/>
          <a:lstStyle/>
          <a:p>
            <a:pPr marL="457200" lvl="1" indent="0">
              <a:buNone/>
            </a:pPr>
            <a:endParaRPr lang="en-US" dirty="0" smtClean="0"/>
          </a:p>
          <a:p>
            <a:pPr marL="0" indent="0">
              <a:buNone/>
            </a:pPr>
            <a:endParaRPr lang="en-US" dirty="0"/>
          </a:p>
        </p:txBody>
      </p:sp>
      <p:sp>
        <p:nvSpPr>
          <p:cNvPr id="6" name="TextBox 5"/>
          <p:cNvSpPr txBox="1"/>
          <p:nvPr/>
        </p:nvSpPr>
        <p:spPr>
          <a:xfrm>
            <a:off x="457200" y="2837090"/>
            <a:ext cx="2001687" cy="830997"/>
          </a:xfrm>
          <a:prstGeom prst="rect">
            <a:avLst/>
          </a:prstGeom>
          <a:noFill/>
        </p:spPr>
        <p:txBody>
          <a:bodyPr wrap="square" rtlCol="0">
            <a:spAutoFit/>
          </a:bodyPr>
          <a:lstStyle/>
          <a:p>
            <a:r>
              <a:rPr lang="en-US" sz="2400" b="1" dirty="0" smtClean="0"/>
              <a:t>Total Data Send (</a:t>
            </a:r>
            <a:r>
              <a:rPr lang="en-US" sz="2400" b="1" dirty="0" err="1" smtClean="0"/>
              <a:t>Gbyte</a:t>
            </a:r>
            <a:r>
              <a:rPr lang="en-US" sz="2400" b="1" dirty="0" smtClean="0"/>
              <a:t>)</a:t>
            </a:r>
          </a:p>
        </p:txBody>
      </p:sp>
      <p:sp>
        <p:nvSpPr>
          <p:cNvPr id="7" name="TextBox 6"/>
          <p:cNvSpPr txBox="1"/>
          <p:nvPr/>
        </p:nvSpPr>
        <p:spPr>
          <a:xfrm>
            <a:off x="457200" y="4606505"/>
            <a:ext cx="2001687" cy="830997"/>
          </a:xfrm>
          <a:prstGeom prst="rect">
            <a:avLst/>
          </a:prstGeom>
          <a:noFill/>
        </p:spPr>
        <p:txBody>
          <a:bodyPr wrap="square" rtlCol="0">
            <a:spAutoFit/>
          </a:bodyPr>
          <a:lstStyle/>
          <a:p>
            <a:r>
              <a:rPr lang="en-US" sz="2400" b="1" dirty="0" smtClean="0"/>
              <a:t>Migration Time (s)</a:t>
            </a:r>
          </a:p>
        </p:txBody>
      </p:sp>
      <p:grpSp>
        <p:nvGrpSpPr>
          <p:cNvPr id="8" name="Group 7"/>
          <p:cNvGrpSpPr/>
          <p:nvPr/>
        </p:nvGrpSpPr>
        <p:grpSpPr>
          <a:xfrm>
            <a:off x="2810095" y="2985201"/>
            <a:ext cx="1359013" cy="400110"/>
            <a:chOff x="2540044" y="3070922"/>
            <a:chExt cx="5740657" cy="400110"/>
          </a:xfrm>
        </p:grpSpPr>
        <p:sp>
          <p:nvSpPr>
            <p:cNvPr id="9" name="Rectangle 8"/>
            <p:cNvSpPr/>
            <p:nvPr/>
          </p:nvSpPr>
          <p:spPr>
            <a:xfrm>
              <a:off x="2540044" y="3070922"/>
              <a:ext cx="5740657" cy="40008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5530539" y="3070922"/>
              <a:ext cx="2700884" cy="400110"/>
            </a:xfrm>
            <a:prstGeom prst="rect">
              <a:avLst/>
            </a:prstGeom>
            <a:noFill/>
          </p:spPr>
          <p:txBody>
            <a:bodyPr wrap="none" rtlCol="0">
              <a:spAutoFit/>
            </a:bodyPr>
            <a:lstStyle/>
            <a:p>
              <a:r>
                <a:rPr lang="en-US" sz="2000" b="1" dirty="0">
                  <a:solidFill>
                    <a:srgbClr val="FF0000"/>
                  </a:solidFill>
                  <a:effectLst>
                    <a:outerShdw blurRad="50800" dist="38100" dir="2700000" algn="tl" rotWithShape="0">
                      <a:prstClr val="black">
                        <a:alpha val="40000"/>
                      </a:prstClr>
                    </a:outerShdw>
                  </a:effectLst>
                </a:rPr>
                <a:t>16.4</a:t>
              </a:r>
            </a:p>
          </p:txBody>
        </p:sp>
      </p:grpSp>
      <p:grpSp>
        <p:nvGrpSpPr>
          <p:cNvPr id="11" name="Group 10"/>
          <p:cNvGrpSpPr/>
          <p:nvPr/>
        </p:nvGrpSpPr>
        <p:grpSpPr>
          <a:xfrm>
            <a:off x="2807363" y="4953621"/>
            <a:ext cx="2772098" cy="408658"/>
            <a:chOff x="2540044" y="3062351"/>
            <a:chExt cx="5855631" cy="408658"/>
          </a:xfrm>
        </p:grpSpPr>
        <p:sp>
          <p:nvSpPr>
            <p:cNvPr id="12" name="Rectangle 11"/>
            <p:cNvSpPr/>
            <p:nvPr/>
          </p:nvSpPr>
          <p:spPr>
            <a:xfrm>
              <a:off x="2540044" y="3070922"/>
              <a:ext cx="5740657" cy="40008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6459190" y="3062351"/>
              <a:ext cx="1936485" cy="400110"/>
            </a:xfrm>
            <a:prstGeom prst="rect">
              <a:avLst/>
            </a:prstGeom>
            <a:noFill/>
          </p:spPr>
          <p:txBody>
            <a:bodyPr wrap="square" rtlCol="0">
              <a:spAutoFit/>
            </a:bodyPr>
            <a:lstStyle/>
            <a:p>
              <a:r>
                <a:rPr lang="en-US" sz="2000" b="1" dirty="0" smtClean="0">
                  <a:solidFill>
                    <a:srgbClr val="FF0000"/>
                  </a:solidFill>
                  <a:effectLst>
                    <a:outerShdw blurRad="50800" dist="38100" dir="2700000" algn="tl" rotWithShape="0">
                      <a:prstClr val="black">
                        <a:alpha val="40000"/>
                      </a:prstClr>
                    </a:outerShdw>
                  </a:effectLst>
                </a:rPr>
                <a:t>203.9</a:t>
              </a:r>
              <a:endParaRPr lang="en-US" sz="2000" b="1" dirty="0">
                <a:solidFill>
                  <a:srgbClr val="FF0000"/>
                </a:solidFill>
                <a:effectLst>
                  <a:outerShdw blurRad="50800" dist="38100" dir="2700000" algn="tl" rotWithShape="0">
                    <a:prstClr val="black">
                      <a:alpha val="40000"/>
                    </a:prstClr>
                  </a:outerShdw>
                </a:effectLst>
              </a:endParaRPr>
            </a:p>
          </p:txBody>
        </p:sp>
      </p:grpSp>
      <p:grpSp>
        <p:nvGrpSpPr>
          <p:cNvPr id="14" name="Group 13"/>
          <p:cNvGrpSpPr/>
          <p:nvPr/>
        </p:nvGrpSpPr>
        <p:grpSpPr>
          <a:xfrm>
            <a:off x="6230873" y="4955574"/>
            <a:ext cx="885238" cy="442803"/>
            <a:chOff x="2057174" y="3064302"/>
            <a:chExt cx="7827826" cy="406707"/>
          </a:xfrm>
        </p:grpSpPr>
        <p:sp>
          <p:nvSpPr>
            <p:cNvPr id="15" name="Rectangle 14"/>
            <p:cNvSpPr/>
            <p:nvPr/>
          </p:nvSpPr>
          <p:spPr>
            <a:xfrm>
              <a:off x="2540044" y="3070922"/>
              <a:ext cx="5740657" cy="40008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p:nvSpPr>
          <p:spPr>
            <a:xfrm>
              <a:off x="2057174" y="3064302"/>
              <a:ext cx="7827826" cy="367494"/>
            </a:xfrm>
            <a:prstGeom prst="rect">
              <a:avLst/>
            </a:prstGeom>
            <a:noFill/>
          </p:spPr>
          <p:txBody>
            <a:bodyPr wrap="square" rtlCol="0">
              <a:spAutoFit/>
            </a:bodyPr>
            <a:lstStyle/>
            <a:p>
              <a:r>
                <a:rPr lang="en-US" sz="2000" dirty="0" smtClean="0"/>
                <a:t> </a:t>
              </a:r>
              <a:r>
                <a:rPr lang="en-US" sz="2000" b="1" dirty="0" smtClean="0">
                  <a:solidFill>
                    <a:srgbClr val="FF0000"/>
                  </a:solidFill>
                  <a:effectLst>
                    <a:outerShdw blurRad="50800" dist="38100" dir="2700000" algn="tl" rotWithShape="0">
                      <a:prstClr val="black">
                        <a:alpha val="40000"/>
                      </a:prstClr>
                    </a:outerShdw>
                  </a:effectLst>
                </a:rPr>
                <a:t>57.4</a:t>
              </a:r>
              <a:endParaRPr lang="en-US" sz="2000" b="1" dirty="0">
                <a:solidFill>
                  <a:srgbClr val="FF0000"/>
                </a:solidFill>
                <a:effectLst>
                  <a:outerShdw blurRad="50800" dist="38100" dir="2700000" algn="tl" rotWithShape="0">
                    <a:prstClr val="black">
                      <a:alpha val="40000"/>
                    </a:prstClr>
                  </a:outerShdw>
                </a:effectLst>
              </a:endParaRPr>
            </a:p>
          </p:txBody>
        </p:sp>
      </p:grpSp>
      <p:grpSp>
        <p:nvGrpSpPr>
          <p:cNvPr id="17" name="Group 16"/>
          <p:cNvGrpSpPr/>
          <p:nvPr/>
        </p:nvGrpSpPr>
        <p:grpSpPr>
          <a:xfrm>
            <a:off x="6294195" y="2985201"/>
            <a:ext cx="1422274" cy="400110"/>
            <a:chOff x="2540044" y="3070922"/>
            <a:chExt cx="6007881" cy="400110"/>
          </a:xfrm>
        </p:grpSpPr>
        <p:sp>
          <p:nvSpPr>
            <p:cNvPr id="18" name="Rectangle 17"/>
            <p:cNvSpPr/>
            <p:nvPr/>
          </p:nvSpPr>
          <p:spPr>
            <a:xfrm>
              <a:off x="2540044" y="3070922"/>
              <a:ext cx="5740657" cy="40008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5847041" y="3070922"/>
              <a:ext cx="2700884" cy="400110"/>
            </a:xfrm>
            <a:prstGeom prst="rect">
              <a:avLst/>
            </a:prstGeom>
            <a:noFill/>
          </p:spPr>
          <p:txBody>
            <a:bodyPr wrap="none" rtlCol="0">
              <a:spAutoFit/>
            </a:bodyPr>
            <a:lstStyle/>
            <a:p>
              <a:r>
                <a:rPr lang="en-US" sz="2000" b="1" dirty="0">
                  <a:solidFill>
                    <a:srgbClr val="FF0000"/>
                  </a:solidFill>
                  <a:effectLst>
                    <a:outerShdw blurRad="50800" dist="38100" dir="2700000" algn="tl" rotWithShape="0">
                      <a:prstClr val="black">
                        <a:alpha val="40000"/>
                      </a:prstClr>
                    </a:outerShdw>
                  </a:effectLst>
                </a:rPr>
                <a:t>16.4</a:t>
              </a:r>
            </a:p>
          </p:txBody>
        </p:sp>
      </p:grpSp>
      <p:sp>
        <p:nvSpPr>
          <p:cNvPr id="20" name="TextBox 19"/>
          <p:cNvSpPr txBox="1"/>
          <p:nvPr/>
        </p:nvSpPr>
        <p:spPr>
          <a:xfrm>
            <a:off x="457200" y="3757060"/>
            <a:ext cx="2378417" cy="830997"/>
          </a:xfrm>
          <a:prstGeom prst="rect">
            <a:avLst/>
          </a:prstGeom>
          <a:noFill/>
        </p:spPr>
        <p:txBody>
          <a:bodyPr wrap="square" rtlCol="0">
            <a:spAutoFit/>
          </a:bodyPr>
          <a:lstStyle/>
          <a:p>
            <a:r>
              <a:rPr lang="en-US" sz="2400" b="1" dirty="0" smtClean="0"/>
              <a:t>Network </a:t>
            </a:r>
            <a:r>
              <a:rPr lang="en-US" sz="2400" b="1" dirty="0" smtClean="0"/>
              <a:t>Usage</a:t>
            </a:r>
            <a:endParaRPr lang="en-US" sz="2400" b="1" dirty="0" smtClean="0"/>
          </a:p>
          <a:p>
            <a:r>
              <a:rPr lang="en-US" sz="2400" b="1" dirty="0" smtClean="0"/>
              <a:t>(</a:t>
            </a:r>
            <a:r>
              <a:rPr lang="en-US" sz="2400" b="1" dirty="0" err="1" smtClean="0"/>
              <a:t>Mbyte</a:t>
            </a:r>
            <a:r>
              <a:rPr lang="en-US" sz="2400" b="1" dirty="0" smtClean="0"/>
              <a:t>/s)</a:t>
            </a:r>
          </a:p>
        </p:txBody>
      </p:sp>
      <p:grpSp>
        <p:nvGrpSpPr>
          <p:cNvPr id="21" name="Group 20"/>
          <p:cNvGrpSpPr/>
          <p:nvPr/>
        </p:nvGrpSpPr>
        <p:grpSpPr>
          <a:xfrm>
            <a:off x="2810274" y="4015373"/>
            <a:ext cx="1133075" cy="413322"/>
            <a:chOff x="2540044" y="3064304"/>
            <a:chExt cx="6825349" cy="406705"/>
          </a:xfrm>
        </p:grpSpPr>
        <p:sp>
          <p:nvSpPr>
            <p:cNvPr id="22" name="Rectangle 21"/>
            <p:cNvSpPr/>
            <p:nvPr/>
          </p:nvSpPr>
          <p:spPr>
            <a:xfrm>
              <a:off x="2540044" y="3070922"/>
              <a:ext cx="5740657" cy="40008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4244302" y="3064304"/>
              <a:ext cx="5121091" cy="406705"/>
            </a:xfrm>
            <a:prstGeom prst="rect">
              <a:avLst/>
            </a:prstGeom>
            <a:noFill/>
          </p:spPr>
          <p:txBody>
            <a:bodyPr wrap="square" rtlCol="0">
              <a:spAutoFit/>
            </a:bodyPr>
            <a:lstStyle/>
            <a:p>
              <a:r>
                <a:rPr lang="en-US" sz="2000" b="1" dirty="0">
                  <a:solidFill>
                    <a:srgbClr val="FF0000"/>
                  </a:solidFill>
                  <a:effectLst>
                    <a:outerShdw blurRad="50800" dist="38100" dir="2700000" algn="tl" rotWithShape="0">
                      <a:prstClr val="black">
                        <a:alpha val="40000"/>
                      </a:prstClr>
                    </a:outerShdw>
                  </a:effectLst>
                </a:rPr>
                <a:t>84.2</a:t>
              </a:r>
            </a:p>
          </p:txBody>
        </p:sp>
      </p:grpSp>
      <p:grpSp>
        <p:nvGrpSpPr>
          <p:cNvPr id="24" name="Group 23"/>
          <p:cNvGrpSpPr/>
          <p:nvPr/>
        </p:nvGrpSpPr>
        <p:grpSpPr>
          <a:xfrm>
            <a:off x="6285480" y="4021990"/>
            <a:ext cx="2354633" cy="406705"/>
            <a:chOff x="2540044" y="3064304"/>
            <a:chExt cx="5740657" cy="406705"/>
          </a:xfrm>
        </p:grpSpPr>
        <p:sp>
          <p:nvSpPr>
            <p:cNvPr id="25" name="Rectangle 24"/>
            <p:cNvSpPr/>
            <p:nvPr/>
          </p:nvSpPr>
          <p:spPr>
            <a:xfrm>
              <a:off x="2540044" y="3070922"/>
              <a:ext cx="5740657" cy="40008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TextBox 25"/>
            <p:cNvSpPr txBox="1"/>
            <p:nvPr/>
          </p:nvSpPr>
          <p:spPr>
            <a:xfrm>
              <a:off x="6317081" y="3064304"/>
              <a:ext cx="1963620" cy="400110"/>
            </a:xfrm>
            <a:prstGeom prst="rect">
              <a:avLst/>
            </a:prstGeom>
            <a:noFill/>
          </p:spPr>
          <p:txBody>
            <a:bodyPr wrap="square" rtlCol="0">
              <a:spAutoFit/>
            </a:bodyPr>
            <a:lstStyle/>
            <a:p>
              <a:r>
                <a:rPr lang="en-US" sz="2000" b="1" dirty="0">
                  <a:solidFill>
                    <a:srgbClr val="FF0000"/>
                  </a:solidFill>
                  <a:effectLst>
                    <a:outerShdw blurRad="50800" dist="38100" dir="2700000" algn="tl" rotWithShape="0">
                      <a:prstClr val="black">
                        <a:alpha val="40000"/>
                      </a:prstClr>
                    </a:outerShdw>
                  </a:effectLst>
                </a:rPr>
                <a:t>294.7</a:t>
              </a:r>
            </a:p>
          </p:txBody>
        </p:sp>
      </p:grpSp>
      <p:sp>
        <p:nvSpPr>
          <p:cNvPr id="27" name="TextBox 26"/>
          <p:cNvSpPr txBox="1"/>
          <p:nvPr/>
        </p:nvSpPr>
        <p:spPr>
          <a:xfrm>
            <a:off x="2810274" y="2106472"/>
            <a:ext cx="2001687" cy="523220"/>
          </a:xfrm>
          <a:prstGeom prst="rect">
            <a:avLst/>
          </a:prstGeom>
          <a:noFill/>
        </p:spPr>
        <p:txBody>
          <a:bodyPr wrap="square" rtlCol="0">
            <a:spAutoFit/>
          </a:bodyPr>
          <a:lstStyle/>
          <a:p>
            <a:r>
              <a:rPr lang="en-US" sz="2800" b="1" dirty="0" smtClean="0"/>
              <a:t>Vanilla</a:t>
            </a:r>
          </a:p>
        </p:txBody>
      </p:sp>
      <p:sp>
        <p:nvSpPr>
          <p:cNvPr id="28" name="TextBox 27"/>
          <p:cNvSpPr txBox="1"/>
          <p:nvPr/>
        </p:nvSpPr>
        <p:spPr>
          <a:xfrm>
            <a:off x="6285480" y="2106472"/>
            <a:ext cx="2001687" cy="523220"/>
          </a:xfrm>
          <a:prstGeom prst="rect">
            <a:avLst/>
          </a:prstGeom>
          <a:noFill/>
        </p:spPr>
        <p:txBody>
          <a:bodyPr wrap="square" rtlCol="0">
            <a:spAutoFit/>
          </a:bodyPr>
          <a:lstStyle/>
          <a:p>
            <a:r>
              <a:rPr lang="en-US" sz="2800" b="1" dirty="0" err="1" smtClean="0"/>
              <a:t>PMigrate</a:t>
            </a:r>
            <a:endParaRPr lang="en-US" sz="2800" b="1" dirty="0" smtClean="0"/>
          </a:p>
        </p:txBody>
      </p:sp>
    </p:spTree>
    <p:extLst>
      <p:ext uri="{BB962C8B-B14F-4D97-AF65-F5344CB8AC3E}">
        <p14:creationId xmlns:p14="http://schemas.microsoft.com/office/powerpoint/2010/main" val="28122148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000"/>
                                        <p:tgtEl>
                                          <p:spTgt spid="8"/>
                                        </p:tgtEl>
                                      </p:cBhvr>
                                    </p:animEffect>
                                  </p:childTnLst>
                                </p:cTn>
                              </p:par>
                              <p:par>
                                <p:cTn id="8" presetID="22" presetClass="entr" presetSubtype="8"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wipe(left)">
                                      <p:cBhvr>
                                        <p:cTn id="10" dur="1000"/>
                                        <p:tgtEl>
                                          <p:spTgt spid="1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wipe(left)">
                                      <p:cBhvr>
                                        <p:cTn id="15" dur="1000"/>
                                        <p:tgtEl>
                                          <p:spTgt spid="21"/>
                                        </p:tgtEl>
                                      </p:cBhvr>
                                    </p:animEffect>
                                  </p:childTnLst>
                                </p:cTn>
                              </p:par>
                              <p:par>
                                <p:cTn id="16" presetID="22" presetClass="entr" presetSubtype="8" fill="hold" nodeType="with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wipe(left)">
                                      <p:cBhvr>
                                        <p:cTn id="18" dur="1000"/>
                                        <p:tgtEl>
                                          <p:spTgt spid="24"/>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left)">
                                      <p:cBhvr>
                                        <p:cTn id="23" dur="1000"/>
                                        <p:tgtEl>
                                          <p:spTgt spid="11"/>
                                        </p:tgtEl>
                                      </p:cBhvr>
                                    </p:animEffect>
                                  </p:childTnLst>
                                </p:cTn>
                              </p:par>
                              <p:par>
                                <p:cTn id="24" presetID="22" presetClass="entr" presetSubtype="8" fill="hold"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left)">
                                      <p:cBhvr>
                                        <p:cTn id="26"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sz="4000" b="1" dirty="0" err="1">
                <a:solidFill>
                  <a:srgbClr val="0080FF"/>
                </a:solidFill>
                <a:latin typeface="Tahoma"/>
                <a:cs typeface="Tahoma"/>
              </a:rPr>
              <a:t>Memcached</a:t>
            </a:r>
            <a:r>
              <a:rPr lang="en-US" sz="4000" b="1" dirty="0">
                <a:solidFill>
                  <a:srgbClr val="0080FF"/>
                </a:solidFill>
                <a:latin typeface="Tahoma"/>
                <a:cs typeface="Tahoma"/>
              </a:rPr>
              <a:t> </a:t>
            </a:r>
            <a:r>
              <a:rPr lang="en-US" sz="4000" b="1" dirty="0" smtClean="0">
                <a:solidFill>
                  <a:srgbClr val="0080FF"/>
                </a:solidFill>
                <a:latin typeface="Tahoma"/>
                <a:cs typeface="Tahoma"/>
              </a:rPr>
              <a:t>VM </a:t>
            </a:r>
            <a:r>
              <a:rPr lang="en-US" sz="4000" b="1" dirty="0">
                <a:solidFill>
                  <a:srgbClr val="0080FF"/>
                </a:solidFill>
                <a:latin typeface="Tahoma"/>
                <a:cs typeface="Tahoma"/>
              </a:rPr>
              <a:t>Migration - </a:t>
            </a:r>
            <a:r>
              <a:rPr lang="en-US" sz="4000" b="1" dirty="0" err="1">
                <a:solidFill>
                  <a:srgbClr val="0080FF"/>
                </a:solidFill>
                <a:latin typeface="Tahoma"/>
                <a:cs typeface="Tahoma"/>
              </a:rPr>
              <a:t>Xen</a:t>
            </a:r>
            <a:endParaRPr lang="en-US" sz="4000" b="1" dirty="0">
              <a:solidFill>
                <a:srgbClr val="0080FF"/>
              </a:solidFill>
              <a:latin typeface="Tahoma"/>
              <a:cs typeface="Tahoma"/>
            </a:endParaRPr>
          </a:p>
        </p:txBody>
      </p:sp>
      <p:sp>
        <p:nvSpPr>
          <p:cNvPr id="5" name="TextBox 4"/>
          <p:cNvSpPr txBox="1"/>
          <p:nvPr/>
        </p:nvSpPr>
        <p:spPr>
          <a:xfrm>
            <a:off x="457200" y="4270747"/>
            <a:ext cx="2001687" cy="830997"/>
          </a:xfrm>
          <a:prstGeom prst="rect">
            <a:avLst/>
          </a:prstGeom>
          <a:noFill/>
        </p:spPr>
        <p:txBody>
          <a:bodyPr wrap="square" rtlCol="0">
            <a:spAutoFit/>
          </a:bodyPr>
          <a:lstStyle/>
          <a:p>
            <a:r>
              <a:rPr lang="en-US" sz="2400" b="1" dirty="0" smtClean="0"/>
              <a:t>Total Memory Send (</a:t>
            </a:r>
            <a:r>
              <a:rPr lang="en-US" sz="2400" b="1" dirty="0" err="1" smtClean="0"/>
              <a:t>Gbyte</a:t>
            </a:r>
            <a:r>
              <a:rPr lang="en-US" sz="2400" b="1" dirty="0" smtClean="0"/>
              <a:t>)</a:t>
            </a:r>
          </a:p>
        </p:txBody>
      </p:sp>
      <p:sp>
        <p:nvSpPr>
          <p:cNvPr id="6" name="TextBox 5"/>
          <p:cNvSpPr txBox="1"/>
          <p:nvPr/>
        </p:nvSpPr>
        <p:spPr>
          <a:xfrm>
            <a:off x="457200" y="1889281"/>
            <a:ext cx="2001687" cy="830997"/>
          </a:xfrm>
          <a:prstGeom prst="rect">
            <a:avLst/>
          </a:prstGeom>
          <a:noFill/>
        </p:spPr>
        <p:txBody>
          <a:bodyPr wrap="square" rtlCol="0">
            <a:spAutoFit/>
          </a:bodyPr>
          <a:lstStyle/>
          <a:p>
            <a:r>
              <a:rPr lang="en-US" sz="2400" b="1" dirty="0" smtClean="0"/>
              <a:t>Migration Time (s)</a:t>
            </a:r>
          </a:p>
        </p:txBody>
      </p:sp>
      <p:grpSp>
        <p:nvGrpSpPr>
          <p:cNvPr id="8" name="Group 7"/>
          <p:cNvGrpSpPr/>
          <p:nvPr/>
        </p:nvGrpSpPr>
        <p:grpSpPr>
          <a:xfrm>
            <a:off x="2810095" y="4395865"/>
            <a:ext cx="1359013" cy="400110"/>
            <a:chOff x="2540044" y="3070922"/>
            <a:chExt cx="5740657" cy="400110"/>
          </a:xfrm>
        </p:grpSpPr>
        <p:sp>
          <p:nvSpPr>
            <p:cNvPr id="9" name="Rectangle 8"/>
            <p:cNvSpPr/>
            <p:nvPr/>
          </p:nvSpPr>
          <p:spPr>
            <a:xfrm>
              <a:off x="2540044" y="3070922"/>
              <a:ext cx="5740657" cy="40008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5530539" y="3070922"/>
              <a:ext cx="2730191" cy="400110"/>
            </a:xfrm>
            <a:prstGeom prst="rect">
              <a:avLst/>
            </a:prstGeom>
            <a:noFill/>
          </p:spPr>
          <p:txBody>
            <a:bodyPr wrap="none" rtlCol="0">
              <a:spAutoFit/>
            </a:bodyPr>
            <a:lstStyle/>
            <a:p>
              <a:r>
                <a:rPr lang="en-US" sz="2000" b="1" dirty="0" smtClean="0">
                  <a:solidFill>
                    <a:srgbClr val="FF0000"/>
                  </a:solidFill>
                  <a:effectLst>
                    <a:outerShdw blurRad="50800" dist="38100" dir="2700000" algn="tl" rotWithShape="0">
                      <a:prstClr val="black">
                        <a:alpha val="40000"/>
                      </a:prstClr>
                    </a:outerShdw>
                  </a:effectLst>
                </a:rPr>
                <a:t>58.6</a:t>
              </a:r>
              <a:endParaRPr lang="en-US" sz="2000" b="1" dirty="0">
                <a:solidFill>
                  <a:srgbClr val="FF0000"/>
                </a:solidFill>
                <a:effectLst>
                  <a:outerShdw blurRad="50800" dist="38100" dir="2700000" algn="tl" rotWithShape="0">
                    <a:prstClr val="black">
                      <a:alpha val="40000"/>
                    </a:prstClr>
                  </a:outerShdw>
                </a:effectLst>
              </a:endParaRPr>
            </a:p>
          </p:txBody>
        </p:sp>
      </p:grpSp>
      <p:grpSp>
        <p:nvGrpSpPr>
          <p:cNvPr id="11" name="Group 10"/>
          <p:cNvGrpSpPr/>
          <p:nvPr/>
        </p:nvGrpSpPr>
        <p:grpSpPr>
          <a:xfrm>
            <a:off x="2807363" y="2143781"/>
            <a:ext cx="2772098" cy="408658"/>
            <a:chOff x="2540044" y="3062351"/>
            <a:chExt cx="5855631" cy="408658"/>
          </a:xfrm>
        </p:grpSpPr>
        <p:sp>
          <p:nvSpPr>
            <p:cNvPr id="12" name="Rectangle 11"/>
            <p:cNvSpPr/>
            <p:nvPr/>
          </p:nvSpPr>
          <p:spPr>
            <a:xfrm>
              <a:off x="2540044" y="3070922"/>
              <a:ext cx="5740657" cy="40008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6459190" y="3062351"/>
              <a:ext cx="1936485" cy="400110"/>
            </a:xfrm>
            <a:prstGeom prst="rect">
              <a:avLst/>
            </a:prstGeom>
            <a:noFill/>
          </p:spPr>
          <p:txBody>
            <a:bodyPr wrap="square" rtlCol="0">
              <a:spAutoFit/>
            </a:bodyPr>
            <a:lstStyle/>
            <a:p>
              <a:r>
                <a:rPr lang="en-US" sz="2000" b="1" dirty="0">
                  <a:solidFill>
                    <a:srgbClr val="FF0000"/>
                  </a:solidFill>
                  <a:effectLst>
                    <a:outerShdw blurRad="50800" dist="38100" dir="2700000" algn="tl" rotWithShape="0">
                      <a:prstClr val="black">
                        <a:alpha val="40000"/>
                      </a:prstClr>
                    </a:outerShdw>
                  </a:effectLst>
                </a:rPr>
                <a:t>1586.1</a:t>
              </a:r>
            </a:p>
          </p:txBody>
        </p:sp>
      </p:grpSp>
      <p:grpSp>
        <p:nvGrpSpPr>
          <p:cNvPr id="14" name="Group 13"/>
          <p:cNvGrpSpPr/>
          <p:nvPr/>
        </p:nvGrpSpPr>
        <p:grpSpPr>
          <a:xfrm>
            <a:off x="6262658" y="2145734"/>
            <a:ext cx="1295662" cy="442803"/>
            <a:chOff x="2540044" y="3064302"/>
            <a:chExt cx="19683109" cy="406707"/>
          </a:xfrm>
        </p:grpSpPr>
        <p:sp>
          <p:nvSpPr>
            <p:cNvPr id="15" name="Rectangle 14"/>
            <p:cNvSpPr/>
            <p:nvPr/>
          </p:nvSpPr>
          <p:spPr>
            <a:xfrm>
              <a:off x="2540044" y="3070922"/>
              <a:ext cx="3836944" cy="40008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p:nvSpPr>
          <p:spPr>
            <a:xfrm>
              <a:off x="6376988" y="3064302"/>
              <a:ext cx="15846165" cy="365700"/>
            </a:xfrm>
            <a:prstGeom prst="rect">
              <a:avLst/>
            </a:prstGeom>
            <a:noFill/>
          </p:spPr>
          <p:txBody>
            <a:bodyPr wrap="square" rtlCol="0">
              <a:spAutoFit/>
            </a:bodyPr>
            <a:lstStyle/>
            <a:p>
              <a:r>
                <a:rPr lang="en-US" sz="2000" b="1" dirty="0" smtClean="0">
                  <a:solidFill>
                    <a:srgbClr val="FF0000"/>
                  </a:solidFill>
                  <a:effectLst>
                    <a:outerShdw blurRad="50800" dist="38100" dir="2700000" algn="tl" rotWithShape="0">
                      <a:prstClr val="black">
                        <a:alpha val="40000"/>
                      </a:prstClr>
                    </a:outerShdw>
                  </a:effectLst>
                </a:rPr>
                <a:t>160.5</a:t>
              </a:r>
              <a:endParaRPr lang="en-US" sz="2000" b="1" dirty="0">
                <a:solidFill>
                  <a:srgbClr val="FF0000"/>
                </a:solidFill>
                <a:effectLst>
                  <a:outerShdw blurRad="50800" dist="38100" dir="2700000" algn="tl" rotWithShape="0">
                    <a:prstClr val="black">
                      <a:alpha val="40000"/>
                    </a:prstClr>
                  </a:outerShdw>
                </a:effectLst>
              </a:endParaRPr>
            </a:p>
          </p:txBody>
        </p:sp>
      </p:grpSp>
      <p:grpSp>
        <p:nvGrpSpPr>
          <p:cNvPr id="17" name="Group 16"/>
          <p:cNvGrpSpPr/>
          <p:nvPr/>
        </p:nvGrpSpPr>
        <p:grpSpPr>
          <a:xfrm>
            <a:off x="6294195" y="4395865"/>
            <a:ext cx="1429212" cy="400110"/>
            <a:chOff x="2540044" y="3070922"/>
            <a:chExt cx="6037188" cy="400110"/>
          </a:xfrm>
        </p:grpSpPr>
        <p:sp>
          <p:nvSpPr>
            <p:cNvPr id="18" name="Rectangle 17"/>
            <p:cNvSpPr/>
            <p:nvPr/>
          </p:nvSpPr>
          <p:spPr>
            <a:xfrm>
              <a:off x="2540044" y="3070922"/>
              <a:ext cx="5740657" cy="40008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5847041" y="3070922"/>
              <a:ext cx="2730191" cy="400110"/>
            </a:xfrm>
            <a:prstGeom prst="rect">
              <a:avLst/>
            </a:prstGeom>
            <a:noFill/>
          </p:spPr>
          <p:txBody>
            <a:bodyPr wrap="none" rtlCol="0">
              <a:spAutoFit/>
            </a:bodyPr>
            <a:lstStyle/>
            <a:p>
              <a:r>
                <a:rPr lang="en-US" sz="2000" b="1" dirty="0">
                  <a:solidFill>
                    <a:srgbClr val="FF0000"/>
                  </a:solidFill>
                  <a:effectLst>
                    <a:outerShdw blurRad="50800" dist="38100" dir="2700000" algn="tl" rotWithShape="0">
                      <a:prstClr val="black">
                        <a:alpha val="40000"/>
                      </a:prstClr>
                    </a:outerShdw>
                  </a:effectLst>
                </a:rPr>
                <a:t>22.7</a:t>
              </a:r>
            </a:p>
          </p:txBody>
        </p:sp>
      </p:grpSp>
      <p:sp>
        <p:nvSpPr>
          <p:cNvPr id="20" name="TextBox 19"/>
          <p:cNvSpPr txBox="1"/>
          <p:nvPr/>
        </p:nvSpPr>
        <p:spPr>
          <a:xfrm>
            <a:off x="449421" y="3383216"/>
            <a:ext cx="2378417" cy="830997"/>
          </a:xfrm>
          <a:prstGeom prst="rect">
            <a:avLst/>
          </a:prstGeom>
          <a:noFill/>
        </p:spPr>
        <p:txBody>
          <a:bodyPr wrap="square" rtlCol="0">
            <a:spAutoFit/>
          </a:bodyPr>
          <a:lstStyle/>
          <a:p>
            <a:r>
              <a:rPr lang="en-US" sz="2400" b="1" dirty="0" smtClean="0"/>
              <a:t>Network </a:t>
            </a:r>
            <a:r>
              <a:rPr lang="en-US" sz="2400" b="1" dirty="0" smtClean="0"/>
              <a:t>Usage</a:t>
            </a:r>
            <a:endParaRPr lang="en-US" sz="2400" b="1" dirty="0" smtClean="0"/>
          </a:p>
          <a:p>
            <a:r>
              <a:rPr lang="en-US" sz="2400" b="1" dirty="0" smtClean="0"/>
              <a:t>(</a:t>
            </a:r>
            <a:r>
              <a:rPr lang="en-US" sz="2400" b="1" dirty="0" err="1" smtClean="0"/>
              <a:t>Mbyte</a:t>
            </a:r>
            <a:r>
              <a:rPr lang="en-US" sz="2400" b="1" dirty="0" smtClean="0"/>
              <a:t>/s)</a:t>
            </a:r>
          </a:p>
        </p:txBody>
      </p:sp>
      <p:grpSp>
        <p:nvGrpSpPr>
          <p:cNvPr id="22" name="Group 21"/>
          <p:cNvGrpSpPr/>
          <p:nvPr/>
        </p:nvGrpSpPr>
        <p:grpSpPr>
          <a:xfrm>
            <a:off x="2818989" y="3658024"/>
            <a:ext cx="791613" cy="413322"/>
            <a:chOff x="2540044" y="3064304"/>
            <a:chExt cx="6252174" cy="406705"/>
          </a:xfrm>
        </p:grpSpPr>
        <p:sp>
          <p:nvSpPr>
            <p:cNvPr id="23" name="Rectangle 22"/>
            <p:cNvSpPr/>
            <p:nvPr/>
          </p:nvSpPr>
          <p:spPr>
            <a:xfrm>
              <a:off x="2540044" y="3070922"/>
              <a:ext cx="5740657" cy="40008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TextBox 23"/>
            <p:cNvSpPr txBox="1"/>
            <p:nvPr/>
          </p:nvSpPr>
          <p:spPr>
            <a:xfrm>
              <a:off x="3671127" y="3064304"/>
              <a:ext cx="5121091" cy="406705"/>
            </a:xfrm>
            <a:prstGeom prst="rect">
              <a:avLst/>
            </a:prstGeom>
            <a:noFill/>
          </p:spPr>
          <p:txBody>
            <a:bodyPr wrap="square" rtlCol="0">
              <a:spAutoFit/>
            </a:bodyPr>
            <a:lstStyle/>
            <a:p>
              <a:r>
                <a:rPr lang="en-US" sz="2000" b="1" dirty="0">
                  <a:solidFill>
                    <a:srgbClr val="FF0000"/>
                  </a:solidFill>
                  <a:effectLst>
                    <a:outerShdw blurRad="50800" dist="38100" dir="2700000" algn="tl" rotWithShape="0">
                      <a:prstClr val="black">
                        <a:alpha val="40000"/>
                      </a:prstClr>
                    </a:outerShdw>
                  </a:effectLst>
                </a:rPr>
                <a:t>38.0</a:t>
              </a:r>
            </a:p>
          </p:txBody>
        </p:sp>
      </p:grpSp>
      <p:grpSp>
        <p:nvGrpSpPr>
          <p:cNvPr id="25" name="Group 24"/>
          <p:cNvGrpSpPr/>
          <p:nvPr/>
        </p:nvGrpSpPr>
        <p:grpSpPr>
          <a:xfrm>
            <a:off x="6294195" y="3664641"/>
            <a:ext cx="2354633" cy="406705"/>
            <a:chOff x="2540044" y="3064304"/>
            <a:chExt cx="5740657" cy="406705"/>
          </a:xfrm>
        </p:grpSpPr>
        <p:sp>
          <p:nvSpPr>
            <p:cNvPr id="26" name="Rectangle 25"/>
            <p:cNvSpPr/>
            <p:nvPr/>
          </p:nvSpPr>
          <p:spPr>
            <a:xfrm>
              <a:off x="2540044" y="3070922"/>
              <a:ext cx="5740657" cy="40008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TextBox 26"/>
            <p:cNvSpPr txBox="1"/>
            <p:nvPr/>
          </p:nvSpPr>
          <p:spPr>
            <a:xfrm>
              <a:off x="6317081" y="3064304"/>
              <a:ext cx="1963620" cy="400110"/>
            </a:xfrm>
            <a:prstGeom prst="rect">
              <a:avLst/>
            </a:prstGeom>
            <a:noFill/>
          </p:spPr>
          <p:txBody>
            <a:bodyPr wrap="square" rtlCol="0">
              <a:spAutoFit/>
            </a:bodyPr>
            <a:lstStyle/>
            <a:p>
              <a:r>
                <a:rPr lang="en-US" sz="2000" b="1" dirty="0">
                  <a:solidFill>
                    <a:srgbClr val="FF0000"/>
                  </a:solidFill>
                  <a:effectLst>
                    <a:outerShdw blurRad="50800" dist="38100" dir="2700000" algn="tl" rotWithShape="0">
                      <a:prstClr val="black">
                        <a:alpha val="40000"/>
                      </a:prstClr>
                    </a:outerShdw>
                  </a:effectLst>
                </a:rPr>
                <a:t>145.0</a:t>
              </a:r>
            </a:p>
          </p:txBody>
        </p:sp>
      </p:grpSp>
      <p:sp>
        <p:nvSpPr>
          <p:cNvPr id="28" name="TextBox 27"/>
          <p:cNvSpPr txBox="1"/>
          <p:nvPr/>
        </p:nvSpPr>
        <p:spPr>
          <a:xfrm>
            <a:off x="2810274" y="1417638"/>
            <a:ext cx="2001687" cy="523220"/>
          </a:xfrm>
          <a:prstGeom prst="rect">
            <a:avLst/>
          </a:prstGeom>
          <a:noFill/>
        </p:spPr>
        <p:txBody>
          <a:bodyPr wrap="square" rtlCol="0">
            <a:spAutoFit/>
          </a:bodyPr>
          <a:lstStyle/>
          <a:p>
            <a:r>
              <a:rPr lang="en-US" sz="2800" b="1" dirty="0" smtClean="0"/>
              <a:t>Vanilla</a:t>
            </a:r>
          </a:p>
        </p:txBody>
      </p:sp>
      <p:sp>
        <p:nvSpPr>
          <p:cNvPr id="29" name="TextBox 28"/>
          <p:cNvSpPr txBox="1"/>
          <p:nvPr/>
        </p:nvSpPr>
        <p:spPr>
          <a:xfrm>
            <a:off x="6285480" y="1417638"/>
            <a:ext cx="2001687" cy="523220"/>
          </a:xfrm>
          <a:prstGeom prst="rect">
            <a:avLst/>
          </a:prstGeom>
          <a:noFill/>
        </p:spPr>
        <p:txBody>
          <a:bodyPr wrap="square" rtlCol="0">
            <a:spAutoFit/>
          </a:bodyPr>
          <a:lstStyle/>
          <a:p>
            <a:r>
              <a:rPr lang="en-US" sz="2800" b="1" dirty="0" err="1" smtClean="0"/>
              <a:t>PMigrate</a:t>
            </a:r>
            <a:endParaRPr lang="en-US" sz="2800" b="1" dirty="0" smtClean="0"/>
          </a:p>
        </p:txBody>
      </p:sp>
      <p:sp>
        <p:nvSpPr>
          <p:cNvPr id="30" name="TextBox 29"/>
          <p:cNvSpPr txBox="1"/>
          <p:nvPr/>
        </p:nvSpPr>
        <p:spPr>
          <a:xfrm>
            <a:off x="457200" y="2641748"/>
            <a:ext cx="2001687" cy="830997"/>
          </a:xfrm>
          <a:prstGeom prst="rect">
            <a:avLst/>
          </a:prstGeom>
          <a:noFill/>
        </p:spPr>
        <p:txBody>
          <a:bodyPr wrap="square" rtlCol="0">
            <a:spAutoFit/>
          </a:bodyPr>
          <a:lstStyle/>
          <a:p>
            <a:r>
              <a:rPr lang="en-US" sz="2400" b="1" dirty="0" smtClean="0"/>
              <a:t>Non-response Time (s)</a:t>
            </a:r>
          </a:p>
        </p:txBody>
      </p:sp>
      <p:grpSp>
        <p:nvGrpSpPr>
          <p:cNvPr id="31" name="Group 30"/>
          <p:cNvGrpSpPr/>
          <p:nvPr/>
        </p:nvGrpSpPr>
        <p:grpSpPr>
          <a:xfrm>
            <a:off x="2807363" y="2896248"/>
            <a:ext cx="2772098" cy="408658"/>
            <a:chOff x="2540044" y="3062351"/>
            <a:chExt cx="5855631" cy="408658"/>
          </a:xfrm>
        </p:grpSpPr>
        <p:sp>
          <p:nvSpPr>
            <p:cNvPr id="32" name="Rectangle 31"/>
            <p:cNvSpPr/>
            <p:nvPr/>
          </p:nvSpPr>
          <p:spPr>
            <a:xfrm>
              <a:off x="2540044" y="3070922"/>
              <a:ext cx="5740657" cy="40008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extBox 32"/>
            <p:cNvSpPr txBox="1"/>
            <p:nvPr/>
          </p:nvSpPr>
          <p:spPr>
            <a:xfrm>
              <a:off x="6459190" y="3062351"/>
              <a:ext cx="1936485" cy="400110"/>
            </a:xfrm>
            <a:prstGeom prst="rect">
              <a:avLst/>
            </a:prstGeom>
            <a:noFill/>
          </p:spPr>
          <p:txBody>
            <a:bodyPr wrap="square" rtlCol="0">
              <a:spAutoFit/>
            </a:bodyPr>
            <a:lstStyle/>
            <a:p>
              <a:r>
                <a:rPr lang="en-US" sz="2000" b="1" dirty="0" smtClean="0">
                  <a:solidFill>
                    <a:srgbClr val="FF0000"/>
                  </a:solidFill>
                  <a:effectLst>
                    <a:outerShdw blurRad="50800" dist="38100" dir="2700000" algn="tl" rotWithShape="0">
                      <a:prstClr val="black">
                        <a:alpha val="40000"/>
                      </a:prstClr>
                    </a:outerShdw>
                  </a:effectLst>
                </a:rPr>
                <a:t>251.9</a:t>
              </a:r>
              <a:endParaRPr lang="en-US" sz="2000" b="1" dirty="0">
                <a:solidFill>
                  <a:srgbClr val="FF0000"/>
                </a:solidFill>
                <a:effectLst>
                  <a:outerShdw blurRad="50800" dist="38100" dir="2700000" algn="tl" rotWithShape="0">
                    <a:prstClr val="black">
                      <a:alpha val="40000"/>
                    </a:prstClr>
                  </a:outerShdw>
                </a:effectLst>
              </a:endParaRPr>
            </a:p>
          </p:txBody>
        </p:sp>
      </p:grpSp>
      <p:grpSp>
        <p:nvGrpSpPr>
          <p:cNvPr id="34" name="Group 33"/>
          <p:cNvGrpSpPr/>
          <p:nvPr/>
        </p:nvGrpSpPr>
        <p:grpSpPr>
          <a:xfrm>
            <a:off x="6285480" y="2896244"/>
            <a:ext cx="930957" cy="444752"/>
            <a:chOff x="2540044" y="3062511"/>
            <a:chExt cx="8232101" cy="408498"/>
          </a:xfrm>
        </p:grpSpPr>
        <p:sp>
          <p:nvSpPr>
            <p:cNvPr id="35" name="Rectangle 34"/>
            <p:cNvSpPr/>
            <p:nvPr/>
          </p:nvSpPr>
          <p:spPr>
            <a:xfrm>
              <a:off x="2540044" y="3070922"/>
              <a:ext cx="404276" cy="40008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TextBox 35"/>
            <p:cNvSpPr txBox="1"/>
            <p:nvPr/>
          </p:nvSpPr>
          <p:spPr>
            <a:xfrm>
              <a:off x="2944320" y="3062511"/>
              <a:ext cx="7827825" cy="367494"/>
            </a:xfrm>
            <a:prstGeom prst="rect">
              <a:avLst/>
            </a:prstGeom>
            <a:noFill/>
          </p:spPr>
          <p:txBody>
            <a:bodyPr wrap="square" rtlCol="0">
              <a:spAutoFit/>
            </a:bodyPr>
            <a:lstStyle/>
            <a:p>
              <a:r>
                <a:rPr lang="en-US" sz="2000" b="1" dirty="0" smtClean="0">
                  <a:solidFill>
                    <a:srgbClr val="FF0000"/>
                  </a:solidFill>
                  <a:effectLst>
                    <a:outerShdw blurRad="50800" dist="38100" dir="2700000" algn="tl" rotWithShape="0">
                      <a:prstClr val="black">
                        <a:alpha val="40000"/>
                      </a:prstClr>
                    </a:outerShdw>
                  </a:effectLst>
                </a:rPr>
                <a:t>&lt; 1</a:t>
              </a:r>
              <a:endParaRPr lang="en-US" sz="2000" b="1" dirty="0">
                <a:solidFill>
                  <a:srgbClr val="FF0000"/>
                </a:solidFill>
                <a:effectLst>
                  <a:outerShdw blurRad="50800" dist="38100" dir="2700000" algn="tl" rotWithShape="0">
                    <a:prstClr val="black">
                      <a:alpha val="40000"/>
                    </a:prstClr>
                  </a:outerShdw>
                </a:effectLst>
              </a:endParaRPr>
            </a:p>
          </p:txBody>
        </p:sp>
      </p:grpSp>
      <p:sp>
        <p:nvSpPr>
          <p:cNvPr id="37" name="TextBox 36"/>
          <p:cNvSpPr txBox="1"/>
          <p:nvPr/>
        </p:nvSpPr>
        <p:spPr>
          <a:xfrm>
            <a:off x="452472" y="5023902"/>
            <a:ext cx="2293928" cy="830997"/>
          </a:xfrm>
          <a:prstGeom prst="rect">
            <a:avLst/>
          </a:prstGeom>
          <a:noFill/>
        </p:spPr>
        <p:txBody>
          <a:bodyPr wrap="square" rtlCol="0">
            <a:spAutoFit/>
          </a:bodyPr>
          <a:lstStyle/>
          <a:p>
            <a:r>
              <a:rPr lang="en-US" sz="2400" b="1" dirty="0" smtClean="0"/>
              <a:t>Memory Send Last </a:t>
            </a:r>
            <a:r>
              <a:rPr lang="en-US" sz="2400" b="1" dirty="0" err="1" smtClean="0"/>
              <a:t>iter</a:t>
            </a:r>
            <a:r>
              <a:rPr lang="en-US" sz="2400" b="1" dirty="0" smtClean="0"/>
              <a:t> (</a:t>
            </a:r>
            <a:r>
              <a:rPr lang="en-US" sz="2400" b="1" dirty="0" err="1" smtClean="0"/>
              <a:t>Gbyte</a:t>
            </a:r>
            <a:r>
              <a:rPr lang="en-US" sz="2400" b="1" dirty="0" smtClean="0"/>
              <a:t>)</a:t>
            </a:r>
          </a:p>
        </p:txBody>
      </p:sp>
      <p:grpSp>
        <p:nvGrpSpPr>
          <p:cNvPr id="38" name="Group 37"/>
          <p:cNvGrpSpPr/>
          <p:nvPr/>
        </p:nvGrpSpPr>
        <p:grpSpPr>
          <a:xfrm>
            <a:off x="2805367" y="5149020"/>
            <a:ext cx="1359013" cy="400110"/>
            <a:chOff x="2540044" y="3070922"/>
            <a:chExt cx="5740657" cy="400110"/>
          </a:xfrm>
        </p:grpSpPr>
        <p:sp>
          <p:nvSpPr>
            <p:cNvPr id="39" name="Rectangle 38"/>
            <p:cNvSpPr/>
            <p:nvPr/>
          </p:nvSpPr>
          <p:spPr>
            <a:xfrm>
              <a:off x="2540044" y="3070922"/>
              <a:ext cx="5740657" cy="40008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Box 39"/>
            <p:cNvSpPr txBox="1"/>
            <p:nvPr/>
          </p:nvSpPr>
          <p:spPr>
            <a:xfrm>
              <a:off x="6113060" y="3070922"/>
              <a:ext cx="2167641" cy="400110"/>
            </a:xfrm>
            <a:prstGeom prst="rect">
              <a:avLst/>
            </a:prstGeom>
            <a:noFill/>
          </p:spPr>
          <p:txBody>
            <a:bodyPr wrap="none" rtlCol="0">
              <a:spAutoFit/>
            </a:bodyPr>
            <a:lstStyle/>
            <a:p>
              <a:r>
                <a:rPr lang="en-US" sz="2000" b="1" dirty="0" smtClean="0">
                  <a:solidFill>
                    <a:srgbClr val="FF0000"/>
                  </a:solidFill>
                  <a:effectLst>
                    <a:outerShdw blurRad="50800" dist="38100" dir="2700000" algn="tl" rotWithShape="0">
                      <a:prstClr val="black">
                        <a:alpha val="40000"/>
                      </a:prstClr>
                    </a:outerShdw>
                  </a:effectLst>
                </a:rPr>
                <a:t>9.2</a:t>
              </a:r>
              <a:endParaRPr lang="en-US" sz="2000" b="1" dirty="0">
                <a:solidFill>
                  <a:srgbClr val="FF0000"/>
                </a:solidFill>
                <a:effectLst>
                  <a:outerShdw blurRad="50800" dist="38100" dir="2700000" algn="tl" rotWithShape="0">
                    <a:prstClr val="black">
                      <a:alpha val="40000"/>
                    </a:prstClr>
                  </a:outerShdw>
                </a:effectLst>
              </a:endParaRPr>
            </a:p>
          </p:txBody>
        </p:sp>
      </p:grpSp>
      <p:grpSp>
        <p:nvGrpSpPr>
          <p:cNvPr id="41" name="Group 40"/>
          <p:cNvGrpSpPr/>
          <p:nvPr/>
        </p:nvGrpSpPr>
        <p:grpSpPr>
          <a:xfrm>
            <a:off x="6289467" y="5149020"/>
            <a:ext cx="688869" cy="400110"/>
            <a:chOff x="2540044" y="3070922"/>
            <a:chExt cx="2909877" cy="400110"/>
          </a:xfrm>
        </p:grpSpPr>
        <p:sp>
          <p:nvSpPr>
            <p:cNvPr id="42" name="Rectangle 41"/>
            <p:cNvSpPr/>
            <p:nvPr/>
          </p:nvSpPr>
          <p:spPr>
            <a:xfrm>
              <a:off x="2540044" y="3070922"/>
              <a:ext cx="193123" cy="40008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TextBox 42"/>
            <p:cNvSpPr txBox="1"/>
            <p:nvPr/>
          </p:nvSpPr>
          <p:spPr>
            <a:xfrm>
              <a:off x="2733167" y="3070922"/>
              <a:ext cx="2716754" cy="400110"/>
            </a:xfrm>
            <a:prstGeom prst="rect">
              <a:avLst/>
            </a:prstGeom>
            <a:noFill/>
          </p:spPr>
          <p:txBody>
            <a:bodyPr wrap="none" rtlCol="0">
              <a:spAutoFit/>
            </a:bodyPr>
            <a:lstStyle/>
            <a:p>
              <a:r>
                <a:rPr lang="en-US" sz="2000" b="1" dirty="0" smtClean="0">
                  <a:solidFill>
                    <a:srgbClr val="FF0000"/>
                  </a:solidFill>
                  <a:effectLst>
                    <a:outerShdw blurRad="50800" dist="38100" dir="2700000" algn="tl" rotWithShape="0">
                      <a:prstClr val="black">
                        <a:alpha val="40000"/>
                      </a:prstClr>
                    </a:outerShdw>
                  </a:effectLst>
                </a:rPr>
                <a:t>0.04</a:t>
              </a:r>
              <a:endParaRPr lang="en-US" sz="2000" b="1" dirty="0">
                <a:solidFill>
                  <a:srgbClr val="FF0000"/>
                </a:solidFill>
                <a:effectLst>
                  <a:outerShdw blurRad="50800" dist="38100" dir="2700000" algn="tl" rotWithShape="0">
                    <a:prstClr val="black">
                      <a:alpha val="40000"/>
                    </a:prstClr>
                  </a:outerShdw>
                </a:effectLst>
              </a:endParaRPr>
            </a:p>
          </p:txBody>
        </p:sp>
      </p:grpSp>
      <p:cxnSp>
        <p:nvCxnSpPr>
          <p:cNvPr id="21" name="Straight Connector 20"/>
          <p:cNvCxnSpPr/>
          <p:nvPr/>
        </p:nvCxnSpPr>
        <p:spPr>
          <a:xfrm>
            <a:off x="457200" y="2720278"/>
            <a:ext cx="8037339" cy="0"/>
          </a:xfrm>
          <a:prstGeom prst="line">
            <a:avLst/>
          </a:prstGeom>
          <a:ln w="12700">
            <a:prstDash val="dash"/>
          </a:ln>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457200" y="3458713"/>
            <a:ext cx="8037339" cy="0"/>
          </a:xfrm>
          <a:prstGeom prst="line">
            <a:avLst/>
          </a:prstGeom>
          <a:ln w="12700">
            <a:prstDash val="dash"/>
          </a:ln>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457200" y="4237757"/>
            <a:ext cx="8037339" cy="0"/>
          </a:xfrm>
          <a:prstGeom prst="line">
            <a:avLst/>
          </a:prstGeom>
          <a:ln w="12700">
            <a:prstDash val="dash"/>
          </a:ln>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a:off x="457200" y="5054614"/>
            <a:ext cx="8037339" cy="0"/>
          </a:xfrm>
          <a:prstGeom prst="line">
            <a:avLst/>
          </a:prstGeom>
          <a:ln w="12700">
            <a:prstDash val="dash"/>
          </a:ln>
        </p:spPr>
        <p:style>
          <a:lnRef idx="2">
            <a:schemeClr val="accent1"/>
          </a:lnRef>
          <a:fillRef idx="0">
            <a:schemeClr val="accent1"/>
          </a:fillRef>
          <a:effectRef idx="1">
            <a:schemeClr val="accent1"/>
          </a:effectRef>
          <a:fontRef idx="minor">
            <a:schemeClr val="tx1"/>
          </a:fontRef>
        </p:style>
      </p:cxnSp>
      <p:sp>
        <p:nvSpPr>
          <p:cNvPr id="49" name="TextBox 48"/>
          <p:cNvSpPr txBox="1"/>
          <p:nvPr/>
        </p:nvSpPr>
        <p:spPr>
          <a:xfrm>
            <a:off x="457200" y="5843042"/>
            <a:ext cx="2132397" cy="461665"/>
          </a:xfrm>
          <a:prstGeom prst="rect">
            <a:avLst/>
          </a:prstGeom>
          <a:noFill/>
        </p:spPr>
        <p:txBody>
          <a:bodyPr wrap="square" rtlCol="0">
            <a:spAutoFit/>
          </a:bodyPr>
          <a:lstStyle/>
          <a:p>
            <a:r>
              <a:rPr lang="en-US" sz="2400" b="1" dirty="0" smtClean="0"/>
              <a:t>Server </a:t>
            </a:r>
            <a:r>
              <a:rPr lang="en-US" sz="2400" b="1" dirty="0" err="1" smtClean="0"/>
              <a:t>Thr</a:t>
            </a:r>
            <a:r>
              <a:rPr lang="en-US" sz="2400" b="1" dirty="0" smtClean="0"/>
              <a:t>.</a:t>
            </a:r>
          </a:p>
        </p:txBody>
      </p:sp>
      <p:grpSp>
        <p:nvGrpSpPr>
          <p:cNvPr id="50" name="Group 49"/>
          <p:cNvGrpSpPr/>
          <p:nvPr/>
        </p:nvGrpSpPr>
        <p:grpSpPr>
          <a:xfrm>
            <a:off x="2805367" y="5942012"/>
            <a:ext cx="2702520" cy="400110"/>
            <a:chOff x="2540044" y="3070922"/>
            <a:chExt cx="7053597" cy="400110"/>
          </a:xfrm>
        </p:grpSpPr>
        <p:sp>
          <p:nvSpPr>
            <p:cNvPr id="51" name="Rectangle 50"/>
            <p:cNvSpPr/>
            <p:nvPr/>
          </p:nvSpPr>
          <p:spPr>
            <a:xfrm>
              <a:off x="2540044" y="3070922"/>
              <a:ext cx="5740657" cy="40008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TextBox 51"/>
            <p:cNvSpPr txBox="1"/>
            <p:nvPr/>
          </p:nvSpPr>
          <p:spPr>
            <a:xfrm>
              <a:off x="6087078" y="3070922"/>
              <a:ext cx="3506563" cy="400110"/>
            </a:xfrm>
            <a:prstGeom prst="rect">
              <a:avLst/>
            </a:prstGeom>
            <a:noFill/>
          </p:spPr>
          <p:txBody>
            <a:bodyPr wrap="none" rtlCol="0">
              <a:spAutoFit/>
            </a:bodyPr>
            <a:lstStyle/>
            <a:p>
              <a:r>
                <a:rPr lang="en-US" sz="2000" b="1" dirty="0" smtClean="0">
                  <a:solidFill>
                    <a:srgbClr val="FF0000"/>
                  </a:solidFill>
                  <a:effectLst>
                    <a:outerShdw blurRad="50800" dist="38100" dir="2700000" algn="tl" rotWithShape="0">
                      <a:prstClr val="black">
                        <a:alpha val="40000"/>
                      </a:prstClr>
                    </a:outerShdw>
                  </a:effectLst>
                </a:rPr>
                <a:t>74.5%</a:t>
              </a:r>
              <a:endParaRPr lang="en-US" sz="2000" b="1" dirty="0">
                <a:solidFill>
                  <a:srgbClr val="FF0000"/>
                </a:solidFill>
                <a:effectLst>
                  <a:outerShdw blurRad="50800" dist="38100" dir="2700000" algn="tl" rotWithShape="0">
                    <a:prstClr val="black">
                      <a:alpha val="40000"/>
                    </a:prstClr>
                  </a:outerShdw>
                </a:effectLst>
              </a:endParaRPr>
            </a:p>
          </p:txBody>
        </p:sp>
      </p:grpSp>
      <p:grpSp>
        <p:nvGrpSpPr>
          <p:cNvPr id="53" name="Group 52"/>
          <p:cNvGrpSpPr/>
          <p:nvPr/>
        </p:nvGrpSpPr>
        <p:grpSpPr>
          <a:xfrm>
            <a:off x="6262658" y="5932670"/>
            <a:ext cx="1931731" cy="400110"/>
            <a:chOff x="2540044" y="3070922"/>
            <a:chExt cx="5799014" cy="400110"/>
          </a:xfrm>
        </p:grpSpPr>
        <p:sp>
          <p:nvSpPr>
            <p:cNvPr id="54" name="Rectangle 53"/>
            <p:cNvSpPr/>
            <p:nvPr/>
          </p:nvSpPr>
          <p:spPr>
            <a:xfrm>
              <a:off x="2540044" y="3070922"/>
              <a:ext cx="5740657" cy="40008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TextBox 54"/>
            <p:cNvSpPr txBox="1"/>
            <p:nvPr/>
          </p:nvSpPr>
          <p:spPr>
            <a:xfrm>
              <a:off x="5847041" y="3070922"/>
              <a:ext cx="2492017" cy="400110"/>
            </a:xfrm>
            <a:prstGeom prst="rect">
              <a:avLst/>
            </a:prstGeom>
            <a:noFill/>
          </p:spPr>
          <p:txBody>
            <a:bodyPr wrap="none" rtlCol="0">
              <a:spAutoFit/>
            </a:bodyPr>
            <a:lstStyle/>
            <a:p>
              <a:r>
                <a:rPr lang="en-US" sz="2000" b="1" dirty="0" smtClean="0">
                  <a:solidFill>
                    <a:srgbClr val="FF0000"/>
                  </a:solidFill>
                  <a:effectLst>
                    <a:outerShdw blurRad="50800" dist="38100" dir="2700000" algn="tl" rotWithShape="0">
                      <a:prstClr val="black">
                        <a:alpha val="40000"/>
                      </a:prstClr>
                    </a:outerShdw>
                  </a:effectLst>
                </a:rPr>
                <a:t>65.4%</a:t>
              </a:r>
              <a:endParaRPr lang="en-US" sz="2000" b="1" dirty="0">
                <a:solidFill>
                  <a:srgbClr val="FF0000"/>
                </a:solidFill>
                <a:effectLst>
                  <a:outerShdw blurRad="50800" dist="38100" dir="2700000" algn="tl" rotWithShape="0">
                    <a:prstClr val="black">
                      <a:alpha val="40000"/>
                    </a:prstClr>
                  </a:outerShdw>
                </a:effectLst>
              </a:endParaRPr>
            </a:p>
          </p:txBody>
        </p:sp>
      </p:grpSp>
      <p:cxnSp>
        <p:nvCxnSpPr>
          <p:cNvPr id="56" name="Straight Connector 55"/>
          <p:cNvCxnSpPr/>
          <p:nvPr/>
        </p:nvCxnSpPr>
        <p:spPr>
          <a:xfrm>
            <a:off x="457200" y="5832843"/>
            <a:ext cx="8037339" cy="0"/>
          </a:xfrm>
          <a:prstGeom prst="line">
            <a:avLst/>
          </a:prstGeom>
          <a:ln w="12700">
            <a:prstDash val="dash"/>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216337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1000"/>
                                        <p:tgtEl>
                                          <p:spTgt spid="11"/>
                                        </p:tgtEl>
                                      </p:cBhvr>
                                    </p:animEffect>
                                  </p:childTnLst>
                                </p:cTn>
                              </p:par>
                              <p:par>
                                <p:cTn id="8" presetID="22" presetClass="entr" presetSubtype="8"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wipe(left)">
                                      <p:cBhvr>
                                        <p:cTn id="10" dur="1000"/>
                                        <p:tgtEl>
                                          <p:spTgt spid="14"/>
                                        </p:tgtEl>
                                      </p:cBhvr>
                                    </p:animEffect>
                                  </p:childTnLst>
                                </p:cTn>
                              </p:par>
                              <p:par>
                                <p:cTn id="11" presetID="5"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checkerboard(across)">
                                      <p:cBhvr>
                                        <p:cTn id="13" dur="500"/>
                                        <p:tgtEl>
                                          <p:spTgt spid="21"/>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31"/>
                                        </p:tgtEl>
                                        <p:attrNameLst>
                                          <p:attrName>style.visibility</p:attrName>
                                        </p:attrNameLst>
                                      </p:cBhvr>
                                      <p:to>
                                        <p:strVal val="visible"/>
                                      </p:to>
                                    </p:set>
                                    <p:animEffect transition="in" filter="wipe(left)">
                                      <p:cBhvr>
                                        <p:cTn id="18" dur="1000"/>
                                        <p:tgtEl>
                                          <p:spTgt spid="31"/>
                                        </p:tgtEl>
                                      </p:cBhvr>
                                    </p:animEffect>
                                  </p:childTnLst>
                                </p:cTn>
                              </p:par>
                              <p:par>
                                <p:cTn id="19" presetID="22" presetClass="entr" presetSubtype="8" fill="hold" nodeType="withEffect">
                                  <p:stCondLst>
                                    <p:cond delay="0"/>
                                  </p:stCondLst>
                                  <p:childTnLst>
                                    <p:set>
                                      <p:cBhvr>
                                        <p:cTn id="20" dur="1" fill="hold">
                                          <p:stCondLst>
                                            <p:cond delay="0"/>
                                          </p:stCondLst>
                                        </p:cTn>
                                        <p:tgtEl>
                                          <p:spTgt spid="34"/>
                                        </p:tgtEl>
                                        <p:attrNameLst>
                                          <p:attrName>style.visibility</p:attrName>
                                        </p:attrNameLst>
                                      </p:cBhvr>
                                      <p:to>
                                        <p:strVal val="visible"/>
                                      </p:to>
                                    </p:set>
                                    <p:animEffect transition="in" filter="wipe(left)">
                                      <p:cBhvr>
                                        <p:cTn id="21" dur="1000"/>
                                        <p:tgtEl>
                                          <p:spTgt spid="34"/>
                                        </p:tgtEl>
                                      </p:cBhvr>
                                    </p:animEffect>
                                  </p:childTnLst>
                                </p:cTn>
                              </p:par>
                              <p:par>
                                <p:cTn id="22" presetID="5" presetClass="entr" presetSubtype="10" fill="hold" nodeType="withEffect">
                                  <p:stCondLst>
                                    <p:cond delay="0"/>
                                  </p:stCondLst>
                                  <p:childTnLst>
                                    <p:set>
                                      <p:cBhvr>
                                        <p:cTn id="23" dur="1" fill="hold">
                                          <p:stCondLst>
                                            <p:cond delay="0"/>
                                          </p:stCondLst>
                                        </p:cTn>
                                        <p:tgtEl>
                                          <p:spTgt spid="45"/>
                                        </p:tgtEl>
                                        <p:attrNameLst>
                                          <p:attrName>style.visibility</p:attrName>
                                        </p:attrNameLst>
                                      </p:cBhvr>
                                      <p:to>
                                        <p:strVal val="visible"/>
                                      </p:to>
                                    </p:set>
                                    <p:animEffect transition="in" filter="checkerboard(across)">
                                      <p:cBhvr>
                                        <p:cTn id="24" dur="500"/>
                                        <p:tgtEl>
                                          <p:spTgt spid="45"/>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wipe(left)">
                                      <p:cBhvr>
                                        <p:cTn id="29" dur="1000"/>
                                        <p:tgtEl>
                                          <p:spTgt spid="22"/>
                                        </p:tgtEl>
                                      </p:cBhvr>
                                    </p:animEffect>
                                  </p:childTnLst>
                                </p:cTn>
                              </p:par>
                              <p:par>
                                <p:cTn id="30" presetID="22" presetClass="entr" presetSubtype="8" fill="hold" nodeType="with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wipe(left)">
                                      <p:cBhvr>
                                        <p:cTn id="32" dur="1000"/>
                                        <p:tgtEl>
                                          <p:spTgt spid="25"/>
                                        </p:tgtEl>
                                      </p:cBhvr>
                                    </p:animEffect>
                                  </p:childTnLst>
                                </p:cTn>
                              </p:par>
                              <p:par>
                                <p:cTn id="33" presetID="5" presetClass="entr" presetSubtype="10" fill="hold" nodeType="withEffect">
                                  <p:stCondLst>
                                    <p:cond delay="0"/>
                                  </p:stCondLst>
                                  <p:childTnLst>
                                    <p:set>
                                      <p:cBhvr>
                                        <p:cTn id="34" dur="1" fill="hold">
                                          <p:stCondLst>
                                            <p:cond delay="0"/>
                                          </p:stCondLst>
                                        </p:cTn>
                                        <p:tgtEl>
                                          <p:spTgt spid="46"/>
                                        </p:tgtEl>
                                        <p:attrNameLst>
                                          <p:attrName>style.visibility</p:attrName>
                                        </p:attrNameLst>
                                      </p:cBhvr>
                                      <p:to>
                                        <p:strVal val="visible"/>
                                      </p:to>
                                    </p:set>
                                    <p:animEffect transition="in" filter="checkerboard(across)">
                                      <p:cBhvr>
                                        <p:cTn id="35" dur="500"/>
                                        <p:tgtEl>
                                          <p:spTgt spid="46"/>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wipe(left)">
                                      <p:cBhvr>
                                        <p:cTn id="40" dur="1000"/>
                                        <p:tgtEl>
                                          <p:spTgt spid="8"/>
                                        </p:tgtEl>
                                      </p:cBhvr>
                                    </p:animEffect>
                                  </p:childTnLst>
                                </p:cTn>
                              </p:par>
                              <p:par>
                                <p:cTn id="41" presetID="22" presetClass="entr" presetSubtype="8" fill="hold" nodeType="with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wipe(left)">
                                      <p:cBhvr>
                                        <p:cTn id="43" dur="1000"/>
                                        <p:tgtEl>
                                          <p:spTgt spid="17"/>
                                        </p:tgtEl>
                                      </p:cBhvr>
                                    </p:animEffect>
                                  </p:childTnLst>
                                </p:cTn>
                              </p:par>
                              <p:par>
                                <p:cTn id="44" presetID="5" presetClass="entr" presetSubtype="10" fill="hold" nodeType="withEffect">
                                  <p:stCondLst>
                                    <p:cond delay="0"/>
                                  </p:stCondLst>
                                  <p:childTnLst>
                                    <p:set>
                                      <p:cBhvr>
                                        <p:cTn id="45" dur="1" fill="hold">
                                          <p:stCondLst>
                                            <p:cond delay="0"/>
                                          </p:stCondLst>
                                        </p:cTn>
                                        <p:tgtEl>
                                          <p:spTgt spid="47"/>
                                        </p:tgtEl>
                                        <p:attrNameLst>
                                          <p:attrName>style.visibility</p:attrName>
                                        </p:attrNameLst>
                                      </p:cBhvr>
                                      <p:to>
                                        <p:strVal val="visible"/>
                                      </p:to>
                                    </p:set>
                                    <p:animEffect transition="in" filter="checkerboard(across)">
                                      <p:cBhvr>
                                        <p:cTn id="46" dur="500"/>
                                        <p:tgtEl>
                                          <p:spTgt spid="47"/>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38"/>
                                        </p:tgtEl>
                                        <p:attrNameLst>
                                          <p:attrName>style.visibility</p:attrName>
                                        </p:attrNameLst>
                                      </p:cBhvr>
                                      <p:to>
                                        <p:strVal val="visible"/>
                                      </p:to>
                                    </p:set>
                                    <p:animEffect transition="in" filter="wipe(left)">
                                      <p:cBhvr>
                                        <p:cTn id="51" dur="1000"/>
                                        <p:tgtEl>
                                          <p:spTgt spid="38"/>
                                        </p:tgtEl>
                                      </p:cBhvr>
                                    </p:animEffect>
                                  </p:childTnLst>
                                </p:cTn>
                              </p:par>
                              <p:par>
                                <p:cTn id="52" presetID="22" presetClass="entr" presetSubtype="8" fill="hold" nodeType="withEffect">
                                  <p:stCondLst>
                                    <p:cond delay="0"/>
                                  </p:stCondLst>
                                  <p:childTnLst>
                                    <p:set>
                                      <p:cBhvr>
                                        <p:cTn id="53" dur="1" fill="hold">
                                          <p:stCondLst>
                                            <p:cond delay="0"/>
                                          </p:stCondLst>
                                        </p:cTn>
                                        <p:tgtEl>
                                          <p:spTgt spid="41"/>
                                        </p:tgtEl>
                                        <p:attrNameLst>
                                          <p:attrName>style.visibility</p:attrName>
                                        </p:attrNameLst>
                                      </p:cBhvr>
                                      <p:to>
                                        <p:strVal val="visible"/>
                                      </p:to>
                                    </p:set>
                                    <p:animEffect transition="in" filter="wipe(left)">
                                      <p:cBhvr>
                                        <p:cTn id="54" dur="1000"/>
                                        <p:tgtEl>
                                          <p:spTgt spid="41"/>
                                        </p:tgtEl>
                                      </p:cBhvr>
                                    </p:animEffect>
                                  </p:childTnLst>
                                </p:cTn>
                              </p:par>
                              <p:par>
                                <p:cTn id="55" presetID="5" presetClass="entr" presetSubtype="10" fill="hold" nodeType="withEffect">
                                  <p:stCondLst>
                                    <p:cond delay="0"/>
                                  </p:stCondLst>
                                  <p:childTnLst>
                                    <p:set>
                                      <p:cBhvr>
                                        <p:cTn id="56" dur="1" fill="hold">
                                          <p:stCondLst>
                                            <p:cond delay="0"/>
                                          </p:stCondLst>
                                        </p:cTn>
                                        <p:tgtEl>
                                          <p:spTgt spid="56"/>
                                        </p:tgtEl>
                                        <p:attrNameLst>
                                          <p:attrName>style.visibility</p:attrName>
                                        </p:attrNameLst>
                                      </p:cBhvr>
                                      <p:to>
                                        <p:strVal val="visible"/>
                                      </p:to>
                                    </p:set>
                                    <p:animEffect transition="in" filter="checkerboard(across)">
                                      <p:cBhvr>
                                        <p:cTn id="57" dur="500"/>
                                        <p:tgtEl>
                                          <p:spTgt spid="56"/>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50"/>
                                        </p:tgtEl>
                                        <p:attrNameLst>
                                          <p:attrName>style.visibility</p:attrName>
                                        </p:attrNameLst>
                                      </p:cBhvr>
                                      <p:to>
                                        <p:strVal val="visible"/>
                                      </p:to>
                                    </p:set>
                                    <p:animEffect transition="in" filter="wipe(left)">
                                      <p:cBhvr>
                                        <p:cTn id="62" dur="1000"/>
                                        <p:tgtEl>
                                          <p:spTgt spid="50"/>
                                        </p:tgtEl>
                                      </p:cBhvr>
                                    </p:animEffect>
                                  </p:childTnLst>
                                </p:cTn>
                              </p:par>
                              <p:par>
                                <p:cTn id="63" presetID="22" presetClass="entr" presetSubtype="8" fill="hold" nodeType="withEffect">
                                  <p:stCondLst>
                                    <p:cond delay="0"/>
                                  </p:stCondLst>
                                  <p:childTnLst>
                                    <p:set>
                                      <p:cBhvr>
                                        <p:cTn id="64" dur="1" fill="hold">
                                          <p:stCondLst>
                                            <p:cond delay="0"/>
                                          </p:stCondLst>
                                        </p:cTn>
                                        <p:tgtEl>
                                          <p:spTgt spid="53"/>
                                        </p:tgtEl>
                                        <p:attrNameLst>
                                          <p:attrName>style.visibility</p:attrName>
                                        </p:attrNameLst>
                                      </p:cBhvr>
                                      <p:to>
                                        <p:strVal val="visible"/>
                                      </p:to>
                                    </p:set>
                                    <p:animEffect transition="in" filter="wipe(left)">
                                      <p:cBhvr>
                                        <p:cTn id="65" dur="10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sz="4000" b="1" dirty="0" err="1">
                <a:solidFill>
                  <a:srgbClr val="0080FF"/>
                </a:solidFill>
                <a:latin typeface="Tahoma"/>
                <a:cs typeface="Tahoma"/>
              </a:rPr>
              <a:t>Memcached</a:t>
            </a:r>
            <a:r>
              <a:rPr lang="en-US" sz="4000" b="1" dirty="0">
                <a:solidFill>
                  <a:srgbClr val="0080FF"/>
                </a:solidFill>
                <a:latin typeface="Tahoma"/>
                <a:cs typeface="Tahoma"/>
              </a:rPr>
              <a:t> </a:t>
            </a:r>
            <a:r>
              <a:rPr lang="en-US" sz="4000" b="1" dirty="0" smtClean="0">
                <a:solidFill>
                  <a:srgbClr val="0080FF"/>
                </a:solidFill>
                <a:latin typeface="Tahoma"/>
                <a:cs typeface="Tahoma"/>
              </a:rPr>
              <a:t>VM </a:t>
            </a:r>
            <a:r>
              <a:rPr lang="en-US" sz="4000" b="1" dirty="0">
                <a:solidFill>
                  <a:srgbClr val="0080FF"/>
                </a:solidFill>
                <a:latin typeface="Tahoma"/>
                <a:cs typeface="Tahoma"/>
              </a:rPr>
              <a:t>Migration - </a:t>
            </a:r>
            <a:r>
              <a:rPr lang="en-US" sz="4000" b="1" dirty="0" err="1">
                <a:solidFill>
                  <a:srgbClr val="0080FF"/>
                </a:solidFill>
                <a:latin typeface="Tahoma"/>
                <a:cs typeface="Tahoma"/>
              </a:rPr>
              <a:t>Xen</a:t>
            </a:r>
            <a:endParaRPr lang="en-US" sz="4000" b="1" dirty="0">
              <a:solidFill>
                <a:srgbClr val="0080FF"/>
              </a:solidFill>
              <a:latin typeface="Tahoma"/>
              <a:cs typeface="Tahoma"/>
            </a:endParaRPr>
          </a:p>
        </p:txBody>
      </p:sp>
      <p:sp>
        <p:nvSpPr>
          <p:cNvPr id="5" name="TextBox 4"/>
          <p:cNvSpPr txBox="1"/>
          <p:nvPr/>
        </p:nvSpPr>
        <p:spPr>
          <a:xfrm>
            <a:off x="457200" y="4270747"/>
            <a:ext cx="2001687" cy="830997"/>
          </a:xfrm>
          <a:prstGeom prst="rect">
            <a:avLst/>
          </a:prstGeom>
          <a:noFill/>
        </p:spPr>
        <p:txBody>
          <a:bodyPr wrap="square" rtlCol="0">
            <a:spAutoFit/>
          </a:bodyPr>
          <a:lstStyle/>
          <a:p>
            <a:r>
              <a:rPr lang="en-US" sz="2400" b="1" dirty="0" smtClean="0"/>
              <a:t>Total Data Send (</a:t>
            </a:r>
            <a:r>
              <a:rPr lang="en-US" sz="2400" b="1" dirty="0" err="1" smtClean="0"/>
              <a:t>Gbyte</a:t>
            </a:r>
            <a:r>
              <a:rPr lang="en-US" sz="2400" b="1" dirty="0" smtClean="0"/>
              <a:t>)</a:t>
            </a:r>
          </a:p>
        </p:txBody>
      </p:sp>
      <p:sp>
        <p:nvSpPr>
          <p:cNvPr id="6" name="TextBox 5"/>
          <p:cNvSpPr txBox="1"/>
          <p:nvPr/>
        </p:nvSpPr>
        <p:spPr>
          <a:xfrm>
            <a:off x="457200" y="1889281"/>
            <a:ext cx="2001687" cy="830997"/>
          </a:xfrm>
          <a:prstGeom prst="rect">
            <a:avLst/>
          </a:prstGeom>
          <a:noFill/>
        </p:spPr>
        <p:txBody>
          <a:bodyPr wrap="square" rtlCol="0">
            <a:spAutoFit/>
          </a:bodyPr>
          <a:lstStyle/>
          <a:p>
            <a:r>
              <a:rPr lang="en-US" sz="2400" b="1" dirty="0" smtClean="0"/>
              <a:t>Migration Time (s)</a:t>
            </a:r>
          </a:p>
        </p:txBody>
      </p:sp>
      <p:grpSp>
        <p:nvGrpSpPr>
          <p:cNvPr id="8" name="Group 7"/>
          <p:cNvGrpSpPr/>
          <p:nvPr/>
        </p:nvGrpSpPr>
        <p:grpSpPr>
          <a:xfrm>
            <a:off x="2810095" y="4478340"/>
            <a:ext cx="1359013" cy="400110"/>
            <a:chOff x="2540044" y="3070922"/>
            <a:chExt cx="5740657" cy="400110"/>
          </a:xfrm>
        </p:grpSpPr>
        <p:sp>
          <p:nvSpPr>
            <p:cNvPr id="9" name="Rectangle 8"/>
            <p:cNvSpPr/>
            <p:nvPr/>
          </p:nvSpPr>
          <p:spPr>
            <a:xfrm>
              <a:off x="2540044" y="3070922"/>
              <a:ext cx="5740657" cy="40008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5530539" y="3070922"/>
              <a:ext cx="2716754" cy="400110"/>
            </a:xfrm>
            <a:prstGeom prst="rect">
              <a:avLst/>
            </a:prstGeom>
            <a:noFill/>
          </p:spPr>
          <p:txBody>
            <a:bodyPr wrap="none" rtlCol="0">
              <a:spAutoFit/>
            </a:bodyPr>
            <a:lstStyle/>
            <a:p>
              <a:r>
                <a:rPr lang="en-US" sz="2000" b="1" dirty="0" smtClean="0">
                  <a:solidFill>
                    <a:srgbClr val="FF0000"/>
                  </a:solidFill>
                  <a:effectLst>
                    <a:outerShdw blurRad="50800" dist="38100" dir="2700000" algn="tl" rotWithShape="0">
                      <a:prstClr val="black">
                        <a:alpha val="40000"/>
                      </a:prstClr>
                    </a:outerShdw>
                  </a:effectLst>
                </a:rPr>
                <a:t>35.3</a:t>
              </a:r>
              <a:endParaRPr lang="en-US" sz="2000" b="1" dirty="0">
                <a:solidFill>
                  <a:srgbClr val="FF0000"/>
                </a:solidFill>
                <a:effectLst>
                  <a:outerShdw blurRad="50800" dist="38100" dir="2700000" algn="tl" rotWithShape="0">
                    <a:prstClr val="black">
                      <a:alpha val="40000"/>
                    </a:prstClr>
                  </a:outerShdw>
                </a:effectLst>
              </a:endParaRPr>
            </a:p>
          </p:txBody>
        </p:sp>
      </p:grpSp>
      <p:grpSp>
        <p:nvGrpSpPr>
          <p:cNvPr id="11" name="Group 10"/>
          <p:cNvGrpSpPr/>
          <p:nvPr/>
        </p:nvGrpSpPr>
        <p:grpSpPr>
          <a:xfrm>
            <a:off x="2807363" y="2143781"/>
            <a:ext cx="2772098" cy="408658"/>
            <a:chOff x="2540044" y="3062351"/>
            <a:chExt cx="5855631" cy="408658"/>
          </a:xfrm>
        </p:grpSpPr>
        <p:sp>
          <p:nvSpPr>
            <p:cNvPr id="12" name="Rectangle 11"/>
            <p:cNvSpPr/>
            <p:nvPr/>
          </p:nvSpPr>
          <p:spPr>
            <a:xfrm>
              <a:off x="2540044" y="3070922"/>
              <a:ext cx="5740657" cy="40008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6459190" y="3062351"/>
              <a:ext cx="1936485" cy="400110"/>
            </a:xfrm>
            <a:prstGeom prst="rect">
              <a:avLst/>
            </a:prstGeom>
            <a:noFill/>
          </p:spPr>
          <p:txBody>
            <a:bodyPr wrap="square" rtlCol="0">
              <a:spAutoFit/>
            </a:bodyPr>
            <a:lstStyle/>
            <a:p>
              <a:r>
                <a:rPr lang="en-US" sz="2000" b="1" dirty="0" smtClean="0">
                  <a:solidFill>
                    <a:srgbClr val="FF0000"/>
                  </a:solidFill>
                  <a:effectLst>
                    <a:outerShdw blurRad="50800" dist="38100" dir="2700000" algn="tl" rotWithShape="0">
                      <a:prstClr val="black">
                        <a:alpha val="40000"/>
                      </a:prstClr>
                    </a:outerShdw>
                  </a:effectLst>
                </a:rPr>
                <a:t>348.7</a:t>
              </a:r>
              <a:endParaRPr lang="en-US" sz="2000" b="1" dirty="0">
                <a:solidFill>
                  <a:srgbClr val="FF0000"/>
                </a:solidFill>
                <a:effectLst>
                  <a:outerShdw blurRad="50800" dist="38100" dir="2700000" algn="tl" rotWithShape="0">
                    <a:prstClr val="black">
                      <a:alpha val="40000"/>
                    </a:prstClr>
                  </a:outerShdw>
                </a:effectLst>
              </a:endParaRPr>
            </a:p>
          </p:txBody>
        </p:sp>
      </p:grpSp>
      <p:grpSp>
        <p:nvGrpSpPr>
          <p:cNvPr id="14" name="Group 13"/>
          <p:cNvGrpSpPr/>
          <p:nvPr/>
        </p:nvGrpSpPr>
        <p:grpSpPr>
          <a:xfrm>
            <a:off x="6262658" y="2145734"/>
            <a:ext cx="1295662" cy="442803"/>
            <a:chOff x="2540044" y="3064302"/>
            <a:chExt cx="19683109" cy="406707"/>
          </a:xfrm>
        </p:grpSpPr>
        <p:sp>
          <p:nvSpPr>
            <p:cNvPr id="15" name="Rectangle 14"/>
            <p:cNvSpPr/>
            <p:nvPr/>
          </p:nvSpPr>
          <p:spPr>
            <a:xfrm>
              <a:off x="2540044" y="3070922"/>
              <a:ext cx="14489378" cy="40008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p:nvSpPr>
          <p:spPr>
            <a:xfrm>
              <a:off x="6376988" y="3064302"/>
              <a:ext cx="15846165" cy="365700"/>
            </a:xfrm>
            <a:prstGeom prst="rect">
              <a:avLst/>
            </a:prstGeom>
            <a:noFill/>
          </p:spPr>
          <p:txBody>
            <a:bodyPr wrap="square" rtlCol="0">
              <a:spAutoFit/>
            </a:bodyPr>
            <a:lstStyle/>
            <a:p>
              <a:r>
                <a:rPr lang="en-US" sz="2000" b="1" dirty="0" smtClean="0">
                  <a:solidFill>
                    <a:srgbClr val="FF0000"/>
                  </a:solidFill>
                  <a:effectLst>
                    <a:outerShdw blurRad="50800" dist="38100" dir="2700000" algn="tl" rotWithShape="0">
                      <a:prstClr val="black">
                        <a:alpha val="40000"/>
                      </a:prstClr>
                    </a:outerShdw>
                  </a:effectLst>
                </a:rPr>
                <a:t>140.2</a:t>
              </a:r>
              <a:endParaRPr lang="en-US" sz="2000" b="1" dirty="0">
                <a:solidFill>
                  <a:srgbClr val="FF0000"/>
                </a:solidFill>
                <a:effectLst>
                  <a:outerShdw blurRad="50800" dist="38100" dir="2700000" algn="tl" rotWithShape="0">
                    <a:prstClr val="black">
                      <a:alpha val="40000"/>
                    </a:prstClr>
                  </a:outerShdw>
                </a:effectLst>
              </a:endParaRPr>
            </a:p>
          </p:txBody>
        </p:sp>
      </p:grpSp>
      <p:grpSp>
        <p:nvGrpSpPr>
          <p:cNvPr id="17" name="Group 16"/>
          <p:cNvGrpSpPr/>
          <p:nvPr/>
        </p:nvGrpSpPr>
        <p:grpSpPr>
          <a:xfrm>
            <a:off x="6294195" y="4478340"/>
            <a:ext cx="1837467" cy="400110"/>
            <a:chOff x="2540044" y="3070922"/>
            <a:chExt cx="7761713" cy="400110"/>
          </a:xfrm>
        </p:grpSpPr>
        <p:sp>
          <p:nvSpPr>
            <p:cNvPr id="18" name="Rectangle 17"/>
            <p:cNvSpPr/>
            <p:nvPr/>
          </p:nvSpPr>
          <p:spPr>
            <a:xfrm>
              <a:off x="2540044" y="3070922"/>
              <a:ext cx="6855965" cy="40008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6752789" y="3070922"/>
              <a:ext cx="3548968" cy="400110"/>
            </a:xfrm>
            <a:prstGeom prst="rect">
              <a:avLst/>
            </a:prstGeom>
            <a:noFill/>
          </p:spPr>
          <p:txBody>
            <a:bodyPr wrap="square" rtlCol="0">
              <a:spAutoFit/>
            </a:bodyPr>
            <a:lstStyle/>
            <a:p>
              <a:r>
                <a:rPr lang="en-US" sz="2000" b="1" dirty="0" smtClean="0">
                  <a:solidFill>
                    <a:srgbClr val="FF0000"/>
                  </a:solidFill>
                  <a:effectLst>
                    <a:outerShdw blurRad="50800" dist="38100" dir="2700000" algn="tl" rotWithShape="0">
                      <a:prstClr val="black">
                        <a:alpha val="40000"/>
                      </a:prstClr>
                    </a:outerShdw>
                  </a:effectLst>
                </a:rPr>
                <a:t>39.5</a:t>
              </a:r>
              <a:endParaRPr lang="en-US" sz="2000" b="1" dirty="0">
                <a:solidFill>
                  <a:srgbClr val="FF0000"/>
                </a:solidFill>
                <a:effectLst>
                  <a:outerShdw blurRad="50800" dist="38100" dir="2700000" algn="tl" rotWithShape="0">
                    <a:prstClr val="black">
                      <a:alpha val="40000"/>
                    </a:prstClr>
                  </a:outerShdw>
                </a:effectLst>
              </a:endParaRPr>
            </a:p>
          </p:txBody>
        </p:sp>
      </p:grpSp>
      <p:sp>
        <p:nvSpPr>
          <p:cNvPr id="20" name="TextBox 19"/>
          <p:cNvSpPr txBox="1"/>
          <p:nvPr/>
        </p:nvSpPr>
        <p:spPr>
          <a:xfrm>
            <a:off x="449421" y="3383216"/>
            <a:ext cx="2378417" cy="830997"/>
          </a:xfrm>
          <a:prstGeom prst="rect">
            <a:avLst/>
          </a:prstGeom>
          <a:noFill/>
        </p:spPr>
        <p:txBody>
          <a:bodyPr wrap="square" rtlCol="0">
            <a:spAutoFit/>
          </a:bodyPr>
          <a:lstStyle/>
          <a:p>
            <a:r>
              <a:rPr lang="en-US" sz="2400" b="1" dirty="0" smtClean="0"/>
              <a:t>Network </a:t>
            </a:r>
            <a:r>
              <a:rPr lang="en-US" sz="2400" b="1" dirty="0" smtClean="0"/>
              <a:t>Usage</a:t>
            </a:r>
            <a:endParaRPr lang="en-US" sz="2400" b="1" dirty="0" smtClean="0"/>
          </a:p>
          <a:p>
            <a:r>
              <a:rPr lang="en-US" sz="2400" b="1" dirty="0" smtClean="0"/>
              <a:t>(</a:t>
            </a:r>
            <a:r>
              <a:rPr lang="en-US" sz="2400" b="1" dirty="0" err="1" smtClean="0"/>
              <a:t>Mbyte</a:t>
            </a:r>
            <a:r>
              <a:rPr lang="en-US" sz="2400" b="1" dirty="0" smtClean="0"/>
              <a:t>/s)</a:t>
            </a:r>
          </a:p>
        </p:txBody>
      </p:sp>
      <p:grpSp>
        <p:nvGrpSpPr>
          <p:cNvPr id="22" name="Group 21"/>
          <p:cNvGrpSpPr/>
          <p:nvPr/>
        </p:nvGrpSpPr>
        <p:grpSpPr>
          <a:xfrm>
            <a:off x="2818989" y="3658024"/>
            <a:ext cx="1304572" cy="413322"/>
            <a:chOff x="2540044" y="3064304"/>
            <a:chExt cx="8470984" cy="406705"/>
          </a:xfrm>
        </p:grpSpPr>
        <p:sp>
          <p:nvSpPr>
            <p:cNvPr id="23" name="Rectangle 22"/>
            <p:cNvSpPr/>
            <p:nvPr/>
          </p:nvSpPr>
          <p:spPr>
            <a:xfrm>
              <a:off x="2540044" y="3070922"/>
              <a:ext cx="5740657" cy="40008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TextBox 23"/>
            <p:cNvSpPr txBox="1"/>
            <p:nvPr/>
          </p:nvSpPr>
          <p:spPr>
            <a:xfrm>
              <a:off x="4313729" y="3064304"/>
              <a:ext cx="6697299" cy="406705"/>
            </a:xfrm>
            <a:prstGeom prst="rect">
              <a:avLst/>
            </a:prstGeom>
            <a:noFill/>
          </p:spPr>
          <p:txBody>
            <a:bodyPr wrap="square" rtlCol="0">
              <a:spAutoFit/>
            </a:bodyPr>
            <a:lstStyle/>
            <a:p>
              <a:r>
                <a:rPr lang="en-US" sz="2000" b="1" dirty="0" smtClean="0">
                  <a:solidFill>
                    <a:srgbClr val="FF0000"/>
                  </a:solidFill>
                  <a:effectLst>
                    <a:outerShdw blurRad="50800" dist="38100" dir="2700000" algn="tl" rotWithShape="0">
                      <a:prstClr val="black">
                        <a:alpha val="40000"/>
                      </a:prstClr>
                    </a:outerShdw>
                  </a:effectLst>
                </a:rPr>
                <a:t>90.7</a:t>
              </a:r>
              <a:endParaRPr lang="en-US" sz="2000" b="1" dirty="0">
                <a:solidFill>
                  <a:srgbClr val="FF0000"/>
                </a:solidFill>
                <a:effectLst>
                  <a:outerShdw blurRad="50800" dist="38100" dir="2700000" algn="tl" rotWithShape="0">
                    <a:prstClr val="black">
                      <a:alpha val="40000"/>
                    </a:prstClr>
                  </a:outerShdw>
                </a:effectLst>
              </a:endParaRPr>
            </a:p>
          </p:txBody>
        </p:sp>
      </p:grpSp>
      <p:grpSp>
        <p:nvGrpSpPr>
          <p:cNvPr id="25" name="Group 24"/>
          <p:cNvGrpSpPr/>
          <p:nvPr/>
        </p:nvGrpSpPr>
        <p:grpSpPr>
          <a:xfrm>
            <a:off x="6294196" y="3664640"/>
            <a:ext cx="2348791" cy="406706"/>
            <a:chOff x="2540044" y="3064303"/>
            <a:chExt cx="6127953" cy="406706"/>
          </a:xfrm>
        </p:grpSpPr>
        <p:sp>
          <p:nvSpPr>
            <p:cNvPr id="26" name="Rectangle 25"/>
            <p:cNvSpPr/>
            <p:nvPr/>
          </p:nvSpPr>
          <p:spPr>
            <a:xfrm>
              <a:off x="2540044" y="3070922"/>
              <a:ext cx="5740657" cy="40008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TextBox 26"/>
            <p:cNvSpPr txBox="1"/>
            <p:nvPr/>
          </p:nvSpPr>
          <p:spPr>
            <a:xfrm>
              <a:off x="6225416" y="3064303"/>
              <a:ext cx="2442581" cy="406705"/>
            </a:xfrm>
            <a:prstGeom prst="rect">
              <a:avLst/>
            </a:prstGeom>
            <a:noFill/>
          </p:spPr>
          <p:txBody>
            <a:bodyPr wrap="square" rtlCol="0">
              <a:spAutoFit/>
            </a:bodyPr>
            <a:lstStyle/>
            <a:p>
              <a:r>
                <a:rPr lang="en-US" sz="2000" b="1" dirty="0" smtClean="0">
                  <a:solidFill>
                    <a:srgbClr val="FF0000"/>
                  </a:solidFill>
                  <a:effectLst>
                    <a:outerShdw blurRad="50800" dist="38100" dir="2700000" algn="tl" rotWithShape="0">
                      <a:prstClr val="black">
                        <a:alpha val="40000"/>
                      </a:prstClr>
                    </a:outerShdw>
                  </a:effectLst>
                </a:rPr>
                <a:t>289.1</a:t>
              </a:r>
              <a:endParaRPr lang="en-US" sz="2000" b="1" dirty="0">
                <a:solidFill>
                  <a:srgbClr val="FF0000"/>
                </a:solidFill>
                <a:effectLst>
                  <a:outerShdw blurRad="50800" dist="38100" dir="2700000" algn="tl" rotWithShape="0">
                    <a:prstClr val="black">
                      <a:alpha val="40000"/>
                    </a:prstClr>
                  </a:outerShdw>
                </a:effectLst>
              </a:endParaRPr>
            </a:p>
          </p:txBody>
        </p:sp>
      </p:grpSp>
      <p:sp>
        <p:nvSpPr>
          <p:cNvPr id="28" name="TextBox 27"/>
          <p:cNvSpPr txBox="1"/>
          <p:nvPr/>
        </p:nvSpPr>
        <p:spPr>
          <a:xfrm>
            <a:off x="2810274" y="1417638"/>
            <a:ext cx="2001687" cy="523220"/>
          </a:xfrm>
          <a:prstGeom prst="rect">
            <a:avLst/>
          </a:prstGeom>
          <a:noFill/>
        </p:spPr>
        <p:txBody>
          <a:bodyPr wrap="square" rtlCol="0">
            <a:spAutoFit/>
          </a:bodyPr>
          <a:lstStyle/>
          <a:p>
            <a:r>
              <a:rPr lang="en-US" sz="2800" b="1" dirty="0" smtClean="0"/>
              <a:t>Vanilla</a:t>
            </a:r>
          </a:p>
        </p:txBody>
      </p:sp>
      <p:sp>
        <p:nvSpPr>
          <p:cNvPr id="29" name="TextBox 28"/>
          <p:cNvSpPr txBox="1"/>
          <p:nvPr/>
        </p:nvSpPr>
        <p:spPr>
          <a:xfrm>
            <a:off x="6285480" y="1417638"/>
            <a:ext cx="2001687" cy="523220"/>
          </a:xfrm>
          <a:prstGeom prst="rect">
            <a:avLst/>
          </a:prstGeom>
          <a:noFill/>
        </p:spPr>
        <p:txBody>
          <a:bodyPr wrap="square" rtlCol="0">
            <a:spAutoFit/>
          </a:bodyPr>
          <a:lstStyle/>
          <a:p>
            <a:r>
              <a:rPr lang="en-US" sz="2800" b="1" dirty="0" err="1" smtClean="0"/>
              <a:t>PMigrate</a:t>
            </a:r>
            <a:endParaRPr lang="en-US" sz="2800" b="1" dirty="0" smtClean="0"/>
          </a:p>
        </p:txBody>
      </p:sp>
      <p:sp>
        <p:nvSpPr>
          <p:cNvPr id="30" name="TextBox 29"/>
          <p:cNvSpPr txBox="1"/>
          <p:nvPr/>
        </p:nvSpPr>
        <p:spPr>
          <a:xfrm>
            <a:off x="457200" y="2641748"/>
            <a:ext cx="2001687" cy="830997"/>
          </a:xfrm>
          <a:prstGeom prst="rect">
            <a:avLst/>
          </a:prstGeom>
          <a:noFill/>
        </p:spPr>
        <p:txBody>
          <a:bodyPr wrap="square" rtlCol="0">
            <a:spAutoFit/>
          </a:bodyPr>
          <a:lstStyle/>
          <a:p>
            <a:r>
              <a:rPr lang="en-US" sz="2400" b="1" dirty="0" smtClean="0"/>
              <a:t>Non-response Time (s)</a:t>
            </a:r>
          </a:p>
        </p:txBody>
      </p:sp>
      <p:grpSp>
        <p:nvGrpSpPr>
          <p:cNvPr id="31" name="Group 30"/>
          <p:cNvGrpSpPr/>
          <p:nvPr/>
        </p:nvGrpSpPr>
        <p:grpSpPr>
          <a:xfrm>
            <a:off x="2807363" y="2896248"/>
            <a:ext cx="2717668" cy="408658"/>
            <a:chOff x="2540044" y="3062351"/>
            <a:chExt cx="5740657" cy="408658"/>
          </a:xfrm>
        </p:grpSpPr>
        <p:sp>
          <p:nvSpPr>
            <p:cNvPr id="32" name="Rectangle 31"/>
            <p:cNvSpPr/>
            <p:nvPr/>
          </p:nvSpPr>
          <p:spPr>
            <a:xfrm>
              <a:off x="2540044" y="3070922"/>
              <a:ext cx="5740657" cy="40008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extBox 32"/>
            <p:cNvSpPr txBox="1"/>
            <p:nvPr/>
          </p:nvSpPr>
          <p:spPr>
            <a:xfrm>
              <a:off x="6891115" y="3062351"/>
              <a:ext cx="1230351" cy="400110"/>
            </a:xfrm>
            <a:prstGeom prst="rect">
              <a:avLst/>
            </a:prstGeom>
            <a:noFill/>
          </p:spPr>
          <p:txBody>
            <a:bodyPr wrap="square" rtlCol="0">
              <a:spAutoFit/>
            </a:bodyPr>
            <a:lstStyle/>
            <a:p>
              <a:r>
                <a:rPr lang="en-US" sz="2000" b="1" dirty="0" smtClean="0">
                  <a:solidFill>
                    <a:srgbClr val="FF0000"/>
                  </a:solidFill>
                  <a:effectLst>
                    <a:outerShdw blurRad="50800" dist="38100" dir="2700000" algn="tl" rotWithShape="0">
                      <a:prstClr val="black">
                        <a:alpha val="40000"/>
                      </a:prstClr>
                    </a:outerShdw>
                  </a:effectLst>
                </a:rPr>
                <a:t>163</a:t>
              </a:r>
              <a:endParaRPr lang="en-US" sz="2000" b="1" dirty="0">
                <a:solidFill>
                  <a:srgbClr val="FF0000"/>
                </a:solidFill>
                <a:effectLst>
                  <a:outerShdw blurRad="50800" dist="38100" dir="2700000" algn="tl" rotWithShape="0">
                    <a:prstClr val="black">
                      <a:alpha val="40000"/>
                    </a:prstClr>
                  </a:outerShdw>
                </a:effectLst>
              </a:endParaRPr>
            </a:p>
          </p:txBody>
        </p:sp>
      </p:grpSp>
      <p:grpSp>
        <p:nvGrpSpPr>
          <p:cNvPr id="34" name="Group 33"/>
          <p:cNvGrpSpPr/>
          <p:nvPr/>
        </p:nvGrpSpPr>
        <p:grpSpPr>
          <a:xfrm>
            <a:off x="6285480" y="2896244"/>
            <a:ext cx="930957" cy="444752"/>
            <a:chOff x="2540044" y="3062511"/>
            <a:chExt cx="8232101" cy="408498"/>
          </a:xfrm>
        </p:grpSpPr>
        <p:sp>
          <p:nvSpPr>
            <p:cNvPr id="35" name="Rectangle 34"/>
            <p:cNvSpPr/>
            <p:nvPr/>
          </p:nvSpPr>
          <p:spPr>
            <a:xfrm>
              <a:off x="2540044" y="3070922"/>
              <a:ext cx="404276" cy="40008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TextBox 35"/>
            <p:cNvSpPr txBox="1"/>
            <p:nvPr/>
          </p:nvSpPr>
          <p:spPr>
            <a:xfrm>
              <a:off x="2944320" y="3062511"/>
              <a:ext cx="7827825" cy="367494"/>
            </a:xfrm>
            <a:prstGeom prst="rect">
              <a:avLst/>
            </a:prstGeom>
            <a:noFill/>
          </p:spPr>
          <p:txBody>
            <a:bodyPr wrap="square" rtlCol="0">
              <a:spAutoFit/>
            </a:bodyPr>
            <a:lstStyle/>
            <a:p>
              <a:r>
                <a:rPr lang="en-US" sz="2000" b="1" dirty="0" smtClean="0">
                  <a:solidFill>
                    <a:srgbClr val="FF0000"/>
                  </a:solidFill>
                  <a:effectLst>
                    <a:outerShdw blurRad="50800" dist="38100" dir="2700000" algn="tl" rotWithShape="0">
                      <a:prstClr val="black">
                        <a:alpha val="40000"/>
                      </a:prstClr>
                    </a:outerShdw>
                  </a:effectLst>
                </a:rPr>
                <a:t>&lt; 1</a:t>
              </a:r>
              <a:endParaRPr lang="en-US" sz="2000" b="1" dirty="0">
                <a:solidFill>
                  <a:srgbClr val="FF0000"/>
                </a:solidFill>
                <a:effectLst>
                  <a:outerShdw blurRad="50800" dist="38100" dir="2700000" algn="tl" rotWithShape="0">
                    <a:prstClr val="black">
                      <a:alpha val="40000"/>
                    </a:prstClr>
                  </a:outerShdw>
                </a:effectLst>
              </a:endParaRPr>
            </a:p>
          </p:txBody>
        </p:sp>
      </p:grpSp>
      <p:cxnSp>
        <p:nvCxnSpPr>
          <p:cNvPr id="21" name="Straight Connector 20"/>
          <p:cNvCxnSpPr/>
          <p:nvPr/>
        </p:nvCxnSpPr>
        <p:spPr>
          <a:xfrm>
            <a:off x="457200" y="2720278"/>
            <a:ext cx="8037339" cy="0"/>
          </a:xfrm>
          <a:prstGeom prst="line">
            <a:avLst/>
          </a:prstGeom>
          <a:ln w="12700">
            <a:prstDash val="dash"/>
          </a:ln>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457200" y="3458713"/>
            <a:ext cx="8037339" cy="0"/>
          </a:xfrm>
          <a:prstGeom prst="line">
            <a:avLst/>
          </a:prstGeom>
          <a:ln w="12700">
            <a:prstDash val="dash"/>
          </a:ln>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457200" y="4237757"/>
            <a:ext cx="8037339" cy="0"/>
          </a:xfrm>
          <a:prstGeom prst="line">
            <a:avLst/>
          </a:prstGeom>
          <a:ln w="12700">
            <a:prstDash val="dash"/>
          </a:ln>
        </p:spPr>
        <p:style>
          <a:lnRef idx="2">
            <a:schemeClr val="accent1"/>
          </a:lnRef>
          <a:fillRef idx="0">
            <a:schemeClr val="accent1"/>
          </a:fillRef>
          <a:effectRef idx="1">
            <a:schemeClr val="accent1"/>
          </a:effectRef>
          <a:fontRef idx="minor">
            <a:schemeClr val="tx1"/>
          </a:fontRef>
        </p:style>
      </p:cxnSp>
      <p:sp>
        <p:nvSpPr>
          <p:cNvPr id="49" name="TextBox 48"/>
          <p:cNvSpPr txBox="1"/>
          <p:nvPr/>
        </p:nvSpPr>
        <p:spPr>
          <a:xfrm>
            <a:off x="457200" y="5216232"/>
            <a:ext cx="2132397" cy="461665"/>
          </a:xfrm>
          <a:prstGeom prst="rect">
            <a:avLst/>
          </a:prstGeom>
          <a:noFill/>
        </p:spPr>
        <p:txBody>
          <a:bodyPr wrap="square" rtlCol="0">
            <a:spAutoFit/>
          </a:bodyPr>
          <a:lstStyle/>
          <a:p>
            <a:r>
              <a:rPr lang="en-US" sz="2400" b="1" dirty="0" smtClean="0"/>
              <a:t>Server </a:t>
            </a:r>
            <a:r>
              <a:rPr lang="en-US" sz="2400" b="1" dirty="0" err="1" smtClean="0"/>
              <a:t>Thr</a:t>
            </a:r>
            <a:r>
              <a:rPr lang="en-US" sz="2400" b="1" dirty="0" smtClean="0"/>
              <a:t>.</a:t>
            </a:r>
          </a:p>
        </p:txBody>
      </p:sp>
      <p:grpSp>
        <p:nvGrpSpPr>
          <p:cNvPr id="50" name="Group 49"/>
          <p:cNvGrpSpPr/>
          <p:nvPr/>
        </p:nvGrpSpPr>
        <p:grpSpPr>
          <a:xfrm>
            <a:off x="2805368" y="5315202"/>
            <a:ext cx="1142980" cy="400110"/>
            <a:chOff x="2540044" y="3070922"/>
            <a:chExt cx="22879994" cy="400110"/>
          </a:xfrm>
        </p:grpSpPr>
        <p:sp>
          <p:nvSpPr>
            <p:cNvPr id="51" name="Rectangle 50"/>
            <p:cNvSpPr/>
            <p:nvPr/>
          </p:nvSpPr>
          <p:spPr>
            <a:xfrm>
              <a:off x="2540044" y="3070922"/>
              <a:ext cx="5740657" cy="40008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TextBox 51"/>
            <p:cNvSpPr txBox="1"/>
            <p:nvPr/>
          </p:nvSpPr>
          <p:spPr>
            <a:xfrm>
              <a:off x="7532354" y="3070922"/>
              <a:ext cx="17887684" cy="400110"/>
            </a:xfrm>
            <a:prstGeom prst="rect">
              <a:avLst/>
            </a:prstGeom>
            <a:noFill/>
          </p:spPr>
          <p:txBody>
            <a:bodyPr wrap="square" rtlCol="0">
              <a:spAutoFit/>
            </a:bodyPr>
            <a:lstStyle/>
            <a:p>
              <a:r>
                <a:rPr lang="en-US" sz="2000" b="1" dirty="0" smtClean="0">
                  <a:solidFill>
                    <a:srgbClr val="FF0000"/>
                  </a:solidFill>
                  <a:effectLst>
                    <a:outerShdw blurRad="50800" dist="38100" dir="2700000" algn="tl" rotWithShape="0">
                      <a:prstClr val="black">
                        <a:alpha val="40000"/>
                      </a:prstClr>
                    </a:outerShdw>
                  </a:effectLst>
                </a:rPr>
                <a:t>13.2%</a:t>
              </a:r>
              <a:endParaRPr lang="en-US" sz="2000" b="1" dirty="0">
                <a:solidFill>
                  <a:srgbClr val="FF0000"/>
                </a:solidFill>
                <a:effectLst>
                  <a:outerShdw blurRad="50800" dist="38100" dir="2700000" algn="tl" rotWithShape="0">
                    <a:prstClr val="black">
                      <a:alpha val="40000"/>
                    </a:prstClr>
                  </a:outerShdw>
                </a:effectLst>
              </a:endParaRPr>
            </a:p>
          </p:txBody>
        </p:sp>
      </p:grpSp>
      <p:grpSp>
        <p:nvGrpSpPr>
          <p:cNvPr id="53" name="Group 52"/>
          <p:cNvGrpSpPr/>
          <p:nvPr/>
        </p:nvGrpSpPr>
        <p:grpSpPr>
          <a:xfrm>
            <a:off x="6262658" y="5305860"/>
            <a:ext cx="2532987" cy="409452"/>
            <a:chOff x="2540044" y="3070922"/>
            <a:chExt cx="6170925" cy="400110"/>
          </a:xfrm>
        </p:grpSpPr>
        <p:sp>
          <p:nvSpPr>
            <p:cNvPr id="54" name="Rectangle 53"/>
            <p:cNvSpPr/>
            <p:nvPr/>
          </p:nvSpPr>
          <p:spPr>
            <a:xfrm>
              <a:off x="2540044" y="3070922"/>
              <a:ext cx="5740657" cy="40008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TextBox 54"/>
            <p:cNvSpPr txBox="1"/>
            <p:nvPr/>
          </p:nvSpPr>
          <p:spPr>
            <a:xfrm>
              <a:off x="6218950" y="3070922"/>
              <a:ext cx="2492019" cy="400110"/>
            </a:xfrm>
            <a:prstGeom prst="rect">
              <a:avLst/>
            </a:prstGeom>
            <a:noFill/>
          </p:spPr>
          <p:txBody>
            <a:bodyPr wrap="none" rtlCol="0">
              <a:spAutoFit/>
            </a:bodyPr>
            <a:lstStyle/>
            <a:p>
              <a:r>
                <a:rPr lang="en-US" sz="2000" b="1" dirty="0" smtClean="0">
                  <a:solidFill>
                    <a:srgbClr val="FF0000"/>
                  </a:solidFill>
                  <a:effectLst>
                    <a:outerShdw blurRad="50800" dist="38100" dir="2700000" algn="tl" rotWithShape="0">
                      <a:prstClr val="black">
                        <a:alpha val="40000"/>
                      </a:prstClr>
                    </a:outerShdw>
                  </a:effectLst>
                </a:rPr>
                <a:t>91.6%</a:t>
              </a:r>
              <a:endParaRPr lang="en-US" sz="2000" b="1" dirty="0">
                <a:solidFill>
                  <a:srgbClr val="FF0000"/>
                </a:solidFill>
                <a:effectLst>
                  <a:outerShdw blurRad="50800" dist="38100" dir="2700000" algn="tl" rotWithShape="0">
                    <a:prstClr val="black">
                      <a:alpha val="40000"/>
                    </a:prstClr>
                  </a:outerShdw>
                </a:effectLst>
              </a:endParaRPr>
            </a:p>
          </p:txBody>
        </p:sp>
      </p:grpSp>
      <p:cxnSp>
        <p:nvCxnSpPr>
          <p:cNvPr id="56" name="Straight Connector 55"/>
          <p:cNvCxnSpPr/>
          <p:nvPr/>
        </p:nvCxnSpPr>
        <p:spPr>
          <a:xfrm>
            <a:off x="457200" y="5206033"/>
            <a:ext cx="8037339" cy="0"/>
          </a:xfrm>
          <a:prstGeom prst="line">
            <a:avLst/>
          </a:prstGeom>
          <a:ln w="12700">
            <a:prstDash val="dash"/>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314836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1000"/>
                                        <p:tgtEl>
                                          <p:spTgt spid="11"/>
                                        </p:tgtEl>
                                      </p:cBhvr>
                                    </p:animEffect>
                                  </p:childTnLst>
                                </p:cTn>
                              </p:par>
                              <p:par>
                                <p:cTn id="8" presetID="22" presetClass="entr" presetSubtype="8"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wipe(left)">
                                      <p:cBhvr>
                                        <p:cTn id="10" dur="1000"/>
                                        <p:tgtEl>
                                          <p:spTgt spid="14"/>
                                        </p:tgtEl>
                                      </p:cBhvr>
                                    </p:animEffect>
                                  </p:childTnLst>
                                </p:cTn>
                              </p:par>
                              <p:par>
                                <p:cTn id="11" presetID="5"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checkerboard(across)">
                                      <p:cBhvr>
                                        <p:cTn id="13" dur="500"/>
                                        <p:tgtEl>
                                          <p:spTgt spid="21"/>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31"/>
                                        </p:tgtEl>
                                        <p:attrNameLst>
                                          <p:attrName>style.visibility</p:attrName>
                                        </p:attrNameLst>
                                      </p:cBhvr>
                                      <p:to>
                                        <p:strVal val="visible"/>
                                      </p:to>
                                    </p:set>
                                    <p:animEffect transition="in" filter="wipe(left)">
                                      <p:cBhvr>
                                        <p:cTn id="18" dur="1000"/>
                                        <p:tgtEl>
                                          <p:spTgt spid="31"/>
                                        </p:tgtEl>
                                      </p:cBhvr>
                                    </p:animEffect>
                                  </p:childTnLst>
                                </p:cTn>
                              </p:par>
                              <p:par>
                                <p:cTn id="19" presetID="22" presetClass="entr" presetSubtype="8" fill="hold" nodeType="withEffect">
                                  <p:stCondLst>
                                    <p:cond delay="0"/>
                                  </p:stCondLst>
                                  <p:childTnLst>
                                    <p:set>
                                      <p:cBhvr>
                                        <p:cTn id="20" dur="1" fill="hold">
                                          <p:stCondLst>
                                            <p:cond delay="0"/>
                                          </p:stCondLst>
                                        </p:cTn>
                                        <p:tgtEl>
                                          <p:spTgt spid="34"/>
                                        </p:tgtEl>
                                        <p:attrNameLst>
                                          <p:attrName>style.visibility</p:attrName>
                                        </p:attrNameLst>
                                      </p:cBhvr>
                                      <p:to>
                                        <p:strVal val="visible"/>
                                      </p:to>
                                    </p:set>
                                    <p:animEffect transition="in" filter="wipe(left)">
                                      <p:cBhvr>
                                        <p:cTn id="21" dur="1000"/>
                                        <p:tgtEl>
                                          <p:spTgt spid="34"/>
                                        </p:tgtEl>
                                      </p:cBhvr>
                                    </p:animEffect>
                                  </p:childTnLst>
                                </p:cTn>
                              </p:par>
                              <p:par>
                                <p:cTn id="22" presetID="5" presetClass="entr" presetSubtype="10" fill="hold" nodeType="withEffect">
                                  <p:stCondLst>
                                    <p:cond delay="0"/>
                                  </p:stCondLst>
                                  <p:childTnLst>
                                    <p:set>
                                      <p:cBhvr>
                                        <p:cTn id="23" dur="1" fill="hold">
                                          <p:stCondLst>
                                            <p:cond delay="0"/>
                                          </p:stCondLst>
                                        </p:cTn>
                                        <p:tgtEl>
                                          <p:spTgt spid="45"/>
                                        </p:tgtEl>
                                        <p:attrNameLst>
                                          <p:attrName>style.visibility</p:attrName>
                                        </p:attrNameLst>
                                      </p:cBhvr>
                                      <p:to>
                                        <p:strVal val="visible"/>
                                      </p:to>
                                    </p:set>
                                    <p:animEffect transition="in" filter="checkerboard(across)">
                                      <p:cBhvr>
                                        <p:cTn id="24" dur="500"/>
                                        <p:tgtEl>
                                          <p:spTgt spid="45"/>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wipe(left)">
                                      <p:cBhvr>
                                        <p:cTn id="29" dur="1000"/>
                                        <p:tgtEl>
                                          <p:spTgt spid="22"/>
                                        </p:tgtEl>
                                      </p:cBhvr>
                                    </p:animEffect>
                                  </p:childTnLst>
                                </p:cTn>
                              </p:par>
                              <p:par>
                                <p:cTn id="30" presetID="22" presetClass="entr" presetSubtype="8" fill="hold" nodeType="with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wipe(left)">
                                      <p:cBhvr>
                                        <p:cTn id="32" dur="1000"/>
                                        <p:tgtEl>
                                          <p:spTgt spid="25"/>
                                        </p:tgtEl>
                                      </p:cBhvr>
                                    </p:animEffect>
                                  </p:childTnLst>
                                </p:cTn>
                              </p:par>
                              <p:par>
                                <p:cTn id="33" presetID="5" presetClass="entr" presetSubtype="10" fill="hold" nodeType="withEffect">
                                  <p:stCondLst>
                                    <p:cond delay="0"/>
                                  </p:stCondLst>
                                  <p:childTnLst>
                                    <p:set>
                                      <p:cBhvr>
                                        <p:cTn id="34" dur="1" fill="hold">
                                          <p:stCondLst>
                                            <p:cond delay="0"/>
                                          </p:stCondLst>
                                        </p:cTn>
                                        <p:tgtEl>
                                          <p:spTgt spid="46"/>
                                        </p:tgtEl>
                                        <p:attrNameLst>
                                          <p:attrName>style.visibility</p:attrName>
                                        </p:attrNameLst>
                                      </p:cBhvr>
                                      <p:to>
                                        <p:strVal val="visible"/>
                                      </p:to>
                                    </p:set>
                                    <p:animEffect transition="in" filter="checkerboard(across)">
                                      <p:cBhvr>
                                        <p:cTn id="35" dur="500"/>
                                        <p:tgtEl>
                                          <p:spTgt spid="46"/>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wipe(left)">
                                      <p:cBhvr>
                                        <p:cTn id="40" dur="1000"/>
                                        <p:tgtEl>
                                          <p:spTgt spid="8"/>
                                        </p:tgtEl>
                                      </p:cBhvr>
                                    </p:animEffect>
                                  </p:childTnLst>
                                </p:cTn>
                              </p:par>
                              <p:par>
                                <p:cTn id="41" presetID="22" presetClass="entr" presetSubtype="8" fill="hold" nodeType="with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wipe(left)">
                                      <p:cBhvr>
                                        <p:cTn id="43" dur="1000"/>
                                        <p:tgtEl>
                                          <p:spTgt spid="17"/>
                                        </p:tgtEl>
                                      </p:cBhvr>
                                    </p:animEffect>
                                  </p:childTnLst>
                                </p:cTn>
                              </p:par>
                              <p:par>
                                <p:cTn id="44" presetID="5" presetClass="entr" presetSubtype="10" fill="hold" nodeType="withEffect">
                                  <p:stCondLst>
                                    <p:cond delay="0"/>
                                  </p:stCondLst>
                                  <p:childTnLst>
                                    <p:set>
                                      <p:cBhvr>
                                        <p:cTn id="45" dur="1" fill="hold">
                                          <p:stCondLst>
                                            <p:cond delay="0"/>
                                          </p:stCondLst>
                                        </p:cTn>
                                        <p:tgtEl>
                                          <p:spTgt spid="56"/>
                                        </p:tgtEl>
                                        <p:attrNameLst>
                                          <p:attrName>style.visibility</p:attrName>
                                        </p:attrNameLst>
                                      </p:cBhvr>
                                      <p:to>
                                        <p:strVal val="visible"/>
                                      </p:to>
                                    </p:set>
                                    <p:animEffect transition="in" filter="checkerboard(across)">
                                      <p:cBhvr>
                                        <p:cTn id="46" dur="500"/>
                                        <p:tgtEl>
                                          <p:spTgt spid="56"/>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50"/>
                                        </p:tgtEl>
                                        <p:attrNameLst>
                                          <p:attrName>style.visibility</p:attrName>
                                        </p:attrNameLst>
                                      </p:cBhvr>
                                      <p:to>
                                        <p:strVal val="visible"/>
                                      </p:to>
                                    </p:set>
                                    <p:animEffect transition="in" filter="wipe(left)">
                                      <p:cBhvr>
                                        <p:cTn id="51" dur="1000"/>
                                        <p:tgtEl>
                                          <p:spTgt spid="50"/>
                                        </p:tgtEl>
                                      </p:cBhvr>
                                    </p:animEffect>
                                  </p:childTnLst>
                                </p:cTn>
                              </p:par>
                              <p:par>
                                <p:cTn id="52" presetID="22" presetClass="entr" presetSubtype="8" fill="hold" nodeType="withEffect">
                                  <p:stCondLst>
                                    <p:cond delay="0"/>
                                  </p:stCondLst>
                                  <p:childTnLst>
                                    <p:set>
                                      <p:cBhvr>
                                        <p:cTn id="53" dur="1" fill="hold">
                                          <p:stCondLst>
                                            <p:cond delay="0"/>
                                          </p:stCondLst>
                                        </p:cTn>
                                        <p:tgtEl>
                                          <p:spTgt spid="53"/>
                                        </p:tgtEl>
                                        <p:attrNameLst>
                                          <p:attrName>style.visibility</p:attrName>
                                        </p:attrNameLst>
                                      </p:cBhvr>
                                      <p:to>
                                        <p:strVal val="visible"/>
                                      </p:to>
                                    </p:set>
                                    <p:animEffect transition="in" filter="wipe(left)">
                                      <p:cBhvr>
                                        <p:cTn id="54" dur="10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80FF"/>
                </a:solidFill>
                <a:latin typeface="Tahoma"/>
                <a:cs typeface="Tahoma"/>
              </a:rPr>
              <a:t>Scalability </a:t>
            </a:r>
            <a:r>
              <a:rPr lang="en-US" sz="4000" b="1" dirty="0" smtClean="0">
                <a:solidFill>
                  <a:srgbClr val="0080FF"/>
                </a:solidFill>
                <a:latin typeface="Tahoma"/>
                <a:cs typeface="Tahoma"/>
              </a:rPr>
              <a:t>of </a:t>
            </a:r>
            <a:r>
              <a:rPr lang="en-US" sz="4000" b="1" dirty="0" err="1" smtClean="0">
                <a:solidFill>
                  <a:srgbClr val="0080FF"/>
                </a:solidFill>
                <a:latin typeface="Tahoma"/>
                <a:cs typeface="Tahoma"/>
              </a:rPr>
              <a:t>PMigrate-Xen</a:t>
            </a:r>
            <a:endParaRPr lang="en-US" sz="4000" b="1" dirty="0">
              <a:solidFill>
                <a:srgbClr val="0080FF"/>
              </a:solidFill>
              <a:latin typeface="Tahoma"/>
              <a:cs typeface="Tahoma"/>
            </a:endParaRPr>
          </a:p>
        </p:txBody>
      </p:sp>
      <p:sp>
        <p:nvSpPr>
          <p:cNvPr id="3" name="Content Placeholder 2"/>
          <p:cNvSpPr>
            <a:spLocks noGrp="1"/>
          </p:cNvSpPr>
          <p:nvPr>
            <p:ph idx="1"/>
          </p:nvPr>
        </p:nvSpPr>
        <p:spPr/>
        <p:txBody>
          <a:bodyPr/>
          <a:lstStyle/>
          <a:p>
            <a:pPr marL="0" indent="0">
              <a:buNone/>
            </a:pPr>
            <a:r>
              <a:rPr lang="en-US" dirty="0" smtClean="0"/>
              <a:t>Migrating Idle VM</a:t>
            </a:r>
            <a:endParaRPr lang="en-US" dirty="0"/>
          </a:p>
        </p:txBody>
      </p:sp>
      <p:graphicFrame>
        <p:nvGraphicFramePr>
          <p:cNvPr id="5" name="图表 5"/>
          <p:cNvGraphicFramePr>
            <a:graphicFrameLocks/>
          </p:cNvGraphicFramePr>
          <p:nvPr>
            <p:extLst>
              <p:ext uri="{D42A27DB-BD31-4B8C-83A1-F6EECF244321}">
                <p14:modId xmlns:p14="http://schemas.microsoft.com/office/powerpoint/2010/main" val="4202311661"/>
              </p:ext>
            </p:extLst>
          </p:nvPr>
        </p:nvGraphicFramePr>
        <p:xfrm>
          <a:off x="800100" y="2237014"/>
          <a:ext cx="7543800" cy="43434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7493398" y="5041726"/>
            <a:ext cx="710914" cy="369332"/>
          </a:xfrm>
          <a:prstGeom prst="rect">
            <a:avLst/>
          </a:prstGeom>
          <a:noFill/>
        </p:spPr>
        <p:txBody>
          <a:bodyPr wrap="none" rtlCol="0">
            <a:spAutoFit/>
          </a:bodyPr>
          <a:lstStyle/>
          <a:p>
            <a:r>
              <a:rPr lang="en-US" dirty="0" smtClean="0"/>
              <a:t>112.4</a:t>
            </a:r>
            <a:endParaRPr lang="en-US" dirty="0"/>
          </a:p>
        </p:txBody>
      </p:sp>
      <p:sp>
        <p:nvSpPr>
          <p:cNvPr id="7" name="TextBox 6"/>
          <p:cNvSpPr txBox="1"/>
          <p:nvPr/>
        </p:nvSpPr>
        <p:spPr>
          <a:xfrm>
            <a:off x="7141548" y="4637738"/>
            <a:ext cx="827908" cy="369332"/>
          </a:xfrm>
          <a:prstGeom prst="rect">
            <a:avLst/>
          </a:prstGeom>
          <a:noFill/>
        </p:spPr>
        <p:txBody>
          <a:bodyPr wrap="none" rtlCol="0">
            <a:spAutoFit/>
          </a:bodyPr>
          <a:lstStyle/>
          <a:p>
            <a:r>
              <a:rPr lang="en-US" dirty="0" smtClean="0"/>
              <a:t>122.92</a:t>
            </a:r>
            <a:endParaRPr lang="en-US" dirty="0"/>
          </a:p>
        </p:txBody>
      </p:sp>
      <p:sp>
        <p:nvSpPr>
          <p:cNvPr id="8" name="TextBox 7"/>
          <p:cNvSpPr txBox="1"/>
          <p:nvPr/>
        </p:nvSpPr>
        <p:spPr>
          <a:xfrm>
            <a:off x="5568933" y="4281167"/>
            <a:ext cx="710914" cy="369332"/>
          </a:xfrm>
          <a:prstGeom prst="rect">
            <a:avLst/>
          </a:prstGeom>
          <a:noFill/>
        </p:spPr>
        <p:txBody>
          <a:bodyPr wrap="none" rtlCol="0">
            <a:spAutoFit/>
          </a:bodyPr>
          <a:lstStyle/>
          <a:p>
            <a:r>
              <a:rPr lang="en-US" dirty="0" smtClean="0"/>
              <a:t>197.4</a:t>
            </a:r>
            <a:endParaRPr lang="en-US" dirty="0"/>
          </a:p>
        </p:txBody>
      </p:sp>
      <p:sp>
        <p:nvSpPr>
          <p:cNvPr id="9" name="TextBox 8"/>
          <p:cNvSpPr txBox="1"/>
          <p:nvPr/>
        </p:nvSpPr>
        <p:spPr>
          <a:xfrm>
            <a:off x="5924390" y="4841362"/>
            <a:ext cx="710914" cy="369332"/>
          </a:xfrm>
          <a:prstGeom prst="rect">
            <a:avLst/>
          </a:prstGeom>
          <a:noFill/>
        </p:spPr>
        <p:txBody>
          <a:bodyPr wrap="none" rtlCol="0">
            <a:spAutoFit/>
          </a:bodyPr>
          <a:lstStyle/>
          <a:p>
            <a:r>
              <a:rPr lang="en-US" dirty="0" smtClean="0"/>
              <a:t>149.3</a:t>
            </a:r>
            <a:endParaRPr lang="en-US" dirty="0"/>
          </a:p>
        </p:txBody>
      </p:sp>
    </p:spTree>
    <p:extLst>
      <p:ext uri="{BB962C8B-B14F-4D97-AF65-F5344CB8AC3E}">
        <p14:creationId xmlns:p14="http://schemas.microsoft.com/office/powerpoint/2010/main" val="504024966"/>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80FF"/>
                </a:solidFill>
                <a:latin typeface="Tahoma"/>
                <a:cs typeface="Tahoma"/>
              </a:rPr>
              <a:t>Conclusion</a:t>
            </a:r>
          </a:p>
        </p:txBody>
      </p:sp>
      <p:sp>
        <p:nvSpPr>
          <p:cNvPr id="3" name="Content Placeholder 2"/>
          <p:cNvSpPr>
            <a:spLocks noGrp="1"/>
          </p:cNvSpPr>
          <p:nvPr>
            <p:ph idx="1"/>
          </p:nvPr>
        </p:nvSpPr>
        <p:spPr/>
        <p:txBody>
          <a:bodyPr>
            <a:normAutofit/>
          </a:bodyPr>
          <a:lstStyle/>
          <a:p>
            <a:pPr marL="0" indent="0">
              <a:buNone/>
            </a:pPr>
            <a:r>
              <a:rPr lang="en-US" dirty="0"/>
              <a:t>A</a:t>
            </a:r>
            <a:r>
              <a:rPr lang="en-US" dirty="0" smtClean="0"/>
              <a:t> general design </a:t>
            </a:r>
            <a:r>
              <a:rPr lang="en-US" dirty="0"/>
              <a:t>of </a:t>
            </a:r>
            <a:r>
              <a:rPr lang="en-US" dirty="0" err="1" smtClean="0"/>
              <a:t>PMigrate</a:t>
            </a:r>
            <a:r>
              <a:rPr lang="en-US" dirty="0" smtClean="0"/>
              <a:t> by leveraging data/pipeline parallelism</a:t>
            </a:r>
          </a:p>
          <a:p>
            <a:pPr marL="0" indent="0">
              <a:buNone/>
            </a:pPr>
            <a:r>
              <a:rPr lang="en-US" dirty="0"/>
              <a:t>R</a:t>
            </a:r>
            <a:r>
              <a:rPr lang="en-US" dirty="0" smtClean="0"/>
              <a:t>ange lock to scale address space mutation</a:t>
            </a:r>
          </a:p>
          <a:p>
            <a:pPr marL="0" indent="0">
              <a:buNone/>
            </a:pPr>
            <a:r>
              <a:rPr lang="en-US" dirty="0" err="1" smtClean="0"/>
              <a:t>Implemention</a:t>
            </a:r>
            <a:r>
              <a:rPr lang="en-US" dirty="0" smtClean="0"/>
              <a:t> for both </a:t>
            </a:r>
            <a:r>
              <a:rPr lang="en-US" dirty="0" err="1" smtClean="0"/>
              <a:t>Xen</a:t>
            </a:r>
            <a:r>
              <a:rPr lang="en-US" dirty="0" smtClean="0"/>
              <a:t> and KVM</a:t>
            </a:r>
          </a:p>
          <a:p>
            <a:pPr marL="0" indent="0">
              <a:buNone/>
            </a:pPr>
            <a:r>
              <a:rPr lang="en-US" dirty="0" smtClean="0"/>
              <a:t>Evaluation Results </a:t>
            </a:r>
          </a:p>
          <a:p>
            <a:pPr marL="457200" lvl="1" indent="0">
              <a:buNone/>
            </a:pPr>
            <a:r>
              <a:rPr lang="en-US" dirty="0" smtClean="0"/>
              <a:t>Improve VM migration performance</a:t>
            </a:r>
          </a:p>
          <a:p>
            <a:pPr marL="457200" lvl="1" indent="0">
              <a:buNone/>
            </a:pPr>
            <a:r>
              <a:rPr lang="en-US" dirty="0"/>
              <a:t>R</a:t>
            </a:r>
            <a:r>
              <a:rPr lang="en-US" dirty="0" smtClean="0"/>
              <a:t>educe overall resource consuming in many cases</a:t>
            </a:r>
            <a:endParaRPr lang="en-US" dirty="0"/>
          </a:p>
        </p:txBody>
      </p:sp>
    </p:spTree>
    <p:extLst>
      <p:ext uri="{BB962C8B-B14F-4D97-AF65-F5344CB8AC3E}">
        <p14:creationId xmlns:p14="http://schemas.microsoft.com/office/powerpoint/2010/main" val="484563267"/>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39552" y="5445224"/>
            <a:ext cx="8208912" cy="1008112"/>
          </a:xfrm>
        </p:spPr>
        <p:txBody>
          <a:bodyPr/>
          <a:lstStyle/>
          <a:p>
            <a:pPr marL="0" indent="0" algn="ctr">
              <a:buNone/>
            </a:pPr>
            <a:r>
              <a:rPr lang="en-US" altLang="zh-CN" sz="24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Institute of Parallel and Distributed Systems</a:t>
            </a:r>
            <a:endParaRPr lang="en-US" altLang="zh-CN" sz="2400" dirty="0" smtClean="0">
              <a:latin typeface="Verdana" pitchFamily="34" charset="0"/>
              <a:ea typeface="Verdana" pitchFamily="34" charset="0"/>
              <a:cs typeface="Verdana" pitchFamily="34" charset="0"/>
            </a:endParaRPr>
          </a:p>
          <a:p>
            <a:pPr marL="0" indent="0" algn="ctr">
              <a:buNone/>
            </a:pPr>
            <a:r>
              <a:rPr lang="hr-HR" altLang="zh-CN" sz="2000" dirty="0" smtClean="0">
                <a:latin typeface="Verdana" pitchFamily="34" charset="0"/>
                <a:ea typeface="Verdana" pitchFamily="34" charset="0"/>
                <a:cs typeface="Verdana" pitchFamily="34" charset="0"/>
              </a:rPr>
              <a:t>http</a:t>
            </a:r>
            <a:r>
              <a:rPr lang="hr-HR" altLang="zh-CN" sz="2000" dirty="0">
                <a:latin typeface="Verdana" pitchFamily="34" charset="0"/>
                <a:ea typeface="Verdana" pitchFamily="34" charset="0"/>
                <a:cs typeface="Verdana" pitchFamily="34" charset="0"/>
              </a:rPr>
              <a:t>://ipads.se.sjtu.edu.cn/</a:t>
            </a:r>
            <a:endParaRPr lang="zh-CN" altLang="en-US" sz="4000" dirty="0">
              <a:latin typeface="Verdana" pitchFamily="34" charset="0"/>
              <a:cs typeface="Verdana" pitchFamily="34" charset="0"/>
            </a:endParaRPr>
          </a:p>
        </p:txBody>
      </p:sp>
      <p:sp>
        <p:nvSpPr>
          <p:cNvPr id="6" name="灯片编号占位符 5"/>
          <p:cNvSpPr>
            <a:spLocks noGrp="1"/>
          </p:cNvSpPr>
          <p:nvPr>
            <p:ph type="sldNum" sz="quarter" idx="12"/>
          </p:nvPr>
        </p:nvSpPr>
        <p:spPr/>
        <p:txBody>
          <a:bodyPr/>
          <a:lstStyle/>
          <a:p>
            <a:fld id="{3C65C908-838C-4EF6-982D-763AC7048C59}" type="slidenum">
              <a:rPr lang="zh-CN" altLang="en-US" smtClean="0"/>
              <a:t>36</a:t>
            </a:fld>
            <a:endParaRPr lang="zh-CN" altLang="en-US"/>
          </a:p>
        </p:txBody>
      </p:sp>
      <p:sp>
        <p:nvSpPr>
          <p:cNvPr id="7" name="标题 1"/>
          <p:cNvSpPr>
            <a:spLocks noGrp="1"/>
          </p:cNvSpPr>
          <p:nvPr>
            <p:ph type="title"/>
          </p:nvPr>
        </p:nvSpPr>
        <p:spPr>
          <a:xfrm>
            <a:off x="0" y="0"/>
            <a:ext cx="9144000" cy="1556792"/>
          </a:xfrm>
          <a:noFill/>
        </p:spPr>
        <p:txBody>
          <a:bodyPr/>
          <a:lstStyle/>
          <a:p>
            <a:pPr algn="l"/>
            <a:r>
              <a:rPr lang="en-US" altLang="zh-CN" sz="5400" dirty="0">
                <a:solidFill>
                  <a:srgbClr val="FF0000"/>
                </a:solidFill>
              </a:rPr>
              <a:t> </a:t>
            </a:r>
            <a:r>
              <a:rPr lang="en-US" altLang="zh-CN" sz="5400" dirty="0" smtClean="0">
                <a:solidFill>
                  <a:srgbClr val="FF0000"/>
                </a:solidFill>
              </a:rPr>
              <a:t> </a:t>
            </a:r>
            <a:r>
              <a:rPr lang="en-US" altLang="zh-CN" sz="6000" dirty="0" smtClean="0">
                <a:solidFill>
                  <a:srgbClr val="FF0000"/>
                </a:solidFill>
              </a:rPr>
              <a:t>Thanks</a:t>
            </a:r>
            <a:endParaRPr lang="zh-CN" altLang="en-US" sz="5400" dirty="0">
              <a:solidFill>
                <a:srgbClr val="FF0000"/>
              </a:solidFill>
            </a:endParaRPr>
          </a:p>
        </p:txBody>
      </p:sp>
      <p:sp>
        <p:nvSpPr>
          <p:cNvPr id="8" name="内容占位符 2"/>
          <p:cNvSpPr txBox="1">
            <a:spLocks/>
          </p:cNvSpPr>
          <p:nvPr/>
        </p:nvSpPr>
        <p:spPr bwMode="auto">
          <a:xfrm>
            <a:off x="35496" y="1844824"/>
            <a:ext cx="4320480" cy="21602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宋体" pitchFamily="-110" charset="-122"/>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宋体" pitchFamily="-110" charset="-122"/>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宋体" pitchFamily="-110" charset="-122"/>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宋体" pitchFamily="-110" charset="-122"/>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宋体" pitchFamily="-110" charset="-122"/>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buFont typeface="Arial" charset="0"/>
              <a:buNone/>
            </a:pPr>
            <a:r>
              <a:rPr lang="en-US" altLang="zh-CN" sz="4000" b="1" dirty="0" err="1" smtClean="0"/>
              <a:t>PMigrate</a:t>
            </a:r>
            <a:endParaRPr lang="en-US" altLang="zh-CN" sz="4000" b="1" dirty="0" smtClean="0"/>
          </a:p>
          <a:p>
            <a:pPr marL="0" indent="0" algn="r">
              <a:buFont typeface="Arial" charset="0"/>
              <a:buNone/>
            </a:pPr>
            <a:r>
              <a:rPr lang="en-US" altLang="zh-CN" b="1" i="1" dirty="0" smtClean="0">
                <a:effectLst>
                  <a:outerShdw blurRad="38100" dist="38100" dir="2700000" algn="tl">
                    <a:srgbClr val="000000">
                      <a:alpha val="43137"/>
                    </a:srgbClr>
                  </a:outerShdw>
                </a:effectLst>
              </a:rPr>
              <a:t>Parallel </a:t>
            </a:r>
            <a:r>
              <a:rPr lang="en-US" altLang="zh-CN" i="1" dirty="0" smtClean="0">
                <a:effectLst>
                  <a:outerShdw blurRad="38100" dist="38100" dir="2700000" algn="tl">
                    <a:srgbClr val="000000">
                      <a:alpha val="43137"/>
                    </a:srgbClr>
                  </a:outerShdw>
                </a:effectLst>
              </a:rPr>
              <a:t>Live VM </a:t>
            </a:r>
            <a:r>
              <a:rPr lang="en-US" altLang="zh-CN" b="1" i="1" dirty="0" smtClean="0">
                <a:effectLst>
                  <a:outerShdw blurRad="38100" dist="38100" dir="2700000" algn="tl">
                    <a:srgbClr val="000000">
                      <a:alpha val="43137"/>
                    </a:srgbClr>
                  </a:outerShdw>
                </a:effectLst>
              </a:rPr>
              <a:t>Migration</a:t>
            </a:r>
          </a:p>
          <a:p>
            <a:pPr marL="0" indent="0" algn="r">
              <a:buFont typeface="Arial" charset="0"/>
              <a:buNone/>
            </a:pPr>
            <a:endParaRPr lang="zh-CN" altLang="en-US" sz="4400" dirty="0"/>
          </a:p>
        </p:txBody>
      </p:sp>
      <p:sp>
        <p:nvSpPr>
          <p:cNvPr id="9" name="内容占位符 2"/>
          <p:cNvSpPr txBox="1">
            <a:spLocks/>
          </p:cNvSpPr>
          <p:nvPr/>
        </p:nvSpPr>
        <p:spPr bwMode="auto">
          <a:xfrm>
            <a:off x="5148064" y="1772816"/>
            <a:ext cx="3240360" cy="792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宋体" pitchFamily="-110" charset="-122"/>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宋体" pitchFamily="-110" charset="-122"/>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宋体" pitchFamily="-110" charset="-122"/>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宋体" pitchFamily="-110" charset="-122"/>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宋体" pitchFamily="-110" charset="-122"/>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charset="0"/>
              <a:buNone/>
            </a:pPr>
            <a:r>
              <a:rPr lang="en-US" altLang="zh-CN" sz="4000" b="1" dirty="0" smtClean="0">
                <a:solidFill>
                  <a:srgbClr val="FF0000"/>
                </a:solidFill>
              </a:rPr>
              <a:t>Questions?</a:t>
            </a:r>
            <a:endParaRPr lang="zh-CN" altLang="en-US" sz="5400" dirty="0">
              <a:solidFill>
                <a:srgbClr val="FF0000"/>
              </a:solidFill>
            </a:endParaRPr>
          </a:p>
        </p:txBody>
      </p:sp>
      <p:sp>
        <p:nvSpPr>
          <p:cNvPr id="10" name="椭圆 9"/>
          <p:cNvSpPr/>
          <p:nvPr/>
        </p:nvSpPr>
        <p:spPr>
          <a:xfrm>
            <a:off x="5652120" y="4407847"/>
            <a:ext cx="1512168" cy="327020"/>
          </a:xfrm>
          <a:prstGeom prst="ellipse">
            <a:avLst/>
          </a:prstGeom>
          <a:gradFill flip="none" rotWithShape="1">
            <a:gsLst>
              <a:gs pos="0">
                <a:schemeClr val="tx1">
                  <a:alpha val="43000"/>
                </a:schemeClr>
              </a:gs>
              <a:gs pos="100000">
                <a:schemeClr val="tx1">
                  <a:lumMod val="35000"/>
                  <a:lumOff val="65000"/>
                  <a:alpha val="0"/>
                </a:schemeClr>
              </a:gs>
            </a:gsLst>
            <a:path path="shape">
              <a:fillToRect l="50000" t="50000" r="50000" b="50000"/>
            </a:path>
            <a:tileRect/>
          </a:gradFill>
          <a:ln>
            <a:solidFill>
              <a:schemeClr val="accent1">
                <a:shade val="50000"/>
                <a:alpha val="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1" name="标题 1"/>
          <p:cNvSpPr>
            <a:spLocks noGrp="1"/>
          </p:cNvSpPr>
          <p:nvPr/>
        </p:nvSpPr>
        <p:spPr>
          <a:xfrm>
            <a:off x="6156176" y="2967087"/>
            <a:ext cx="1224136" cy="1470025"/>
          </a:xfrm>
          <a:prstGeom prst="rect">
            <a:avLst/>
          </a:prstGeom>
        </p:spPr>
        <p:txBody>
          <a:bodyPr vert="horz" lIns="91440" tIns="45720" rIns="91440" bIns="45720" rtlCol="0" anchor="ctr">
            <a:noAutofit/>
            <a:scene3d>
              <a:camera prst="perspectiveHeroicExtremeLeftFacing">
                <a:rot lat="0" lon="2067641" rev="21425485"/>
              </a:camera>
              <a:lightRig rig="sunset" dir="tl"/>
            </a:scene3d>
            <a:sp3d extrusionH="146050">
              <a:bevelT w="19050" h="25400"/>
              <a:bevelB w="107950" h="101600"/>
              <a:extrusionClr>
                <a:srgbClr val="FF0000"/>
              </a:extrusionClr>
              <a:contourClr>
                <a:schemeClr val="bg1"/>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CN" sz="20000" b="1" dirty="0" smtClean="0">
                <a:ln w="11430"/>
                <a:gradFill>
                  <a:gsLst>
                    <a:gs pos="0">
                      <a:srgbClr val="FF0000"/>
                    </a:gs>
                    <a:gs pos="100000">
                      <a:srgbClr val="FF0000"/>
                    </a:gs>
                  </a:gsLst>
                  <a:lin ang="5400000"/>
                </a:gradFill>
                <a:effectLst/>
                <a:latin typeface="Arial Unicode MS" pitchFamily="34" charset="-122"/>
                <a:ea typeface="Arial Unicode MS" pitchFamily="34" charset="-122"/>
                <a:cs typeface="Arial Unicode MS" pitchFamily="34" charset="-122"/>
              </a:rPr>
              <a:t>?</a:t>
            </a:r>
            <a:endParaRPr lang="zh-CN" altLang="en-US" sz="20000" b="1" dirty="0">
              <a:ln w="11430"/>
              <a:gradFill>
                <a:gsLst>
                  <a:gs pos="0">
                    <a:srgbClr val="FF0000"/>
                  </a:gs>
                  <a:gs pos="100000">
                    <a:srgbClr val="FF0000"/>
                  </a:gs>
                </a:gsLst>
                <a:lin ang="5400000"/>
              </a:gradFill>
              <a:effectLst/>
              <a:latin typeface="Arial Unicode MS" pitchFamily="34" charset="-122"/>
              <a:ea typeface="Arial Unicode MS" pitchFamily="34" charset="-122"/>
              <a:cs typeface="Arial Unicode MS" pitchFamily="34" charset="-122"/>
            </a:endParaRPr>
          </a:p>
        </p:txBody>
      </p:sp>
      <p:sp>
        <p:nvSpPr>
          <p:cNvPr id="2" name="Rectangle 1"/>
          <p:cNvSpPr/>
          <p:nvPr/>
        </p:nvSpPr>
        <p:spPr>
          <a:xfrm>
            <a:off x="539552" y="6229349"/>
            <a:ext cx="8386734" cy="400110"/>
          </a:xfrm>
          <a:prstGeom prst="rect">
            <a:avLst/>
          </a:prstGeom>
        </p:spPr>
        <p:txBody>
          <a:bodyPr wrap="square">
            <a:spAutoFit/>
          </a:bodyPr>
          <a:lstStyle/>
          <a:p>
            <a:pPr algn="ctr"/>
            <a:r>
              <a:rPr lang="en-US" sz="2000" b="1" dirty="0">
                <a:solidFill>
                  <a:srgbClr val="FF0000"/>
                </a:solidFill>
              </a:rPr>
              <a:t>http://</a:t>
            </a:r>
            <a:r>
              <a:rPr lang="en-US" sz="2000" b="1" dirty="0" err="1" smtClean="0">
                <a:solidFill>
                  <a:srgbClr val="FF0000"/>
                </a:solidFill>
              </a:rPr>
              <a:t>ipads.se.sjtu.edu.cn</a:t>
            </a:r>
            <a:r>
              <a:rPr lang="en-US" sz="2000" b="1" dirty="0" smtClean="0">
                <a:solidFill>
                  <a:srgbClr val="FF0000"/>
                </a:solidFill>
              </a:rPr>
              <a:t>/</a:t>
            </a:r>
            <a:r>
              <a:rPr lang="en-US" sz="2000" b="1" dirty="0" err="1" smtClean="0">
                <a:solidFill>
                  <a:srgbClr val="FF0000"/>
                </a:solidFill>
              </a:rPr>
              <a:t>pmigrate</a:t>
            </a:r>
            <a:endParaRPr lang="en-US" sz="2000" b="1" dirty="0">
              <a:solidFill>
                <a:srgbClr val="FF0000"/>
              </a:solidFill>
            </a:endParaRPr>
          </a:p>
        </p:txBody>
      </p:sp>
    </p:spTree>
    <p:extLst>
      <p:ext uri="{BB962C8B-B14F-4D97-AF65-F5344CB8AC3E}">
        <p14:creationId xmlns:p14="http://schemas.microsoft.com/office/powerpoint/2010/main" val="387327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rgbClr val="0080FF"/>
                </a:solidFill>
                <a:latin typeface="Tahoma"/>
                <a:cs typeface="Tahoma"/>
              </a:rPr>
              <a:t>Backups</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014892283"/>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80FF"/>
                </a:solidFill>
                <a:latin typeface="Tahoma"/>
                <a:cs typeface="Tahoma"/>
              </a:rPr>
              <a:t>Load Balance – Network</a:t>
            </a:r>
          </a:p>
        </p:txBody>
      </p:sp>
      <p:sp>
        <p:nvSpPr>
          <p:cNvPr id="3" name="Content Placeholder 2"/>
          <p:cNvSpPr>
            <a:spLocks noGrp="1"/>
          </p:cNvSpPr>
          <p:nvPr>
            <p:ph idx="1"/>
          </p:nvPr>
        </p:nvSpPr>
        <p:spPr/>
        <p:txBody>
          <a:bodyPr/>
          <a:lstStyle/>
          <a:p>
            <a:r>
              <a:rPr lang="en-US" dirty="0"/>
              <a:t>Experimental setup</a:t>
            </a:r>
          </a:p>
          <a:p>
            <a:pPr lvl="1"/>
            <a:r>
              <a:rPr lang="en-US" dirty="0"/>
              <a:t>Co-locate a Apache VM – </a:t>
            </a:r>
            <a:r>
              <a:rPr lang="en-US" dirty="0" err="1"/>
              <a:t>thr</a:t>
            </a:r>
            <a:r>
              <a:rPr lang="en-US" dirty="0"/>
              <a:t>. 101.7 </a:t>
            </a:r>
            <a:r>
              <a:rPr lang="en-US" dirty="0" err="1"/>
              <a:t>MByte</a:t>
            </a:r>
            <a:r>
              <a:rPr lang="en-US" dirty="0"/>
              <a:t>/s</a:t>
            </a:r>
          </a:p>
          <a:p>
            <a:pPr lvl="1"/>
            <a:r>
              <a:rPr lang="en-US" dirty="0"/>
              <a:t>Migrate a idle VM with 4 </a:t>
            </a:r>
            <a:r>
              <a:rPr lang="en-US" dirty="0" err="1"/>
              <a:t>Gbyte</a:t>
            </a:r>
            <a:r>
              <a:rPr lang="en-US" dirty="0"/>
              <a:t> memory</a:t>
            </a:r>
          </a:p>
          <a:p>
            <a:pPr lvl="1"/>
            <a:r>
              <a:rPr lang="en-US" dirty="0"/>
              <a:t>Migration process use two NICs (share one NIC with Apache VM)</a:t>
            </a:r>
          </a:p>
          <a:p>
            <a:r>
              <a:rPr lang="en-US" dirty="0"/>
              <a:t>Result</a:t>
            </a:r>
          </a:p>
          <a:p>
            <a:pPr lvl="1"/>
            <a:r>
              <a:rPr lang="en-US" dirty="0" err="1"/>
              <a:t>Thr</a:t>
            </a:r>
            <a:r>
              <a:rPr lang="en-US" dirty="0"/>
              <a:t>. during migration 91.1 </a:t>
            </a:r>
            <a:r>
              <a:rPr lang="en-US" dirty="0" err="1"/>
              <a:t>MByte</a:t>
            </a:r>
            <a:r>
              <a:rPr lang="en-US" dirty="0"/>
              <a:t>/s</a:t>
            </a:r>
          </a:p>
          <a:p>
            <a:pPr lvl="1"/>
            <a:r>
              <a:rPr lang="en-US" dirty="0"/>
              <a:t>Migration speed 17.6 </a:t>
            </a:r>
            <a:r>
              <a:rPr lang="en-US" dirty="0" err="1"/>
              <a:t>MByte</a:t>
            </a:r>
            <a:r>
              <a:rPr lang="en-US" dirty="0"/>
              <a:t>/s + 57.2 </a:t>
            </a:r>
            <a:r>
              <a:rPr lang="en-US" dirty="0" err="1"/>
              <a:t>MByte</a:t>
            </a:r>
            <a:r>
              <a:rPr lang="en-US" dirty="0"/>
              <a:t>/s</a:t>
            </a:r>
          </a:p>
          <a:p>
            <a:endParaRPr lang="en-US" dirty="0"/>
          </a:p>
        </p:txBody>
      </p:sp>
    </p:spTree>
    <p:extLst>
      <p:ext uri="{BB962C8B-B14F-4D97-AF65-F5344CB8AC3E}">
        <p14:creationId xmlns:p14="http://schemas.microsoft.com/office/powerpoint/2010/main" val="1914956783"/>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rgbClr val="0080FF"/>
                </a:solidFill>
                <a:latin typeface="Tahoma"/>
                <a:cs typeface="Tahoma"/>
              </a:rPr>
              <a:t>Load Balance – CPU</a:t>
            </a:r>
          </a:p>
        </p:txBody>
      </p:sp>
      <p:sp>
        <p:nvSpPr>
          <p:cNvPr id="3" name="Content Placeholder 2"/>
          <p:cNvSpPr>
            <a:spLocks noGrp="1"/>
          </p:cNvSpPr>
          <p:nvPr>
            <p:ph idx="1"/>
          </p:nvPr>
        </p:nvSpPr>
        <p:spPr/>
        <p:txBody>
          <a:bodyPr>
            <a:normAutofit/>
          </a:bodyPr>
          <a:lstStyle/>
          <a:p>
            <a:r>
              <a:rPr lang="en-US" dirty="0"/>
              <a:t>Experimental setup (</a:t>
            </a:r>
            <a:r>
              <a:rPr lang="en-US" dirty="0" err="1"/>
              <a:t>Xen</a:t>
            </a:r>
            <a:r>
              <a:rPr lang="en-US" dirty="0" smtClean="0"/>
              <a:t>)</a:t>
            </a:r>
          </a:p>
          <a:p>
            <a:pPr lvl="1"/>
            <a:r>
              <a:rPr lang="en-US" dirty="0" smtClean="0"/>
              <a:t>1 </a:t>
            </a:r>
            <a:r>
              <a:rPr lang="en-US" dirty="0" err="1" smtClean="0"/>
              <a:t>memcached</a:t>
            </a:r>
            <a:r>
              <a:rPr lang="en-US" dirty="0" smtClean="0"/>
              <a:t> server and 1 idle server</a:t>
            </a:r>
          </a:p>
          <a:p>
            <a:pPr lvl="2"/>
            <a:r>
              <a:rPr lang="en-US" dirty="0" smtClean="0"/>
              <a:t>4 </a:t>
            </a:r>
            <a:r>
              <a:rPr lang="en-US" dirty="0" err="1" smtClean="0"/>
              <a:t>GByte</a:t>
            </a:r>
            <a:r>
              <a:rPr lang="en-US" dirty="0" smtClean="0"/>
              <a:t>  memory</a:t>
            </a:r>
          </a:p>
          <a:p>
            <a:pPr lvl="2"/>
            <a:r>
              <a:rPr lang="en-US" dirty="0" smtClean="0"/>
              <a:t>4 VCPU scheduled on 4 physical CPU</a:t>
            </a:r>
          </a:p>
          <a:p>
            <a:pPr lvl="1"/>
            <a:r>
              <a:rPr lang="en-US" dirty="0" smtClean="0"/>
              <a:t>Migrating the idle server</a:t>
            </a:r>
          </a:p>
          <a:p>
            <a:pPr lvl="2"/>
            <a:r>
              <a:rPr lang="en-US" dirty="0" err="1" smtClean="0"/>
              <a:t>PMigrate-Xen</a:t>
            </a:r>
            <a:r>
              <a:rPr lang="en-US" dirty="0" smtClean="0"/>
              <a:t> spawns 4 consumer threads</a:t>
            </a:r>
          </a:p>
          <a:p>
            <a:pPr lvl="2"/>
            <a:r>
              <a:rPr lang="en-US" dirty="0" err="1" smtClean="0"/>
              <a:t>PMigrate-Xen</a:t>
            </a:r>
            <a:r>
              <a:rPr lang="en-US" dirty="0" smtClean="0"/>
              <a:t> only share spare physical CPU</a:t>
            </a:r>
          </a:p>
          <a:p>
            <a:pPr lvl="2"/>
            <a:r>
              <a:rPr lang="en-US" dirty="0" smtClean="0"/>
              <a:t>Force </a:t>
            </a:r>
            <a:r>
              <a:rPr lang="en-US" dirty="0" err="1" smtClean="0"/>
              <a:t>PMigrate-Xen</a:t>
            </a:r>
            <a:r>
              <a:rPr lang="en-US" dirty="0" smtClean="0"/>
              <a:t> share all physical CPU</a:t>
            </a:r>
            <a:endParaRPr lang="en-US" dirty="0"/>
          </a:p>
        </p:txBody>
      </p:sp>
    </p:spTree>
    <p:extLst>
      <p:ext uri="{BB962C8B-B14F-4D97-AF65-F5344CB8AC3E}">
        <p14:creationId xmlns:p14="http://schemas.microsoft.com/office/powerpoint/2010/main" val="332657184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 y="274638"/>
            <a:ext cx="9296400" cy="1143000"/>
          </a:xfrm>
        </p:spPr>
        <p:txBody>
          <a:bodyPr>
            <a:noAutofit/>
          </a:bodyPr>
          <a:lstStyle/>
          <a:p>
            <a:r>
              <a:rPr lang="en-US" sz="4000" b="1" dirty="0" smtClean="0">
                <a:solidFill>
                  <a:srgbClr val="0080FF"/>
                </a:solidFill>
                <a:latin typeface="Tahoma"/>
                <a:cs typeface="Tahoma"/>
              </a:rPr>
              <a:t>VM Migration is </a:t>
            </a:r>
            <a:r>
              <a:rPr lang="en-US" sz="4000" b="1" dirty="0">
                <a:solidFill>
                  <a:srgbClr val="0080FF"/>
                </a:solidFill>
                <a:latin typeface="Tahoma"/>
                <a:cs typeface="Tahoma"/>
              </a:rPr>
              <a:t>T</a:t>
            </a:r>
            <a:r>
              <a:rPr lang="en-US" sz="4000" b="1" dirty="0" smtClean="0">
                <a:solidFill>
                  <a:srgbClr val="0080FF"/>
                </a:solidFill>
                <a:latin typeface="Tahoma"/>
                <a:cs typeface="Tahoma"/>
              </a:rPr>
              <a:t>ime</a:t>
            </a:r>
            <a:r>
              <a:rPr lang="en-US" sz="4000" b="1" dirty="0">
                <a:solidFill>
                  <a:srgbClr val="0080FF"/>
                </a:solidFill>
                <a:latin typeface="Tahoma"/>
                <a:cs typeface="Tahoma"/>
              </a:rPr>
              <a:t>-consuming</a:t>
            </a:r>
          </a:p>
        </p:txBody>
      </p:sp>
      <p:sp>
        <p:nvSpPr>
          <p:cNvPr id="3" name="Content Placeholder 2"/>
          <p:cNvSpPr>
            <a:spLocks noGrp="1"/>
          </p:cNvSpPr>
          <p:nvPr>
            <p:ph idx="1"/>
          </p:nvPr>
        </p:nvSpPr>
        <p:spPr/>
        <p:txBody>
          <a:bodyPr/>
          <a:lstStyle/>
          <a:p>
            <a:pPr marL="0" indent="0">
              <a:buNone/>
            </a:pPr>
            <a:r>
              <a:rPr lang="en-US" sz="3200" dirty="0" smtClean="0">
                <a:solidFill>
                  <a:srgbClr val="FF0000"/>
                </a:solidFill>
              </a:rPr>
              <a:t>Live </a:t>
            </a:r>
            <a:r>
              <a:rPr lang="en-US" sz="3200" dirty="0">
                <a:solidFill>
                  <a:srgbClr val="FF0000"/>
                </a:solidFill>
              </a:rPr>
              <a:t>VM </a:t>
            </a:r>
            <a:r>
              <a:rPr lang="en-US" sz="3200" dirty="0" smtClean="0">
                <a:solidFill>
                  <a:srgbClr val="FF0000"/>
                </a:solidFill>
              </a:rPr>
              <a:t>migration </a:t>
            </a:r>
            <a:r>
              <a:rPr lang="en-US" sz="3200" dirty="0">
                <a:solidFill>
                  <a:srgbClr val="FF0000"/>
                </a:solidFill>
              </a:rPr>
              <a:t>becomes time-consuming</a:t>
            </a:r>
          </a:p>
          <a:p>
            <a:pPr marL="457200" lvl="1" indent="0">
              <a:buNone/>
            </a:pPr>
            <a:r>
              <a:rPr lang="en-US" b="1" i="1" dirty="0" smtClean="0"/>
              <a:t>Increasing resources of a VM</a:t>
            </a:r>
            <a:endParaRPr lang="en-US" b="1" i="1" dirty="0"/>
          </a:p>
          <a:p>
            <a:pPr marL="457200" lvl="1" indent="0">
              <a:buNone/>
            </a:pPr>
            <a:r>
              <a:rPr lang="en-US" b="1" i="1" dirty="0" smtClean="0"/>
              <a:t>Limited resources of migration tools</a:t>
            </a:r>
          </a:p>
        </p:txBody>
      </p:sp>
      <p:sp>
        <p:nvSpPr>
          <p:cNvPr id="4" name="TextBox 3"/>
          <p:cNvSpPr txBox="1"/>
          <p:nvPr/>
        </p:nvSpPr>
        <p:spPr>
          <a:xfrm>
            <a:off x="1513490" y="3251045"/>
            <a:ext cx="6102146" cy="830997"/>
          </a:xfrm>
          <a:prstGeom prst="rect">
            <a:avLst/>
          </a:prstGeom>
          <a:noFill/>
        </p:spPr>
        <p:txBody>
          <a:bodyPr wrap="square" rtlCol="0">
            <a:spAutoFit/>
          </a:bodyPr>
          <a:lstStyle/>
          <a:p>
            <a:pPr algn="ctr"/>
            <a:r>
              <a:rPr lang="en-US" sz="2400" dirty="0" smtClean="0"/>
              <a:t>Migrating a </a:t>
            </a:r>
            <a:r>
              <a:rPr lang="en-US" sz="2400" dirty="0" err="1" smtClean="0"/>
              <a:t>memcached</a:t>
            </a:r>
            <a:r>
              <a:rPr lang="en-US" sz="2400" dirty="0" smtClean="0"/>
              <a:t> server VM on </a:t>
            </a:r>
            <a:r>
              <a:rPr lang="en-US" sz="2400" dirty="0" err="1" smtClean="0"/>
              <a:t>Xen</a:t>
            </a:r>
            <a:r>
              <a:rPr lang="en-US" sz="2400" dirty="0" smtClean="0"/>
              <a:t>   4Gbyte vs. 16 </a:t>
            </a:r>
            <a:r>
              <a:rPr lang="en-US" sz="2400" dirty="0" err="1" smtClean="0"/>
              <a:t>Gbyte</a:t>
            </a:r>
            <a:endParaRPr lang="en-US" sz="2400" dirty="0"/>
          </a:p>
        </p:txBody>
      </p:sp>
      <p:grpSp>
        <p:nvGrpSpPr>
          <p:cNvPr id="9" name="Group 8"/>
          <p:cNvGrpSpPr/>
          <p:nvPr/>
        </p:nvGrpSpPr>
        <p:grpSpPr>
          <a:xfrm>
            <a:off x="1269951" y="5417218"/>
            <a:ext cx="625930" cy="867678"/>
            <a:chOff x="1269951" y="5417218"/>
            <a:chExt cx="625930" cy="867678"/>
          </a:xfrm>
        </p:grpSpPr>
        <p:sp>
          <p:nvSpPr>
            <p:cNvPr id="5" name="Rectangle 4"/>
            <p:cNvSpPr/>
            <p:nvPr/>
          </p:nvSpPr>
          <p:spPr>
            <a:xfrm>
              <a:off x="1342106" y="5772120"/>
              <a:ext cx="461800" cy="51277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269951" y="5417218"/>
              <a:ext cx="625930" cy="369332"/>
            </a:xfrm>
            <a:prstGeom prst="rect">
              <a:avLst/>
            </a:prstGeom>
            <a:noFill/>
          </p:spPr>
          <p:txBody>
            <a:bodyPr wrap="none" rtlCol="0">
              <a:spAutoFit/>
            </a:bodyPr>
            <a:lstStyle/>
            <a:p>
              <a:r>
                <a:rPr lang="en-US" dirty="0" smtClean="0"/>
                <a:t>400s</a:t>
              </a:r>
              <a:endParaRPr lang="en-US" dirty="0"/>
            </a:p>
          </p:txBody>
        </p:sp>
      </p:grpSp>
      <p:grpSp>
        <p:nvGrpSpPr>
          <p:cNvPr id="10" name="Group 9"/>
          <p:cNvGrpSpPr/>
          <p:nvPr/>
        </p:nvGrpSpPr>
        <p:grpSpPr>
          <a:xfrm>
            <a:off x="2614756" y="3852785"/>
            <a:ext cx="742924" cy="2432111"/>
            <a:chOff x="2614756" y="3852785"/>
            <a:chExt cx="742924" cy="2432111"/>
          </a:xfrm>
        </p:grpSpPr>
        <p:sp>
          <p:nvSpPr>
            <p:cNvPr id="6" name="Rectangle 5"/>
            <p:cNvSpPr/>
            <p:nvPr/>
          </p:nvSpPr>
          <p:spPr>
            <a:xfrm>
              <a:off x="2750024" y="4213647"/>
              <a:ext cx="461800" cy="207124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2614756" y="3852785"/>
              <a:ext cx="742924" cy="369332"/>
            </a:xfrm>
            <a:prstGeom prst="rect">
              <a:avLst/>
            </a:prstGeom>
            <a:noFill/>
          </p:spPr>
          <p:txBody>
            <a:bodyPr wrap="none" rtlCol="0">
              <a:spAutoFit/>
            </a:bodyPr>
            <a:lstStyle/>
            <a:p>
              <a:r>
                <a:rPr lang="en-US" dirty="0" smtClean="0"/>
                <a:t>1592s</a:t>
              </a:r>
              <a:endParaRPr lang="en-US" dirty="0"/>
            </a:p>
          </p:txBody>
        </p:sp>
      </p:grpSp>
      <p:sp>
        <p:nvSpPr>
          <p:cNvPr id="16" name="Freeform 15"/>
          <p:cNvSpPr/>
          <p:nvPr/>
        </p:nvSpPr>
        <p:spPr>
          <a:xfrm>
            <a:off x="1803906" y="4256938"/>
            <a:ext cx="923600" cy="1515182"/>
          </a:xfrm>
          <a:custGeom>
            <a:avLst/>
            <a:gdLst>
              <a:gd name="connsiteX0" fmla="*/ 0 w 952462"/>
              <a:gd name="connsiteY0" fmla="*/ 1515182 h 1515182"/>
              <a:gd name="connsiteX1" fmla="*/ 562818 w 952462"/>
              <a:gd name="connsiteY1" fmla="*/ 1067843 h 1515182"/>
              <a:gd name="connsiteX2" fmla="*/ 952462 w 952462"/>
              <a:gd name="connsiteY2" fmla="*/ 0 h 1515182"/>
            </a:gdLst>
            <a:ahLst/>
            <a:cxnLst>
              <a:cxn ang="0">
                <a:pos x="connsiteX0" y="connsiteY0"/>
              </a:cxn>
              <a:cxn ang="0">
                <a:pos x="connsiteX1" y="connsiteY1"/>
              </a:cxn>
              <a:cxn ang="0">
                <a:pos x="connsiteX2" y="connsiteY2"/>
              </a:cxn>
            </a:cxnLst>
            <a:rect l="l" t="t" r="r" b="b"/>
            <a:pathLst>
              <a:path w="952462" h="1515182">
                <a:moveTo>
                  <a:pt x="0" y="1515182"/>
                </a:moveTo>
                <a:cubicBezTo>
                  <a:pt x="202037" y="1417777"/>
                  <a:pt x="404074" y="1320373"/>
                  <a:pt x="562818" y="1067843"/>
                </a:cubicBezTo>
                <a:cubicBezTo>
                  <a:pt x="721562" y="815313"/>
                  <a:pt x="856254" y="129873"/>
                  <a:pt x="952462" y="0"/>
                </a:cubicBezTo>
              </a:path>
            </a:pathLst>
          </a:custGeom>
          <a:ln w="41275">
            <a:solidFill>
              <a:srgbClr val="FF1608"/>
            </a:solidFill>
            <a:tailEnd type="stealth"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 name="TextBox 12"/>
          <p:cNvSpPr txBox="1"/>
          <p:nvPr/>
        </p:nvSpPr>
        <p:spPr>
          <a:xfrm>
            <a:off x="1190596" y="6262431"/>
            <a:ext cx="2236668" cy="461665"/>
          </a:xfrm>
          <a:prstGeom prst="rect">
            <a:avLst/>
          </a:prstGeom>
          <a:noFill/>
        </p:spPr>
        <p:txBody>
          <a:bodyPr wrap="square" rtlCol="0">
            <a:spAutoFit/>
          </a:bodyPr>
          <a:lstStyle/>
          <a:p>
            <a:r>
              <a:rPr lang="en-US" sz="2400" b="1" dirty="0" smtClean="0"/>
              <a:t>Migration Time</a:t>
            </a:r>
            <a:endParaRPr lang="en-US" sz="2400" b="1" dirty="0"/>
          </a:p>
        </p:txBody>
      </p:sp>
      <p:grpSp>
        <p:nvGrpSpPr>
          <p:cNvPr id="14" name="Group 13"/>
          <p:cNvGrpSpPr/>
          <p:nvPr/>
        </p:nvGrpSpPr>
        <p:grpSpPr>
          <a:xfrm>
            <a:off x="5458323" y="5154324"/>
            <a:ext cx="533955" cy="1108111"/>
            <a:chOff x="1269951" y="5506531"/>
            <a:chExt cx="533955" cy="778365"/>
          </a:xfrm>
        </p:grpSpPr>
        <p:sp>
          <p:nvSpPr>
            <p:cNvPr id="15" name="Rectangle 14"/>
            <p:cNvSpPr/>
            <p:nvPr/>
          </p:nvSpPr>
          <p:spPr>
            <a:xfrm>
              <a:off x="1342106" y="5772120"/>
              <a:ext cx="461800" cy="51277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1269951" y="5506531"/>
              <a:ext cx="508936" cy="259428"/>
            </a:xfrm>
            <a:prstGeom prst="rect">
              <a:avLst/>
            </a:prstGeom>
            <a:noFill/>
          </p:spPr>
          <p:txBody>
            <a:bodyPr wrap="none" rtlCol="0">
              <a:spAutoFit/>
            </a:bodyPr>
            <a:lstStyle/>
            <a:p>
              <a:r>
                <a:rPr lang="en-US" dirty="0" smtClean="0"/>
                <a:t>80s</a:t>
              </a:r>
              <a:endParaRPr lang="en-US" dirty="0"/>
            </a:p>
          </p:txBody>
        </p:sp>
      </p:grpSp>
      <p:grpSp>
        <p:nvGrpSpPr>
          <p:cNvPr id="18" name="Group 17"/>
          <p:cNvGrpSpPr/>
          <p:nvPr/>
        </p:nvGrpSpPr>
        <p:grpSpPr>
          <a:xfrm>
            <a:off x="6803128" y="3830320"/>
            <a:ext cx="625930" cy="2432111"/>
            <a:chOff x="2614756" y="3852785"/>
            <a:chExt cx="625930" cy="2432111"/>
          </a:xfrm>
        </p:grpSpPr>
        <p:sp>
          <p:nvSpPr>
            <p:cNvPr id="19" name="Rectangle 18"/>
            <p:cNvSpPr/>
            <p:nvPr/>
          </p:nvSpPr>
          <p:spPr>
            <a:xfrm>
              <a:off x="2750024" y="4213647"/>
              <a:ext cx="461800" cy="207124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extBox 19"/>
            <p:cNvSpPr txBox="1"/>
            <p:nvPr/>
          </p:nvSpPr>
          <p:spPr>
            <a:xfrm>
              <a:off x="2614756" y="3852785"/>
              <a:ext cx="625930" cy="369332"/>
            </a:xfrm>
            <a:prstGeom prst="rect">
              <a:avLst/>
            </a:prstGeom>
            <a:noFill/>
          </p:spPr>
          <p:txBody>
            <a:bodyPr wrap="none" rtlCol="0">
              <a:spAutoFit/>
            </a:bodyPr>
            <a:lstStyle/>
            <a:p>
              <a:r>
                <a:rPr lang="en-US" dirty="0" smtClean="0"/>
                <a:t>257s</a:t>
              </a:r>
              <a:endParaRPr lang="en-US" dirty="0"/>
            </a:p>
          </p:txBody>
        </p:sp>
      </p:grpSp>
      <p:sp>
        <p:nvSpPr>
          <p:cNvPr id="21" name="Freeform 20"/>
          <p:cNvSpPr/>
          <p:nvPr/>
        </p:nvSpPr>
        <p:spPr>
          <a:xfrm>
            <a:off x="5992278" y="4234473"/>
            <a:ext cx="923600" cy="1297954"/>
          </a:xfrm>
          <a:custGeom>
            <a:avLst/>
            <a:gdLst>
              <a:gd name="connsiteX0" fmla="*/ 0 w 952462"/>
              <a:gd name="connsiteY0" fmla="*/ 1515182 h 1515182"/>
              <a:gd name="connsiteX1" fmla="*/ 562818 w 952462"/>
              <a:gd name="connsiteY1" fmla="*/ 1067843 h 1515182"/>
              <a:gd name="connsiteX2" fmla="*/ 952462 w 952462"/>
              <a:gd name="connsiteY2" fmla="*/ 0 h 1515182"/>
            </a:gdLst>
            <a:ahLst/>
            <a:cxnLst>
              <a:cxn ang="0">
                <a:pos x="connsiteX0" y="connsiteY0"/>
              </a:cxn>
              <a:cxn ang="0">
                <a:pos x="connsiteX1" y="connsiteY1"/>
              </a:cxn>
              <a:cxn ang="0">
                <a:pos x="connsiteX2" y="connsiteY2"/>
              </a:cxn>
            </a:cxnLst>
            <a:rect l="l" t="t" r="r" b="b"/>
            <a:pathLst>
              <a:path w="952462" h="1515182">
                <a:moveTo>
                  <a:pt x="0" y="1515182"/>
                </a:moveTo>
                <a:cubicBezTo>
                  <a:pt x="202037" y="1417777"/>
                  <a:pt x="404074" y="1320373"/>
                  <a:pt x="562818" y="1067843"/>
                </a:cubicBezTo>
                <a:cubicBezTo>
                  <a:pt x="721562" y="815313"/>
                  <a:pt x="856254" y="129873"/>
                  <a:pt x="952462" y="0"/>
                </a:cubicBezTo>
              </a:path>
            </a:pathLst>
          </a:custGeom>
          <a:ln w="41275">
            <a:solidFill>
              <a:srgbClr val="FF1608"/>
            </a:solidFill>
            <a:tailEnd type="stealth"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2" name="TextBox 21"/>
          <p:cNvSpPr txBox="1"/>
          <p:nvPr/>
        </p:nvSpPr>
        <p:spPr>
          <a:xfrm>
            <a:off x="5378968" y="6239966"/>
            <a:ext cx="2236668" cy="461665"/>
          </a:xfrm>
          <a:prstGeom prst="rect">
            <a:avLst/>
          </a:prstGeom>
          <a:noFill/>
        </p:spPr>
        <p:txBody>
          <a:bodyPr wrap="square" rtlCol="0">
            <a:spAutoFit/>
          </a:bodyPr>
          <a:lstStyle/>
          <a:p>
            <a:r>
              <a:rPr lang="en-US" sz="2400" b="1" dirty="0" smtClean="0"/>
              <a:t>Downtime Time</a:t>
            </a:r>
            <a:endParaRPr lang="en-US" sz="2400" b="1" dirty="0"/>
          </a:p>
        </p:txBody>
      </p:sp>
    </p:spTree>
    <p:extLst>
      <p:ext uri="{BB962C8B-B14F-4D97-AF65-F5344CB8AC3E}">
        <p14:creationId xmlns:p14="http://schemas.microsoft.com/office/powerpoint/2010/main" val="32577080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arn(inVertical)">
                                      <p:cBhvr>
                                        <p:cTn id="12" dur="500"/>
                                        <p:tgtEl>
                                          <p:spTgt spid="13"/>
                                        </p:tgtEl>
                                      </p:cBhvr>
                                    </p:animEffect>
                                  </p:childTnLst>
                                </p:cTn>
                              </p:par>
                            </p:childTnLst>
                          </p:cTn>
                        </p:par>
                        <p:par>
                          <p:cTn id="13" fill="hold">
                            <p:stCondLst>
                              <p:cond delay="500"/>
                            </p:stCondLst>
                            <p:childTnLst>
                              <p:par>
                                <p:cTn id="14" presetID="22" presetClass="entr" presetSubtype="4"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down)">
                                      <p:cBhvr>
                                        <p:cTn id="16" dur="500"/>
                                        <p:tgtEl>
                                          <p:spTgt spid="9"/>
                                        </p:tgtEl>
                                      </p:cBhvr>
                                    </p:animEffect>
                                  </p:childTnLst>
                                </p:cTn>
                              </p:par>
                            </p:childTnLst>
                          </p:cTn>
                        </p:par>
                        <p:par>
                          <p:cTn id="17" fill="hold">
                            <p:stCondLst>
                              <p:cond delay="1000"/>
                            </p:stCondLst>
                            <p:childTnLst>
                              <p:par>
                                <p:cTn id="18" presetID="22" presetClass="entr" presetSubtype="4" fill="hold" grpId="0" nodeType="afterEffect">
                                  <p:stCondLst>
                                    <p:cond delay="1000"/>
                                  </p:stCondLst>
                                  <p:childTnLst>
                                    <p:set>
                                      <p:cBhvr>
                                        <p:cTn id="19" dur="1" fill="hold">
                                          <p:stCondLst>
                                            <p:cond delay="0"/>
                                          </p:stCondLst>
                                        </p:cTn>
                                        <p:tgtEl>
                                          <p:spTgt spid="16"/>
                                        </p:tgtEl>
                                        <p:attrNameLst>
                                          <p:attrName>style.visibility</p:attrName>
                                        </p:attrNameLst>
                                      </p:cBhvr>
                                      <p:to>
                                        <p:strVal val="visible"/>
                                      </p:to>
                                    </p:set>
                                    <p:animEffect transition="in" filter="wipe(down)">
                                      <p:cBhvr>
                                        <p:cTn id="20" dur="500"/>
                                        <p:tgtEl>
                                          <p:spTgt spid="16"/>
                                        </p:tgtEl>
                                      </p:cBhvr>
                                    </p:animEffect>
                                  </p:childTnLst>
                                </p:cTn>
                              </p:par>
                              <p:par>
                                <p:cTn id="21" presetID="22" presetClass="entr" presetSubtype="4"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down)">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barn(inVertical)">
                                      <p:cBhvr>
                                        <p:cTn id="28" dur="500"/>
                                        <p:tgtEl>
                                          <p:spTgt spid="22"/>
                                        </p:tgtEl>
                                      </p:cBhvr>
                                    </p:animEffect>
                                  </p:childTnLst>
                                </p:cTn>
                              </p:par>
                            </p:childTnLst>
                          </p:cTn>
                        </p:par>
                        <p:par>
                          <p:cTn id="29" fill="hold">
                            <p:stCondLst>
                              <p:cond delay="500"/>
                            </p:stCondLst>
                            <p:childTnLst>
                              <p:par>
                                <p:cTn id="30" presetID="22" presetClass="entr" presetSubtype="4" fill="hold" nodeType="after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down)">
                                      <p:cBhvr>
                                        <p:cTn id="32" dur="500"/>
                                        <p:tgtEl>
                                          <p:spTgt spid="14"/>
                                        </p:tgtEl>
                                      </p:cBhvr>
                                    </p:animEffect>
                                  </p:childTnLst>
                                </p:cTn>
                              </p:par>
                            </p:childTnLst>
                          </p:cTn>
                        </p:par>
                        <p:par>
                          <p:cTn id="33" fill="hold">
                            <p:stCondLst>
                              <p:cond delay="1000"/>
                            </p:stCondLst>
                            <p:childTnLst>
                              <p:par>
                                <p:cTn id="34" presetID="22" presetClass="entr" presetSubtype="4" fill="hold" grpId="0" nodeType="afterEffect">
                                  <p:stCondLst>
                                    <p:cond delay="1000"/>
                                  </p:stCondLst>
                                  <p:childTnLst>
                                    <p:set>
                                      <p:cBhvr>
                                        <p:cTn id="35" dur="1" fill="hold">
                                          <p:stCondLst>
                                            <p:cond delay="0"/>
                                          </p:stCondLst>
                                        </p:cTn>
                                        <p:tgtEl>
                                          <p:spTgt spid="21"/>
                                        </p:tgtEl>
                                        <p:attrNameLst>
                                          <p:attrName>style.visibility</p:attrName>
                                        </p:attrNameLst>
                                      </p:cBhvr>
                                      <p:to>
                                        <p:strVal val="visible"/>
                                      </p:to>
                                    </p:set>
                                    <p:animEffect transition="in" filter="wipe(down)">
                                      <p:cBhvr>
                                        <p:cTn id="36" dur="500"/>
                                        <p:tgtEl>
                                          <p:spTgt spid="21"/>
                                        </p:tgtEl>
                                      </p:cBhvr>
                                    </p:animEffect>
                                  </p:childTnLst>
                                </p:cTn>
                              </p:par>
                              <p:par>
                                <p:cTn id="37" presetID="22" presetClass="entr" presetSubtype="4" fill="hold" nodeType="with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wipe(down)">
                                      <p:cBhvr>
                                        <p:cTn id="3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6" grpId="0" animBg="1"/>
      <p:bldP spid="13" grpId="0"/>
      <p:bldP spid="21" grpId="0" animBg="1"/>
      <p:bldP spid="2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80FF"/>
                </a:solidFill>
                <a:latin typeface="Tahoma"/>
                <a:cs typeface="Tahoma"/>
              </a:rPr>
              <a:t>Load Balance – CPU</a:t>
            </a:r>
            <a:endParaRPr lang="en-US" dirty="0"/>
          </a:p>
        </p:txBody>
      </p:sp>
      <p:sp>
        <p:nvSpPr>
          <p:cNvPr id="3" name="Content Placeholder 2"/>
          <p:cNvSpPr>
            <a:spLocks noGrp="1"/>
          </p:cNvSpPr>
          <p:nvPr>
            <p:ph idx="1"/>
          </p:nvPr>
        </p:nvSpPr>
        <p:spPr/>
        <p:txBody>
          <a:bodyPr/>
          <a:lstStyle/>
          <a:p>
            <a:r>
              <a:rPr lang="en-US" dirty="0" err="1" smtClean="0"/>
              <a:t>Memcached</a:t>
            </a:r>
            <a:r>
              <a:rPr lang="en-US" dirty="0" smtClean="0"/>
              <a:t> Server workload</a:t>
            </a:r>
          </a:p>
          <a:p>
            <a:pPr lvl="1"/>
            <a:r>
              <a:rPr lang="en-US" dirty="0"/>
              <a:t>One </a:t>
            </a:r>
            <a:r>
              <a:rPr lang="pt-BR" dirty="0"/>
              <a:t>Gigabit Network connection</a:t>
            </a:r>
            <a:endParaRPr lang="en-US" dirty="0"/>
          </a:p>
          <a:p>
            <a:pPr lvl="1"/>
            <a:r>
              <a:rPr lang="en-US" dirty="0" smtClean="0"/>
              <a:t>Throughput: 48.4 </a:t>
            </a:r>
            <a:r>
              <a:rPr lang="en-US" dirty="0" err="1" smtClean="0"/>
              <a:t>MByte</a:t>
            </a:r>
            <a:r>
              <a:rPr lang="en-US" dirty="0" smtClean="0"/>
              <a:t>/s</a:t>
            </a:r>
          </a:p>
          <a:p>
            <a:pPr lvl="1"/>
            <a:r>
              <a:rPr lang="en-US" dirty="0"/>
              <a:t>CPU </a:t>
            </a:r>
            <a:r>
              <a:rPr lang="en-US" dirty="0" smtClean="0"/>
              <a:t>consumption: about 100%</a:t>
            </a:r>
            <a:endParaRPr lang="en-US" dirty="0"/>
          </a:p>
          <a:p>
            <a:pPr lvl="1"/>
            <a:endParaRPr lang="en-US" dirty="0"/>
          </a:p>
        </p:txBody>
      </p:sp>
    </p:spTree>
    <p:extLst>
      <p:ext uri="{BB962C8B-B14F-4D97-AF65-F5344CB8AC3E}">
        <p14:creationId xmlns:p14="http://schemas.microsoft.com/office/powerpoint/2010/main" val="1609819045"/>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rgbClr val="0080FF"/>
                </a:solidFill>
                <a:latin typeface="Tahoma"/>
                <a:cs typeface="Tahoma"/>
              </a:rPr>
              <a:t>Load Balance – CPU</a:t>
            </a:r>
          </a:p>
        </p:txBody>
      </p:sp>
      <p:sp>
        <p:nvSpPr>
          <p:cNvPr id="3" name="Content Placeholder 2"/>
          <p:cNvSpPr>
            <a:spLocks noGrp="1"/>
          </p:cNvSpPr>
          <p:nvPr>
            <p:ph idx="1"/>
          </p:nvPr>
        </p:nvSpPr>
        <p:spPr/>
        <p:txBody>
          <a:bodyPr/>
          <a:lstStyle/>
          <a:p>
            <a:r>
              <a:rPr lang="en-US" dirty="0" smtClean="0"/>
              <a:t>Results</a:t>
            </a:r>
          </a:p>
          <a:p>
            <a:pPr lvl="1"/>
            <a:r>
              <a:rPr lang="en-US" dirty="0" err="1" smtClean="0"/>
              <a:t>PMigrate-Xen</a:t>
            </a:r>
            <a:r>
              <a:rPr lang="en-US" dirty="0" smtClean="0"/>
              <a:t> </a:t>
            </a:r>
            <a:r>
              <a:rPr lang="en-US" dirty="0" err="1" smtClean="0"/>
              <a:t>perfer</a:t>
            </a:r>
            <a:r>
              <a:rPr lang="en-US" dirty="0" smtClean="0"/>
              <a:t> spare </a:t>
            </a:r>
            <a:r>
              <a:rPr lang="en-US" dirty="0" err="1" smtClean="0"/>
              <a:t>cpu</a:t>
            </a: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2784004692"/>
              </p:ext>
            </p:extLst>
          </p:nvPr>
        </p:nvGraphicFramePr>
        <p:xfrm>
          <a:off x="871879" y="2755425"/>
          <a:ext cx="7408746" cy="3413760"/>
        </p:xfrm>
        <a:graphic>
          <a:graphicData uri="http://schemas.openxmlformats.org/drawingml/2006/table">
            <a:tbl>
              <a:tblPr firstRow="1" bandRow="1">
                <a:effectLst>
                  <a:outerShdw blurRad="50800" dist="38100" dir="2700000" algn="tl" rotWithShape="0">
                    <a:srgbClr val="000000">
                      <a:alpha val="43000"/>
                    </a:srgbClr>
                  </a:outerShdw>
                </a:effectLst>
                <a:tableStyleId>{3B4B98B0-60AC-42C2-AFA5-B58CD77FA1E5}</a:tableStyleId>
              </a:tblPr>
              <a:tblGrid>
                <a:gridCol w="2121586"/>
                <a:gridCol w="1295873"/>
                <a:gridCol w="1411464"/>
                <a:gridCol w="1245074"/>
                <a:gridCol w="1334749"/>
              </a:tblGrid>
              <a:tr h="429279">
                <a:tc>
                  <a:txBody>
                    <a:bodyPr/>
                    <a:lstStyle/>
                    <a:p>
                      <a:endParaRPr lang="en-US" sz="2400" dirty="0"/>
                    </a:p>
                  </a:txBody>
                  <a:tcPr>
                    <a:lnR w="6350" cap="flat" cmpd="sng" algn="ctr">
                      <a:solidFill>
                        <a:scrgbClr r="0" g="0" b="0"/>
                      </a:solidFill>
                      <a:prstDash val="solid"/>
                      <a:round/>
                      <a:headEnd type="none" w="med" len="med"/>
                      <a:tailEnd type="none" w="med" len="med"/>
                    </a:lnR>
                    <a:lnB w="6350" cap="flat" cmpd="sng" algn="ctr">
                      <a:solidFill>
                        <a:scrgbClr r="0" g="0" b="0"/>
                      </a:solidFill>
                      <a:prstDash val="solid"/>
                      <a:round/>
                      <a:headEnd type="none" w="med" len="med"/>
                      <a:tailEnd type="none" w="med" len="med"/>
                    </a:lnB>
                  </a:tcPr>
                </a:tc>
                <a:tc gridSpan="2">
                  <a:txBody>
                    <a:bodyPr/>
                    <a:lstStyle/>
                    <a:p>
                      <a:pPr algn="ctr"/>
                      <a:r>
                        <a:rPr lang="en-US" sz="2400" dirty="0" smtClean="0"/>
                        <a:t>Vanilla</a:t>
                      </a:r>
                    </a:p>
                  </a:txBody>
                  <a:tcPr>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B w="6350" cap="flat" cmpd="sng" algn="ctr">
                      <a:solidFill>
                        <a:scrgbClr r="0" g="0" b="0"/>
                      </a:solidFill>
                      <a:prstDash val="solid"/>
                      <a:round/>
                      <a:headEnd type="none" w="med" len="med"/>
                      <a:tailEnd type="none" w="med" len="med"/>
                    </a:lnB>
                  </a:tcPr>
                </a:tc>
                <a:tc hMerge="1">
                  <a:txBody>
                    <a:bodyPr/>
                    <a:lstStyle/>
                    <a:p>
                      <a:endParaRPr lang="en-US" sz="2400" dirty="0" smtClean="0"/>
                    </a:p>
                  </a:txBody>
                  <a:tcPr>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B w="6350" cap="flat" cmpd="sng" algn="ctr">
                      <a:solidFill>
                        <a:scrgbClr r="0" g="0" b="0"/>
                      </a:solidFill>
                      <a:prstDash val="solid"/>
                      <a:round/>
                      <a:headEnd type="none" w="med" len="med"/>
                      <a:tailEnd type="none" w="med" len="med"/>
                    </a:lnB>
                  </a:tcPr>
                </a:tc>
                <a:tc gridSpan="2">
                  <a:txBody>
                    <a:bodyPr/>
                    <a:lstStyle/>
                    <a:p>
                      <a:pPr algn="ctr"/>
                      <a:r>
                        <a:rPr lang="en-US" sz="2400" dirty="0" err="1" smtClean="0"/>
                        <a:t>PMigrate-Xen</a:t>
                      </a:r>
                      <a:endParaRPr lang="en-US" sz="2400" dirty="0"/>
                    </a:p>
                  </a:txBody>
                  <a:tcPr>
                    <a:lnL w="6350" cap="flat" cmpd="sng" algn="ctr">
                      <a:solidFill>
                        <a:scrgbClr r="0" g="0" b="0"/>
                      </a:solidFill>
                      <a:prstDash val="solid"/>
                      <a:round/>
                      <a:headEnd type="none" w="med" len="med"/>
                      <a:tailEnd type="none" w="med" len="med"/>
                    </a:lnL>
                    <a:lnB w="6350" cap="flat" cmpd="sng" algn="ctr">
                      <a:solidFill>
                        <a:scrgbClr r="0" g="0" b="0"/>
                      </a:solidFill>
                      <a:prstDash val="solid"/>
                      <a:round/>
                      <a:headEnd type="none" w="med" len="med"/>
                      <a:tailEnd type="none" w="med" len="med"/>
                    </a:lnB>
                  </a:tcPr>
                </a:tc>
                <a:tc hMerge="1">
                  <a:txBody>
                    <a:bodyPr/>
                    <a:lstStyle/>
                    <a:p>
                      <a:endParaRPr lang="en-US" sz="2400" dirty="0"/>
                    </a:p>
                  </a:txBody>
                  <a:tcPr>
                    <a:lnL w="6350" cap="flat" cmpd="sng" algn="ctr">
                      <a:solidFill>
                        <a:scrgbClr r="0" g="0" b="0"/>
                      </a:solidFill>
                      <a:prstDash val="solid"/>
                      <a:round/>
                      <a:headEnd type="none" w="med" len="med"/>
                      <a:tailEnd type="none" w="med" len="med"/>
                    </a:lnL>
                    <a:lnB w="6350" cap="flat" cmpd="sng" algn="ctr">
                      <a:solidFill>
                        <a:scrgbClr r="0" g="0" b="0"/>
                      </a:solidFill>
                      <a:prstDash val="solid"/>
                      <a:round/>
                      <a:headEnd type="none" w="med" len="med"/>
                      <a:tailEnd type="none" w="med" len="med"/>
                    </a:lnB>
                  </a:tcPr>
                </a:tc>
              </a:tr>
              <a:tr h="429279">
                <a:tc>
                  <a:txBody>
                    <a:bodyPr/>
                    <a:lstStyle/>
                    <a:p>
                      <a:r>
                        <a:rPr lang="en-US" sz="2400" dirty="0" smtClean="0"/>
                        <a:t>Share</a:t>
                      </a:r>
                      <a:r>
                        <a:rPr lang="en-US" sz="2400" baseline="0" dirty="0" smtClean="0"/>
                        <a:t> PCPU</a:t>
                      </a:r>
                      <a:endParaRPr lang="en-US" sz="2400" dirty="0"/>
                    </a:p>
                  </a:txBody>
                  <a:tcPr>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tcPr>
                </a:tc>
                <a:tc>
                  <a:txBody>
                    <a:bodyPr/>
                    <a:lstStyle/>
                    <a:p>
                      <a:r>
                        <a:rPr lang="en-US" sz="2400" dirty="0" smtClean="0"/>
                        <a:t>Work</a:t>
                      </a:r>
                      <a:endParaRPr lang="en-US" sz="2400" dirty="0"/>
                    </a:p>
                  </a:txBody>
                  <a:tcPr>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tcPr>
                </a:tc>
                <a:tc>
                  <a:txBody>
                    <a:bodyPr/>
                    <a:lstStyle/>
                    <a:p>
                      <a:r>
                        <a:rPr lang="en-US" sz="2400" dirty="0" smtClean="0"/>
                        <a:t>Spare</a:t>
                      </a:r>
                      <a:endParaRPr lang="en-US" sz="2400" dirty="0"/>
                    </a:p>
                  </a:txBody>
                  <a:tcPr>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tcPr>
                </a:tc>
                <a:tc>
                  <a:txBody>
                    <a:bodyPr/>
                    <a:lstStyle/>
                    <a:p>
                      <a:r>
                        <a:rPr lang="en-US" sz="2400" dirty="0" smtClean="0"/>
                        <a:t>Work</a:t>
                      </a:r>
                      <a:endParaRPr lang="en-US" sz="2400" dirty="0"/>
                    </a:p>
                  </a:txBody>
                  <a:tcPr>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tcPr>
                </a:tc>
                <a:tc>
                  <a:txBody>
                    <a:bodyPr/>
                    <a:lstStyle/>
                    <a:p>
                      <a:r>
                        <a:rPr lang="en-US" sz="2400" b="1" dirty="0" smtClean="0">
                          <a:solidFill>
                            <a:srgbClr val="3366FF"/>
                          </a:solidFill>
                        </a:rPr>
                        <a:t>Spare</a:t>
                      </a:r>
                      <a:endParaRPr lang="en-US" sz="2400" b="1" dirty="0">
                        <a:solidFill>
                          <a:srgbClr val="3366FF"/>
                        </a:solidFill>
                      </a:endParaRPr>
                    </a:p>
                  </a:txBody>
                  <a:tcPr>
                    <a:lnL w="6350" cap="flat" cmpd="sng" algn="ctr">
                      <a:solidFill>
                        <a:scrgbClr r="0" g="0" b="0"/>
                      </a:solidFill>
                      <a:prstDash val="solid"/>
                      <a:round/>
                      <a:headEnd type="none" w="med" len="med"/>
                      <a:tailEnd type="none" w="med" len="med"/>
                    </a:lnL>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tcPr>
                </a:tc>
              </a:tr>
              <a:tr h="372042">
                <a:tc>
                  <a:txBody>
                    <a:bodyPr/>
                    <a:lstStyle/>
                    <a:p>
                      <a:r>
                        <a:rPr lang="en-US" sz="2000" i="1" dirty="0" smtClean="0"/>
                        <a:t>Total Time</a:t>
                      </a:r>
                      <a:endParaRPr lang="en-US" sz="2000" i="1" dirty="0"/>
                    </a:p>
                  </a:txBody>
                  <a:tcPr>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tcPr>
                </a:tc>
                <a:tc>
                  <a:txBody>
                    <a:bodyPr/>
                    <a:lstStyle/>
                    <a:p>
                      <a:pPr algn="ctr"/>
                      <a:r>
                        <a:rPr lang="en-US" sz="2000" b="1" dirty="0" smtClean="0">
                          <a:solidFill>
                            <a:schemeClr val="tx1"/>
                          </a:solidFill>
                        </a:rPr>
                        <a:t>116s</a:t>
                      </a:r>
                      <a:endParaRPr lang="en-US" sz="2000" b="1" dirty="0">
                        <a:solidFill>
                          <a:schemeClr val="tx1"/>
                        </a:solidFill>
                      </a:endParaRPr>
                    </a:p>
                  </a:txBody>
                  <a:tcPr>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tcPr>
                </a:tc>
                <a:tc>
                  <a:txBody>
                    <a:bodyPr/>
                    <a:lstStyle/>
                    <a:p>
                      <a:pPr algn="ctr"/>
                      <a:r>
                        <a:rPr lang="en-US" sz="2000" b="1" kern="1200" dirty="0" smtClean="0">
                          <a:solidFill>
                            <a:schemeClr val="tx1"/>
                          </a:solidFill>
                          <a:latin typeface="+mn-lt"/>
                          <a:ea typeface="+mn-ea"/>
                          <a:cs typeface="+mn-cs"/>
                        </a:rPr>
                        <a:t>131s</a:t>
                      </a:r>
                      <a:endParaRPr lang="en-US" sz="2000" b="1" dirty="0">
                        <a:solidFill>
                          <a:schemeClr val="tx1"/>
                        </a:solidFill>
                      </a:endParaRPr>
                    </a:p>
                  </a:txBody>
                  <a:tcPr>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tcPr>
                </a:tc>
                <a:tc>
                  <a:txBody>
                    <a:bodyPr/>
                    <a:lstStyle/>
                    <a:p>
                      <a:pPr algn="ctr"/>
                      <a:r>
                        <a:rPr lang="en-US" sz="2000" b="1" kern="1200" dirty="0" smtClean="0">
                          <a:solidFill>
                            <a:schemeClr val="tx1"/>
                          </a:solidFill>
                          <a:latin typeface="+mn-lt"/>
                          <a:ea typeface="+mn-ea"/>
                          <a:cs typeface="+mn-cs"/>
                        </a:rPr>
                        <a:t>39s</a:t>
                      </a:r>
                      <a:endParaRPr lang="en-US" sz="2000" b="1" dirty="0">
                        <a:solidFill>
                          <a:schemeClr val="tx1"/>
                        </a:solidFill>
                      </a:endParaRPr>
                    </a:p>
                  </a:txBody>
                  <a:tcPr>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tcPr>
                </a:tc>
                <a:tc>
                  <a:txBody>
                    <a:bodyPr/>
                    <a:lstStyle/>
                    <a:p>
                      <a:pPr algn="ctr"/>
                      <a:r>
                        <a:rPr lang="en-US" sz="2000" b="1" dirty="0" smtClean="0">
                          <a:solidFill>
                            <a:schemeClr val="tx1"/>
                          </a:solidFill>
                        </a:rPr>
                        <a:t>41s</a:t>
                      </a:r>
                      <a:endParaRPr lang="en-US" sz="2000" b="1" dirty="0">
                        <a:solidFill>
                          <a:schemeClr val="tx1"/>
                        </a:solidFill>
                      </a:endParaRPr>
                    </a:p>
                  </a:txBody>
                  <a:tcPr>
                    <a:lnL w="6350" cap="flat" cmpd="sng" algn="ctr">
                      <a:solidFill>
                        <a:scrgbClr r="0" g="0" b="0"/>
                      </a:solidFill>
                      <a:prstDash val="solid"/>
                      <a:round/>
                      <a:headEnd type="none" w="med" len="med"/>
                      <a:tailEnd type="none" w="med" len="med"/>
                    </a:lnL>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tcPr>
                </a:tc>
              </a:tr>
              <a:tr h="658228">
                <a:tc>
                  <a:txBody>
                    <a:bodyPr/>
                    <a:lstStyle/>
                    <a:p>
                      <a:r>
                        <a:rPr lang="en-US" sz="2000" i="1" kern="1200" dirty="0" smtClean="0"/>
                        <a:t>Avg.</a:t>
                      </a:r>
                      <a:r>
                        <a:rPr lang="en-US" sz="2000" i="1" kern="1200" baseline="0" dirty="0" smtClean="0"/>
                        <a:t> </a:t>
                      </a:r>
                      <a:r>
                        <a:rPr lang="en-US" sz="2000" i="1" kern="1200" baseline="0" dirty="0" err="1" smtClean="0"/>
                        <a:t>Memcached</a:t>
                      </a:r>
                      <a:r>
                        <a:rPr lang="en-US" sz="2000" i="1" kern="1200" baseline="0" dirty="0" smtClean="0"/>
                        <a:t> Throughput</a:t>
                      </a:r>
                      <a:endParaRPr lang="en-US" sz="2000" i="1" dirty="0"/>
                    </a:p>
                  </a:txBody>
                  <a:tcPr>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tcPr>
                </a:tc>
                <a:tc>
                  <a:txBody>
                    <a:bodyPr/>
                    <a:lstStyle/>
                    <a:p>
                      <a:pPr algn="ctr"/>
                      <a:r>
                        <a:rPr lang="en-US" sz="2000" dirty="0" smtClean="0"/>
                        <a:t>2.9 </a:t>
                      </a:r>
                      <a:r>
                        <a:rPr lang="en-US" sz="2000" dirty="0" err="1" smtClean="0"/>
                        <a:t>MByte</a:t>
                      </a:r>
                      <a:r>
                        <a:rPr lang="en-US" sz="2000" dirty="0" smtClean="0"/>
                        <a:t>/s</a:t>
                      </a:r>
                      <a:endParaRPr lang="en-US" sz="2000" dirty="0"/>
                    </a:p>
                  </a:txBody>
                  <a:tcPr>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tcPr>
                </a:tc>
                <a:tc>
                  <a:txBody>
                    <a:bodyPr/>
                    <a:lstStyle/>
                    <a:p>
                      <a:pPr algn="ctr"/>
                      <a:r>
                        <a:rPr lang="en-US" sz="2000" dirty="0" smtClean="0"/>
                        <a:t>23.3 </a:t>
                      </a:r>
                      <a:r>
                        <a:rPr lang="en-US" sz="2000" dirty="0" err="1" smtClean="0"/>
                        <a:t>Mbyte</a:t>
                      </a:r>
                      <a:r>
                        <a:rPr lang="en-US" sz="2000" dirty="0" smtClean="0"/>
                        <a:t>/s</a:t>
                      </a:r>
                      <a:endParaRPr lang="en-US" sz="2000" dirty="0"/>
                    </a:p>
                  </a:txBody>
                  <a:tcPr>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tcPr>
                </a:tc>
                <a:tc>
                  <a:txBody>
                    <a:bodyPr/>
                    <a:lstStyle/>
                    <a:p>
                      <a:pPr algn="ctr"/>
                      <a:r>
                        <a:rPr lang="en-US" sz="2000" dirty="0" smtClean="0"/>
                        <a:t>6.2</a:t>
                      </a:r>
                      <a:r>
                        <a:rPr lang="en-US" sz="2000" baseline="0" dirty="0" smtClean="0"/>
                        <a:t> </a:t>
                      </a:r>
                      <a:r>
                        <a:rPr lang="en-US" sz="2000" baseline="0" dirty="0" err="1" smtClean="0"/>
                        <a:t>MByte</a:t>
                      </a:r>
                      <a:r>
                        <a:rPr lang="en-US" sz="2000" baseline="0" dirty="0" smtClean="0"/>
                        <a:t>/s</a:t>
                      </a:r>
                      <a:endParaRPr lang="en-US" sz="2000" dirty="0"/>
                    </a:p>
                  </a:txBody>
                  <a:tcPr>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tcPr>
                </a:tc>
                <a:tc>
                  <a:txBody>
                    <a:bodyPr/>
                    <a:lstStyle/>
                    <a:p>
                      <a:pPr algn="ctr"/>
                      <a:r>
                        <a:rPr lang="en-US" sz="2000" dirty="0" smtClean="0"/>
                        <a:t>16.9 </a:t>
                      </a:r>
                      <a:r>
                        <a:rPr lang="en-US" sz="2000" dirty="0" err="1" smtClean="0"/>
                        <a:t>MByte</a:t>
                      </a:r>
                      <a:r>
                        <a:rPr lang="en-US" sz="2000" dirty="0" smtClean="0"/>
                        <a:t>/s</a:t>
                      </a:r>
                      <a:endParaRPr lang="en-US" sz="2000" dirty="0"/>
                    </a:p>
                  </a:txBody>
                  <a:tcPr>
                    <a:lnL w="6350" cap="flat" cmpd="sng" algn="ctr">
                      <a:solidFill>
                        <a:scrgbClr r="0" g="0" b="0"/>
                      </a:solidFill>
                      <a:prstDash val="solid"/>
                      <a:round/>
                      <a:headEnd type="none" w="med" len="med"/>
                      <a:tailEnd type="none" w="med" len="med"/>
                    </a:lnL>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tcPr>
                </a:tc>
              </a:tr>
              <a:tr h="658228">
                <a:tc>
                  <a:txBody>
                    <a:bodyPr/>
                    <a:lstStyle/>
                    <a:p>
                      <a:r>
                        <a:rPr lang="en-US" sz="2000" i="1" dirty="0" smtClean="0"/>
                        <a:t>Avg. Throughput</a:t>
                      </a:r>
                      <a:r>
                        <a:rPr lang="en-US" sz="2000" i="1" baseline="0" dirty="0" smtClean="0"/>
                        <a:t> Lost</a:t>
                      </a:r>
                      <a:endParaRPr lang="en-US" sz="2000" i="1" dirty="0"/>
                    </a:p>
                  </a:txBody>
                  <a:tcPr>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tcPr>
                </a:tc>
                <a:tc>
                  <a:txBody>
                    <a:bodyPr/>
                    <a:lstStyle/>
                    <a:p>
                      <a:pPr algn="ctr"/>
                      <a:r>
                        <a:rPr lang="en-US" sz="2000" dirty="0" smtClean="0"/>
                        <a:t>45.5</a:t>
                      </a:r>
                    </a:p>
                    <a:p>
                      <a:pPr marL="0" marR="0" indent="0" algn="ctr" defTabSz="457200" rtl="0" eaLnBrk="1" fontAlgn="auto" latinLnBrk="0" hangingPunct="1">
                        <a:lnSpc>
                          <a:spcPct val="100000"/>
                        </a:lnSpc>
                        <a:spcBef>
                          <a:spcPts val="0"/>
                        </a:spcBef>
                        <a:spcAft>
                          <a:spcPts val="0"/>
                        </a:spcAft>
                        <a:buClrTx/>
                        <a:buSzTx/>
                        <a:buFontTx/>
                        <a:buNone/>
                        <a:tabLst/>
                        <a:defRPr/>
                      </a:pPr>
                      <a:r>
                        <a:rPr lang="en-US" sz="2000" dirty="0" err="1" smtClean="0"/>
                        <a:t>MByte</a:t>
                      </a:r>
                      <a:r>
                        <a:rPr lang="en-US" sz="2000" dirty="0" smtClean="0"/>
                        <a:t>/s</a:t>
                      </a:r>
                    </a:p>
                  </a:txBody>
                  <a:tcPr>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tcPr>
                </a:tc>
                <a:tc>
                  <a:txBody>
                    <a:bodyPr/>
                    <a:lstStyle/>
                    <a:p>
                      <a:pPr algn="ctr"/>
                      <a:r>
                        <a:rPr lang="en-US" sz="2000" dirty="0" smtClean="0"/>
                        <a:t>25.1</a:t>
                      </a:r>
                    </a:p>
                    <a:p>
                      <a:pPr marL="0" marR="0" indent="0" algn="ctr" defTabSz="457200" rtl="0" eaLnBrk="1" fontAlgn="auto" latinLnBrk="0" hangingPunct="1">
                        <a:lnSpc>
                          <a:spcPct val="100000"/>
                        </a:lnSpc>
                        <a:spcBef>
                          <a:spcPts val="0"/>
                        </a:spcBef>
                        <a:spcAft>
                          <a:spcPts val="0"/>
                        </a:spcAft>
                        <a:buClrTx/>
                        <a:buSzTx/>
                        <a:buFontTx/>
                        <a:buNone/>
                        <a:tabLst/>
                        <a:defRPr/>
                      </a:pPr>
                      <a:r>
                        <a:rPr lang="en-US" sz="2000" dirty="0" err="1" smtClean="0"/>
                        <a:t>MByte</a:t>
                      </a:r>
                      <a:r>
                        <a:rPr lang="en-US" sz="2000" dirty="0" smtClean="0"/>
                        <a:t>/s</a:t>
                      </a:r>
                    </a:p>
                  </a:txBody>
                  <a:tcPr>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tcPr>
                </a:tc>
                <a:tc>
                  <a:txBody>
                    <a:bodyPr/>
                    <a:lstStyle/>
                    <a:p>
                      <a:pPr algn="ctr"/>
                      <a:r>
                        <a:rPr lang="en-US" sz="2000" dirty="0" smtClean="0"/>
                        <a:t>42.2</a:t>
                      </a:r>
                    </a:p>
                    <a:p>
                      <a:pPr marL="0" marR="0" indent="0" algn="ctr" defTabSz="457200" rtl="0" eaLnBrk="1" fontAlgn="auto" latinLnBrk="0" hangingPunct="1">
                        <a:lnSpc>
                          <a:spcPct val="100000"/>
                        </a:lnSpc>
                        <a:spcBef>
                          <a:spcPts val="0"/>
                        </a:spcBef>
                        <a:spcAft>
                          <a:spcPts val="0"/>
                        </a:spcAft>
                        <a:buClrTx/>
                        <a:buSzTx/>
                        <a:buFontTx/>
                        <a:buNone/>
                        <a:tabLst/>
                        <a:defRPr/>
                      </a:pPr>
                      <a:r>
                        <a:rPr lang="en-US" sz="2000" dirty="0" err="1" smtClean="0"/>
                        <a:t>MByte</a:t>
                      </a:r>
                      <a:r>
                        <a:rPr lang="en-US" sz="2000" dirty="0" smtClean="0"/>
                        <a:t>/s</a:t>
                      </a:r>
                    </a:p>
                  </a:txBody>
                  <a:tcPr>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tcPr>
                </a:tc>
                <a:tc>
                  <a:txBody>
                    <a:bodyPr/>
                    <a:lstStyle/>
                    <a:p>
                      <a:pPr algn="ctr"/>
                      <a:r>
                        <a:rPr lang="en-US" sz="2000" dirty="0" smtClean="0"/>
                        <a:t>31.5</a:t>
                      </a:r>
                    </a:p>
                    <a:p>
                      <a:pPr marL="0" marR="0" indent="0" algn="ctr" defTabSz="457200" rtl="0" eaLnBrk="1" fontAlgn="auto" latinLnBrk="0" hangingPunct="1">
                        <a:lnSpc>
                          <a:spcPct val="100000"/>
                        </a:lnSpc>
                        <a:spcBef>
                          <a:spcPts val="0"/>
                        </a:spcBef>
                        <a:spcAft>
                          <a:spcPts val="0"/>
                        </a:spcAft>
                        <a:buClrTx/>
                        <a:buSzTx/>
                        <a:buFontTx/>
                        <a:buNone/>
                        <a:tabLst/>
                        <a:defRPr/>
                      </a:pPr>
                      <a:r>
                        <a:rPr lang="en-US" sz="2000" dirty="0" err="1" smtClean="0"/>
                        <a:t>MByte</a:t>
                      </a:r>
                      <a:r>
                        <a:rPr lang="en-US" sz="2000" dirty="0" smtClean="0"/>
                        <a:t>/s</a:t>
                      </a:r>
                    </a:p>
                  </a:txBody>
                  <a:tcPr>
                    <a:lnL w="6350" cap="flat" cmpd="sng" algn="ctr">
                      <a:solidFill>
                        <a:scrgbClr r="0" g="0" b="0"/>
                      </a:solidFill>
                      <a:prstDash val="solid"/>
                      <a:round/>
                      <a:headEnd type="none" w="med" len="med"/>
                      <a:tailEnd type="none" w="med" len="med"/>
                    </a:lnL>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tcPr>
                </a:tc>
              </a:tr>
              <a:tr h="65822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i="1" dirty="0" smtClean="0"/>
                        <a:t>Total Throughput Lost</a:t>
                      </a:r>
                    </a:p>
                  </a:txBody>
                  <a:tcPr>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tcPr>
                </a:tc>
                <a:tc>
                  <a:txBody>
                    <a:bodyPr/>
                    <a:lstStyle/>
                    <a:p>
                      <a:pPr algn="ctr"/>
                      <a:r>
                        <a:rPr lang="en-US" sz="2000" dirty="0" smtClean="0"/>
                        <a:t>5276.2</a:t>
                      </a:r>
                    </a:p>
                    <a:p>
                      <a:pPr algn="ctr"/>
                      <a:r>
                        <a:rPr lang="en-US" sz="2000" dirty="0" err="1" smtClean="0"/>
                        <a:t>MByte</a:t>
                      </a:r>
                      <a:endParaRPr lang="en-US" sz="2000" dirty="0"/>
                    </a:p>
                  </a:txBody>
                  <a:tcPr>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tcPr>
                </a:tc>
                <a:tc>
                  <a:txBody>
                    <a:bodyPr/>
                    <a:lstStyle/>
                    <a:p>
                      <a:pPr algn="ctr"/>
                      <a:r>
                        <a:rPr lang="en-US" sz="2000" dirty="0" smtClean="0">
                          <a:solidFill>
                            <a:srgbClr val="FF0000"/>
                          </a:solidFill>
                        </a:rPr>
                        <a:t>3291</a:t>
                      </a:r>
                    </a:p>
                    <a:p>
                      <a:pPr algn="ctr"/>
                      <a:r>
                        <a:rPr lang="en-US" sz="2000" dirty="0" err="1" smtClean="0">
                          <a:solidFill>
                            <a:srgbClr val="FF0000"/>
                          </a:solidFill>
                        </a:rPr>
                        <a:t>MByte</a:t>
                      </a:r>
                      <a:endParaRPr lang="en-US" sz="2000" dirty="0">
                        <a:solidFill>
                          <a:srgbClr val="FF0000"/>
                        </a:solidFill>
                      </a:endParaRPr>
                    </a:p>
                  </a:txBody>
                  <a:tcPr>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tcPr>
                </a:tc>
                <a:tc>
                  <a:txBody>
                    <a:bodyPr/>
                    <a:lstStyle/>
                    <a:p>
                      <a:pPr algn="ctr"/>
                      <a:r>
                        <a:rPr lang="de-DE" sz="2000" kern="1200" dirty="0" smtClean="0">
                          <a:solidFill>
                            <a:schemeClr val="tx1"/>
                          </a:solidFill>
                          <a:latin typeface="+mn-lt"/>
                          <a:ea typeface="+mn-ea"/>
                          <a:cs typeface="+mn-cs"/>
                        </a:rPr>
                        <a:t>1637</a:t>
                      </a:r>
                    </a:p>
                    <a:p>
                      <a:pPr algn="ctr"/>
                      <a:r>
                        <a:rPr lang="de-DE" sz="2000" kern="1200" dirty="0" smtClean="0">
                          <a:solidFill>
                            <a:schemeClr val="tx1"/>
                          </a:solidFill>
                          <a:latin typeface="+mn-lt"/>
                          <a:ea typeface="+mn-ea"/>
                          <a:cs typeface="+mn-cs"/>
                        </a:rPr>
                        <a:t>MByte</a:t>
                      </a:r>
                      <a:endParaRPr lang="en-US" sz="2000" dirty="0"/>
                    </a:p>
                  </a:txBody>
                  <a:tcPr>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tcPr>
                </a:tc>
                <a:tc>
                  <a:txBody>
                    <a:bodyPr/>
                    <a:lstStyle/>
                    <a:p>
                      <a:pPr algn="ctr"/>
                      <a:r>
                        <a:rPr lang="en-US" sz="2000" dirty="0" smtClean="0">
                          <a:solidFill>
                            <a:srgbClr val="FF0000"/>
                          </a:solidFill>
                        </a:rPr>
                        <a:t>1293</a:t>
                      </a:r>
                    </a:p>
                    <a:p>
                      <a:pPr algn="ctr"/>
                      <a:r>
                        <a:rPr lang="en-US" sz="2000" dirty="0" err="1" smtClean="0">
                          <a:solidFill>
                            <a:srgbClr val="FF0000"/>
                          </a:solidFill>
                        </a:rPr>
                        <a:t>MByte</a:t>
                      </a:r>
                      <a:endParaRPr lang="en-US" sz="2000" dirty="0">
                        <a:solidFill>
                          <a:srgbClr val="FF0000"/>
                        </a:solidFill>
                      </a:endParaRPr>
                    </a:p>
                  </a:txBody>
                  <a:tcPr>
                    <a:lnL w="6350" cap="flat" cmpd="sng" algn="ctr">
                      <a:solidFill>
                        <a:scrgbClr r="0" g="0" b="0"/>
                      </a:solidFill>
                      <a:prstDash val="solid"/>
                      <a:round/>
                      <a:headEnd type="none" w="med" len="med"/>
                      <a:tailEnd type="none" w="med" len="med"/>
                    </a:lnL>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82666585"/>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work</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0801908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80FF"/>
                </a:solidFill>
                <a:latin typeface="Tahoma"/>
                <a:cs typeface="Tahoma"/>
              </a:rPr>
              <a:t>VM Migration Insight</a:t>
            </a:r>
          </a:p>
        </p:txBody>
      </p:sp>
      <p:sp>
        <p:nvSpPr>
          <p:cNvPr id="3" name="Content Placeholder 2"/>
          <p:cNvSpPr>
            <a:spLocks noGrp="1"/>
          </p:cNvSpPr>
          <p:nvPr>
            <p:ph idx="1"/>
          </p:nvPr>
        </p:nvSpPr>
        <p:spPr/>
        <p:txBody>
          <a:bodyPr/>
          <a:lstStyle/>
          <a:p>
            <a:pPr marL="0" indent="0">
              <a:buNone/>
            </a:pPr>
            <a:r>
              <a:rPr lang="en-US" dirty="0" smtClean="0"/>
              <a:t>Example: Migrating </a:t>
            </a:r>
            <a:r>
              <a:rPr lang="en-US" dirty="0"/>
              <a:t>a </a:t>
            </a:r>
            <a:r>
              <a:rPr lang="en-US" dirty="0" err="1"/>
              <a:t>memcached</a:t>
            </a:r>
            <a:r>
              <a:rPr lang="en-US" dirty="0"/>
              <a:t> </a:t>
            </a:r>
            <a:r>
              <a:rPr lang="en-US" dirty="0" smtClean="0"/>
              <a:t>VM with 16 </a:t>
            </a:r>
            <a:r>
              <a:rPr lang="en-US" dirty="0" err="1" smtClean="0"/>
              <a:t>Gbyte</a:t>
            </a:r>
            <a:r>
              <a:rPr lang="en-US" dirty="0" smtClean="0"/>
              <a:t> memory on </a:t>
            </a:r>
            <a:r>
              <a:rPr lang="en-US" dirty="0" err="1"/>
              <a:t>Xen</a:t>
            </a:r>
            <a:r>
              <a:rPr lang="en-US" dirty="0"/>
              <a:t> </a:t>
            </a:r>
          </a:p>
        </p:txBody>
      </p:sp>
      <p:sp>
        <p:nvSpPr>
          <p:cNvPr id="5" name="TextBox 4"/>
          <p:cNvSpPr txBox="1"/>
          <p:nvPr/>
        </p:nvSpPr>
        <p:spPr>
          <a:xfrm>
            <a:off x="303377" y="2835394"/>
            <a:ext cx="2236668" cy="461665"/>
          </a:xfrm>
          <a:prstGeom prst="rect">
            <a:avLst/>
          </a:prstGeom>
          <a:noFill/>
        </p:spPr>
        <p:txBody>
          <a:bodyPr wrap="square" rtlCol="0">
            <a:spAutoFit/>
          </a:bodyPr>
          <a:lstStyle/>
          <a:p>
            <a:r>
              <a:rPr lang="en-US" sz="2400" b="1" dirty="0" smtClean="0"/>
              <a:t>Migration Time</a:t>
            </a:r>
            <a:endParaRPr lang="en-US" sz="2400" b="1" dirty="0"/>
          </a:p>
        </p:txBody>
      </p:sp>
      <p:grpSp>
        <p:nvGrpSpPr>
          <p:cNvPr id="16" name="Group 15"/>
          <p:cNvGrpSpPr/>
          <p:nvPr/>
        </p:nvGrpSpPr>
        <p:grpSpPr>
          <a:xfrm>
            <a:off x="2540044" y="2896972"/>
            <a:ext cx="5740657" cy="400087"/>
            <a:chOff x="2540044" y="3070922"/>
            <a:chExt cx="5740657" cy="400087"/>
          </a:xfrm>
        </p:grpSpPr>
        <p:sp>
          <p:nvSpPr>
            <p:cNvPr id="4" name="Rectangle 3"/>
            <p:cNvSpPr/>
            <p:nvPr/>
          </p:nvSpPr>
          <p:spPr>
            <a:xfrm>
              <a:off x="2540044" y="3070922"/>
              <a:ext cx="5740657" cy="40008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7537777" y="3101677"/>
              <a:ext cx="742924" cy="369332"/>
            </a:xfrm>
            <a:prstGeom prst="rect">
              <a:avLst/>
            </a:prstGeom>
            <a:noFill/>
          </p:spPr>
          <p:txBody>
            <a:bodyPr wrap="none" rtlCol="0">
              <a:spAutoFit/>
            </a:bodyPr>
            <a:lstStyle/>
            <a:p>
              <a:r>
                <a:rPr lang="en-US" dirty="0" smtClean="0"/>
                <a:t>1592s</a:t>
              </a:r>
              <a:endParaRPr lang="en-US" dirty="0"/>
            </a:p>
          </p:txBody>
        </p:sp>
      </p:grpSp>
      <p:grpSp>
        <p:nvGrpSpPr>
          <p:cNvPr id="17" name="Group 16"/>
          <p:cNvGrpSpPr/>
          <p:nvPr/>
        </p:nvGrpSpPr>
        <p:grpSpPr>
          <a:xfrm>
            <a:off x="2540045" y="3449459"/>
            <a:ext cx="4244564" cy="770622"/>
            <a:chOff x="2540045" y="3623409"/>
            <a:chExt cx="4244564" cy="770622"/>
          </a:xfrm>
        </p:grpSpPr>
        <p:sp>
          <p:nvSpPr>
            <p:cNvPr id="6" name="Rectangle 5"/>
            <p:cNvSpPr/>
            <p:nvPr/>
          </p:nvSpPr>
          <p:spPr>
            <a:xfrm>
              <a:off x="2540045" y="3623409"/>
              <a:ext cx="4244564" cy="400087"/>
            </a:xfrm>
            <a:prstGeom prst="rect">
              <a:avLst/>
            </a:prstGeom>
            <a:gradFill>
              <a:gsLst>
                <a:gs pos="0">
                  <a:srgbClr val="FF6600"/>
                </a:gs>
                <a:gs pos="100000">
                  <a:schemeClr val="accent6">
                    <a:lumMod val="40000"/>
                    <a:lumOff val="60000"/>
                  </a:schemeClr>
                </a:gs>
              </a:gsLst>
            </a:grad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3150661" y="4024699"/>
              <a:ext cx="1430688" cy="369332"/>
            </a:xfrm>
            <a:prstGeom prst="rect">
              <a:avLst/>
            </a:prstGeom>
            <a:noFill/>
          </p:spPr>
          <p:txBody>
            <a:bodyPr wrap="none" rtlCol="0">
              <a:spAutoFit/>
            </a:bodyPr>
            <a:lstStyle/>
            <a:p>
              <a:r>
                <a:rPr lang="en-US" dirty="0" smtClean="0"/>
                <a:t>Data transfer</a:t>
              </a:r>
              <a:endParaRPr lang="en-US" dirty="0"/>
            </a:p>
          </p:txBody>
        </p:sp>
        <p:sp>
          <p:nvSpPr>
            <p:cNvPr id="12" name="Rectangle 11"/>
            <p:cNvSpPr/>
            <p:nvPr/>
          </p:nvSpPr>
          <p:spPr>
            <a:xfrm>
              <a:off x="6034044" y="3655367"/>
              <a:ext cx="742924" cy="369332"/>
            </a:xfrm>
            <a:prstGeom prst="rect">
              <a:avLst/>
            </a:prstGeom>
          </p:spPr>
          <p:txBody>
            <a:bodyPr wrap="none">
              <a:spAutoFit/>
            </a:bodyPr>
            <a:lstStyle/>
            <a:p>
              <a:r>
                <a:rPr lang="en-US" dirty="0"/>
                <a:t>1200s</a:t>
              </a:r>
            </a:p>
          </p:txBody>
        </p:sp>
      </p:grpSp>
      <p:grpSp>
        <p:nvGrpSpPr>
          <p:cNvPr id="18" name="Group 17"/>
          <p:cNvGrpSpPr/>
          <p:nvPr/>
        </p:nvGrpSpPr>
        <p:grpSpPr>
          <a:xfrm>
            <a:off x="6327315" y="3445422"/>
            <a:ext cx="1762026" cy="784975"/>
            <a:chOff x="6327315" y="3619374"/>
            <a:chExt cx="1762026" cy="767762"/>
          </a:xfrm>
        </p:grpSpPr>
        <p:sp>
          <p:nvSpPr>
            <p:cNvPr id="9" name="Rectangle 8"/>
            <p:cNvSpPr/>
            <p:nvPr/>
          </p:nvSpPr>
          <p:spPr>
            <a:xfrm>
              <a:off x="6784609" y="3619374"/>
              <a:ext cx="1304732" cy="400087"/>
            </a:xfrm>
            <a:prstGeom prst="rect">
              <a:avLst/>
            </a:prstGeom>
            <a:gradFill>
              <a:gsLst>
                <a:gs pos="0">
                  <a:srgbClr val="E01CC7"/>
                </a:gs>
                <a:gs pos="100000">
                  <a:srgbClr val="E0A9DD"/>
                </a:gs>
              </a:gsLst>
            </a:gradFill>
            <a:ln>
              <a:solidFill>
                <a:srgbClr val="E01CC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xtBox 10"/>
            <p:cNvSpPr txBox="1"/>
            <p:nvPr/>
          </p:nvSpPr>
          <p:spPr>
            <a:xfrm>
              <a:off x="6327315" y="4025903"/>
              <a:ext cx="1714269" cy="361233"/>
            </a:xfrm>
            <a:prstGeom prst="rect">
              <a:avLst/>
            </a:prstGeom>
            <a:noFill/>
          </p:spPr>
          <p:txBody>
            <a:bodyPr wrap="none" rtlCol="0">
              <a:spAutoFit/>
            </a:bodyPr>
            <a:lstStyle/>
            <a:p>
              <a:r>
                <a:rPr lang="en-US" dirty="0" smtClean="0"/>
                <a:t>Map guest </a:t>
              </a:r>
              <a:r>
                <a:rPr lang="en-US" dirty="0" err="1"/>
                <a:t>m</a:t>
              </a:r>
              <a:r>
                <a:rPr lang="en-US" dirty="0" err="1" smtClean="0"/>
                <a:t>em</a:t>
              </a:r>
              <a:endParaRPr lang="en-US" dirty="0"/>
            </a:p>
          </p:txBody>
        </p:sp>
        <p:sp>
          <p:nvSpPr>
            <p:cNvPr id="13" name="Rectangle 12"/>
            <p:cNvSpPr/>
            <p:nvPr/>
          </p:nvSpPr>
          <p:spPr>
            <a:xfrm>
              <a:off x="7463411" y="3650129"/>
              <a:ext cx="625930" cy="369332"/>
            </a:xfrm>
            <a:prstGeom prst="rect">
              <a:avLst/>
            </a:prstGeom>
          </p:spPr>
          <p:txBody>
            <a:bodyPr wrap="none">
              <a:spAutoFit/>
            </a:bodyPr>
            <a:lstStyle/>
            <a:p>
              <a:r>
                <a:rPr lang="en-US" dirty="0" smtClean="0"/>
                <a:t>381s </a:t>
              </a:r>
              <a:endParaRPr lang="en-US" dirty="0"/>
            </a:p>
          </p:txBody>
        </p:sp>
      </p:grpSp>
      <p:grpSp>
        <p:nvGrpSpPr>
          <p:cNvPr id="19" name="Group 18"/>
          <p:cNvGrpSpPr/>
          <p:nvPr/>
        </p:nvGrpSpPr>
        <p:grpSpPr>
          <a:xfrm>
            <a:off x="8019757" y="3450662"/>
            <a:ext cx="825867" cy="788018"/>
            <a:chOff x="8019757" y="3624612"/>
            <a:chExt cx="825867" cy="788018"/>
          </a:xfrm>
        </p:grpSpPr>
        <p:sp>
          <p:nvSpPr>
            <p:cNvPr id="14" name="Rectangle 13"/>
            <p:cNvSpPr/>
            <p:nvPr/>
          </p:nvSpPr>
          <p:spPr>
            <a:xfrm>
              <a:off x="8106737" y="3624612"/>
              <a:ext cx="173964" cy="394849"/>
            </a:xfrm>
            <a:prstGeom prst="rect">
              <a:avLst/>
            </a:prstGeom>
            <a:gradFill>
              <a:gsLst>
                <a:gs pos="0">
                  <a:schemeClr val="accent4">
                    <a:lumMod val="75000"/>
                  </a:schemeClr>
                </a:gs>
                <a:gs pos="100000">
                  <a:schemeClr val="accent4">
                    <a:lumMod val="60000"/>
                    <a:lumOff val="40000"/>
                  </a:schemeClr>
                </a:gs>
              </a:gsLst>
            </a:gradFill>
            <a:ln>
              <a:solidFill>
                <a:schemeClr val="accent4">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extBox 14"/>
            <p:cNvSpPr txBox="1"/>
            <p:nvPr/>
          </p:nvSpPr>
          <p:spPr>
            <a:xfrm>
              <a:off x="8019757" y="4043298"/>
              <a:ext cx="825867" cy="369332"/>
            </a:xfrm>
            <a:prstGeom prst="rect">
              <a:avLst/>
            </a:prstGeom>
            <a:noFill/>
          </p:spPr>
          <p:txBody>
            <a:bodyPr wrap="none" rtlCol="0">
              <a:spAutoFit/>
            </a:bodyPr>
            <a:lstStyle/>
            <a:p>
              <a:r>
                <a:rPr lang="en-US" dirty="0" smtClean="0"/>
                <a:t>Others</a:t>
              </a:r>
              <a:endParaRPr lang="en-US" dirty="0"/>
            </a:p>
          </p:txBody>
        </p:sp>
      </p:grpSp>
      <p:sp>
        <p:nvSpPr>
          <p:cNvPr id="20" name="TextBox 19"/>
          <p:cNvSpPr txBox="1"/>
          <p:nvPr/>
        </p:nvSpPr>
        <p:spPr>
          <a:xfrm>
            <a:off x="139170" y="4431584"/>
            <a:ext cx="2400873" cy="461665"/>
          </a:xfrm>
          <a:prstGeom prst="rect">
            <a:avLst/>
          </a:prstGeom>
          <a:noFill/>
        </p:spPr>
        <p:txBody>
          <a:bodyPr wrap="square" rtlCol="0">
            <a:spAutoFit/>
          </a:bodyPr>
          <a:lstStyle/>
          <a:p>
            <a:r>
              <a:rPr lang="en-US" sz="2400" b="1" dirty="0" smtClean="0"/>
              <a:t>VM Memory Size</a:t>
            </a:r>
          </a:p>
        </p:txBody>
      </p:sp>
      <p:grpSp>
        <p:nvGrpSpPr>
          <p:cNvPr id="21" name="Group 20"/>
          <p:cNvGrpSpPr/>
          <p:nvPr/>
        </p:nvGrpSpPr>
        <p:grpSpPr>
          <a:xfrm>
            <a:off x="2468202" y="4466374"/>
            <a:ext cx="1428597" cy="400087"/>
            <a:chOff x="2540044" y="3070922"/>
            <a:chExt cx="6034589" cy="400087"/>
          </a:xfrm>
        </p:grpSpPr>
        <p:sp>
          <p:nvSpPr>
            <p:cNvPr id="22" name="Rectangle 21"/>
            <p:cNvSpPr/>
            <p:nvPr/>
          </p:nvSpPr>
          <p:spPr>
            <a:xfrm>
              <a:off x="2540044" y="3070922"/>
              <a:ext cx="5740657" cy="40008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3685296" y="3070922"/>
              <a:ext cx="4889337" cy="369332"/>
            </a:xfrm>
            <a:prstGeom prst="rect">
              <a:avLst/>
            </a:prstGeom>
            <a:noFill/>
          </p:spPr>
          <p:txBody>
            <a:bodyPr wrap="none" rtlCol="0">
              <a:spAutoFit/>
            </a:bodyPr>
            <a:lstStyle/>
            <a:p>
              <a:r>
                <a:rPr lang="en-US" dirty="0" smtClean="0"/>
                <a:t>16.0Gbyte</a:t>
              </a:r>
              <a:endParaRPr lang="en-US" dirty="0"/>
            </a:p>
          </p:txBody>
        </p:sp>
      </p:grpSp>
      <p:sp>
        <p:nvSpPr>
          <p:cNvPr id="24" name="TextBox 23"/>
          <p:cNvSpPr txBox="1"/>
          <p:nvPr/>
        </p:nvSpPr>
        <p:spPr>
          <a:xfrm>
            <a:off x="100030" y="4932967"/>
            <a:ext cx="2400873" cy="461665"/>
          </a:xfrm>
          <a:prstGeom prst="rect">
            <a:avLst/>
          </a:prstGeom>
          <a:noFill/>
        </p:spPr>
        <p:txBody>
          <a:bodyPr wrap="square" rtlCol="0">
            <a:spAutoFit/>
          </a:bodyPr>
          <a:lstStyle/>
          <a:p>
            <a:r>
              <a:rPr lang="en-US" sz="2400" b="1" dirty="0" smtClean="0"/>
              <a:t>Data Transfer</a:t>
            </a:r>
          </a:p>
        </p:txBody>
      </p:sp>
      <p:grpSp>
        <p:nvGrpSpPr>
          <p:cNvPr id="35" name="Group 34"/>
          <p:cNvGrpSpPr/>
          <p:nvPr/>
        </p:nvGrpSpPr>
        <p:grpSpPr>
          <a:xfrm>
            <a:off x="2468202" y="5038545"/>
            <a:ext cx="4838300" cy="725419"/>
            <a:chOff x="2468202" y="5212495"/>
            <a:chExt cx="4838300" cy="725419"/>
          </a:xfrm>
        </p:grpSpPr>
        <p:grpSp>
          <p:nvGrpSpPr>
            <p:cNvPr id="25" name="Group 24"/>
            <p:cNvGrpSpPr/>
            <p:nvPr/>
          </p:nvGrpSpPr>
          <p:grpSpPr>
            <a:xfrm>
              <a:off x="2468202" y="5212495"/>
              <a:ext cx="4838300" cy="398888"/>
              <a:chOff x="2540045" y="3623409"/>
              <a:chExt cx="4244564" cy="400087"/>
            </a:xfrm>
          </p:grpSpPr>
          <p:sp>
            <p:nvSpPr>
              <p:cNvPr id="26" name="Rectangle 25"/>
              <p:cNvSpPr/>
              <p:nvPr/>
            </p:nvSpPr>
            <p:spPr>
              <a:xfrm>
                <a:off x="2540045" y="3623409"/>
                <a:ext cx="4244564" cy="400087"/>
              </a:xfrm>
              <a:prstGeom prst="rect">
                <a:avLst/>
              </a:prstGeom>
              <a:gradFill>
                <a:gsLst>
                  <a:gs pos="0">
                    <a:srgbClr val="FF6600"/>
                  </a:gs>
                  <a:gs pos="100000">
                    <a:schemeClr val="accent6">
                      <a:lumMod val="40000"/>
                      <a:lumOff val="60000"/>
                    </a:schemeClr>
                  </a:gs>
                </a:gsLst>
              </a:grad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2783462" y="3631876"/>
                <a:ext cx="1055652" cy="370442"/>
              </a:xfrm>
              <a:prstGeom prst="rect">
                <a:avLst/>
              </a:prstGeom>
            </p:spPr>
            <p:txBody>
              <a:bodyPr wrap="square">
                <a:spAutoFit/>
              </a:bodyPr>
              <a:lstStyle/>
              <a:p>
                <a:r>
                  <a:rPr lang="en-US" dirty="0" smtClean="0"/>
                  <a:t>49.3Gbyte</a:t>
                </a:r>
                <a:endParaRPr lang="en-US" dirty="0"/>
              </a:p>
            </p:txBody>
          </p:sp>
        </p:grpSp>
        <p:sp>
          <p:nvSpPr>
            <p:cNvPr id="34" name="TextBox 33"/>
            <p:cNvSpPr txBox="1"/>
            <p:nvPr/>
          </p:nvSpPr>
          <p:spPr>
            <a:xfrm>
              <a:off x="3920103" y="5568582"/>
              <a:ext cx="1018227" cy="369332"/>
            </a:xfrm>
            <a:prstGeom prst="rect">
              <a:avLst/>
            </a:prstGeom>
            <a:noFill/>
          </p:spPr>
          <p:txBody>
            <a:bodyPr wrap="none" rtlCol="0">
              <a:spAutoFit/>
            </a:bodyPr>
            <a:lstStyle/>
            <a:p>
              <a:r>
                <a:rPr lang="en-US" dirty="0" smtClean="0"/>
                <a:t>Pre-copy</a:t>
              </a:r>
              <a:endParaRPr lang="en-US" dirty="0"/>
            </a:p>
          </p:txBody>
        </p:sp>
      </p:grpSp>
      <p:grpSp>
        <p:nvGrpSpPr>
          <p:cNvPr id="37" name="Group 36"/>
          <p:cNvGrpSpPr/>
          <p:nvPr/>
        </p:nvGrpSpPr>
        <p:grpSpPr>
          <a:xfrm>
            <a:off x="7153235" y="5034384"/>
            <a:ext cx="1290883" cy="720196"/>
            <a:chOff x="7153235" y="5208334"/>
            <a:chExt cx="1290883" cy="720196"/>
          </a:xfrm>
        </p:grpSpPr>
        <p:grpSp>
          <p:nvGrpSpPr>
            <p:cNvPr id="30" name="Group 29"/>
            <p:cNvGrpSpPr/>
            <p:nvPr/>
          </p:nvGrpSpPr>
          <p:grpSpPr>
            <a:xfrm>
              <a:off x="7275007" y="5208334"/>
              <a:ext cx="1169111" cy="403049"/>
              <a:chOff x="6721491" y="3619374"/>
              <a:chExt cx="1677489" cy="400087"/>
            </a:xfrm>
          </p:grpSpPr>
          <p:sp>
            <p:nvSpPr>
              <p:cNvPr id="31" name="Rectangle 30"/>
              <p:cNvSpPr/>
              <p:nvPr/>
            </p:nvSpPr>
            <p:spPr>
              <a:xfrm>
                <a:off x="6784609" y="3619374"/>
                <a:ext cx="1304732" cy="400087"/>
              </a:xfrm>
              <a:prstGeom prst="rect">
                <a:avLst/>
              </a:prstGeom>
              <a:gradFill>
                <a:gsLst>
                  <a:gs pos="0">
                    <a:srgbClr val="E01CC7"/>
                  </a:gs>
                  <a:gs pos="100000">
                    <a:srgbClr val="E0A9DD"/>
                  </a:gs>
                </a:gsLst>
              </a:gradFill>
              <a:ln>
                <a:solidFill>
                  <a:srgbClr val="E01CC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Rectangle 32"/>
              <p:cNvSpPr/>
              <p:nvPr/>
            </p:nvSpPr>
            <p:spPr>
              <a:xfrm>
                <a:off x="6721491" y="3650129"/>
                <a:ext cx="1677489" cy="366618"/>
              </a:xfrm>
              <a:prstGeom prst="rect">
                <a:avLst/>
              </a:prstGeom>
            </p:spPr>
            <p:txBody>
              <a:bodyPr wrap="none">
                <a:spAutoFit/>
              </a:bodyPr>
              <a:lstStyle/>
              <a:p>
                <a:r>
                  <a:rPr lang="en-US" dirty="0" smtClean="0"/>
                  <a:t>9.3Gbyte</a:t>
                </a:r>
                <a:endParaRPr lang="en-US" dirty="0"/>
              </a:p>
            </p:txBody>
          </p:sp>
        </p:grpSp>
        <p:sp>
          <p:nvSpPr>
            <p:cNvPr id="36" name="TextBox 35"/>
            <p:cNvSpPr txBox="1"/>
            <p:nvPr/>
          </p:nvSpPr>
          <p:spPr>
            <a:xfrm>
              <a:off x="7153235" y="5559198"/>
              <a:ext cx="1162548" cy="369332"/>
            </a:xfrm>
            <a:prstGeom prst="rect">
              <a:avLst/>
            </a:prstGeom>
            <a:noFill/>
          </p:spPr>
          <p:txBody>
            <a:bodyPr wrap="none" rtlCol="0">
              <a:spAutoFit/>
            </a:bodyPr>
            <a:lstStyle/>
            <a:p>
              <a:r>
                <a:rPr lang="en-US" dirty="0"/>
                <a:t>D</a:t>
              </a:r>
              <a:r>
                <a:rPr lang="en-US" dirty="0" smtClean="0"/>
                <a:t>owntime</a:t>
              </a:r>
              <a:endParaRPr lang="en-US" dirty="0"/>
            </a:p>
          </p:txBody>
        </p:sp>
      </p:grpSp>
      <p:sp>
        <p:nvSpPr>
          <p:cNvPr id="39" name="TextBox 38"/>
          <p:cNvSpPr txBox="1"/>
          <p:nvPr/>
        </p:nvSpPr>
        <p:spPr>
          <a:xfrm>
            <a:off x="139172" y="5895330"/>
            <a:ext cx="2400873" cy="461665"/>
          </a:xfrm>
          <a:prstGeom prst="rect">
            <a:avLst/>
          </a:prstGeom>
          <a:noFill/>
        </p:spPr>
        <p:txBody>
          <a:bodyPr wrap="square" rtlCol="0">
            <a:spAutoFit/>
          </a:bodyPr>
          <a:lstStyle/>
          <a:p>
            <a:r>
              <a:rPr lang="en-US" sz="2400" b="1" dirty="0" smtClean="0"/>
              <a:t>Avg. CPU </a:t>
            </a:r>
            <a:r>
              <a:rPr lang="en-US" sz="2400" b="1" dirty="0" smtClean="0"/>
              <a:t>Usage</a:t>
            </a:r>
            <a:endParaRPr lang="en-US" sz="2400" b="1" dirty="0" smtClean="0"/>
          </a:p>
        </p:txBody>
      </p:sp>
      <p:grpSp>
        <p:nvGrpSpPr>
          <p:cNvPr id="40" name="Group 39"/>
          <p:cNvGrpSpPr/>
          <p:nvPr/>
        </p:nvGrpSpPr>
        <p:grpSpPr>
          <a:xfrm>
            <a:off x="2468202" y="5956908"/>
            <a:ext cx="5670574" cy="400087"/>
            <a:chOff x="2540044" y="3070922"/>
            <a:chExt cx="5773276" cy="400087"/>
          </a:xfrm>
        </p:grpSpPr>
        <p:sp>
          <p:nvSpPr>
            <p:cNvPr id="41" name="Rectangle 40"/>
            <p:cNvSpPr/>
            <p:nvPr/>
          </p:nvSpPr>
          <p:spPr>
            <a:xfrm>
              <a:off x="2540044" y="3070922"/>
              <a:ext cx="5740657" cy="40008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Box 41"/>
            <p:cNvSpPr txBox="1"/>
            <p:nvPr/>
          </p:nvSpPr>
          <p:spPr>
            <a:xfrm>
              <a:off x="7537777" y="3101677"/>
              <a:ext cx="775543" cy="369332"/>
            </a:xfrm>
            <a:prstGeom prst="rect">
              <a:avLst/>
            </a:prstGeom>
            <a:noFill/>
          </p:spPr>
          <p:txBody>
            <a:bodyPr wrap="none" rtlCol="0">
              <a:spAutoFit/>
            </a:bodyPr>
            <a:lstStyle/>
            <a:p>
              <a:r>
                <a:rPr lang="en-US" dirty="0" smtClean="0"/>
                <a:t>95.4%</a:t>
              </a:r>
              <a:endParaRPr lang="en-US" dirty="0"/>
            </a:p>
          </p:txBody>
        </p:sp>
      </p:grpSp>
    </p:spTree>
    <p:extLst>
      <p:ext uri="{BB962C8B-B14F-4D97-AF65-F5344CB8AC3E}">
        <p14:creationId xmlns:p14="http://schemas.microsoft.com/office/powerpoint/2010/main" val="18440553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left)">
                                      <p:cBhvr>
                                        <p:cTn id="11" dur="1000"/>
                                        <p:tgtEl>
                                          <p:spTgt spid="1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wipe(left)">
                                      <p:cBhvr>
                                        <p:cTn id="16" dur="1000"/>
                                        <p:tgtEl>
                                          <p:spTgt spid="17"/>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wipe(left)">
                                      <p:cBhvr>
                                        <p:cTn id="21" dur="500"/>
                                        <p:tgtEl>
                                          <p:spTgt spid="18"/>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wipe(left)">
                                      <p:cBhvr>
                                        <p:cTn id="26" dur="500"/>
                                        <p:tgtEl>
                                          <p:spTgt spid="19"/>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barn(inVertical)">
                                      <p:cBhvr>
                                        <p:cTn id="31" dur="500"/>
                                        <p:tgtEl>
                                          <p:spTgt spid="20"/>
                                        </p:tgtEl>
                                      </p:cBhvr>
                                    </p:animEffect>
                                  </p:childTnLst>
                                </p:cTn>
                              </p:par>
                            </p:childTnLst>
                          </p:cTn>
                        </p:par>
                        <p:par>
                          <p:cTn id="32" fill="hold">
                            <p:stCondLst>
                              <p:cond delay="500"/>
                            </p:stCondLst>
                            <p:childTnLst>
                              <p:par>
                                <p:cTn id="33" presetID="22" presetClass="entr" presetSubtype="8" fill="hold" nodeType="after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wipe(left)">
                                      <p:cBhvr>
                                        <p:cTn id="35" dur="500"/>
                                        <p:tgtEl>
                                          <p:spTgt spid="21"/>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24"/>
                                        </p:tgtEl>
                                        <p:attrNameLst>
                                          <p:attrName>style.visibility</p:attrName>
                                        </p:attrNameLst>
                                      </p:cBhvr>
                                      <p:to>
                                        <p:strVal val="visible"/>
                                      </p:to>
                                    </p:set>
                                    <p:animEffect transition="in" filter="barn(inVertical)">
                                      <p:cBhvr>
                                        <p:cTn id="40" dur="500"/>
                                        <p:tgtEl>
                                          <p:spTgt spid="24"/>
                                        </p:tgtEl>
                                      </p:cBhvr>
                                    </p:animEffect>
                                  </p:childTnLst>
                                </p:cTn>
                              </p:par>
                            </p:childTnLst>
                          </p:cTn>
                        </p:par>
                        <p:par>
                          <p:cTn id="41" fill="hold">
                            <p:stCondLst>
                              <p:cond delay="500"/>
                            </p:stCondLst>
                            <p:childTnLst>
                              <p:par>
                                <p:cTn id="42" presetID="22" presetClass="entr" presetSubtype="8" fill="hold" nodeType="afterEffect">
                                  <p:stCondLst>
                                    <p:cond delay="0"/>
                                  </p:stCondLst>
                                  <p:childTnLst>
                                    <p:set>
                                      <p:cBhvr>
                                        <p:cTn id="43" dur="1" fill="hold">
                                          <p:stCondLst>
                                            <p:cond delay="0"/>
                                          </p:stCondLst>
                                        </p:cTn>
                                        <p:tgtEl>
                                          <p:spTgt spid="35"/>
                                        </p:tgtEl>
                                        <p:attrNameLst>
                                          <p:attrName>style.visibility</p:attrName>
                                        </p:attrNameLst>
                                      </p:cBhvr>
                                      <p:to>
                                        <p:strVal val="visible"/>
                                      </p:to>
                                    </p:set>
                                    <p:animEffect transition="in" filter="wipe(left)">
                                      <p:cBhvr>
                                        <p:cTn id="44" dur="1000"/>
                                        <p:tgtEl>
                                          <p:spTgt spid="35"/>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37"/>
                                        </p:tgtEl>
                                        <p:attrNameLst>
                                          <p:attrName>style.visibility</p:attrName>
                                        </p:attrNameLst>
                                      </p:cBhvr>
                                      <p:to>
                                        <p:strVal val="visible"/>
                                      </p:to>
                                    </p:set>
                                    <p:animEffect transition="in" filter="wipe(left)">
                                      <p:cBhvr>
                                        <p:cTn id="49" dur="500"/>
                                        <p:tgtEl>
                                          <p:spTgt spid="37"/>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39"/>
                                        </p:tgtEl>
                                        <p:attrNameLst>
                                          <p:attrName>style.visibility</p:attrName>
                                        </p:attrNameLst>
                                      </p:cBhvr>
                                      <p:to>
                                        <p:strVal val="visible"/>
                                      </p:to>
                                    </p:set>
                                    <p:animEffect transition="in" filter="barn(inVertical)">
                                      <p:cBhvr>
                                        <p:cTn id="54" dur="500"/>
                                        <p:tgtEl>
                                          <p:spTgt spid="39"/>
                                        </p:tgtEl>
                                      </p:cBhvr>
                                    </p:animEffect>
                                  </p:childTnLst>
                                </p:cTn>
                              </p:par>
                            </p:childTnLst>
                          </p:cTn>
                        </p:par>
                        <p:par>
                          <p:cTn id="55" fill="hold">
                            <p:stCondLst>
                              <p:cond delay="500"/>
                            </p:stCondLst>
                            <p:childTnLst>
                              <p:par>
                                <p:cTn id="56" presetID="22" presetClass="entr" presetSubtype="8" fill="hold" nodeType="afterEffect">
                                  <p:stCondLst>
                                    <p:cond delay="0"/>
                                  </p:stCondLst>
                                  <p:childTnLst>
                                    <p:set>
                                      <p:cBhvr>
                                        <p:cTn id="57" dur="1" fill="hold">
                                          <p:stCondLst>
                                            <p:cond delay="0"/>
                                          </p:stCondLst>
                                        </p:cTn>
                                        <p:tgtEl>
                                          <p:spTgt spid="40"/>
                                        </p:tgtEl>
                                        <p:attrNameLst>
                                          <p:attrName>style.visibility</p:attrName>
                                        </p:attrNameLst>
                                      </p:cBhvr>
                                      <p:to>
                                        <p:strVal val="visible"/>
                                      </p:to>
                                    </p:set>
                                    <p:animEffect transition="in" filter="wipe(left)">
                                      <p:cBhvr>
                                        <p:cTn id="58" dur="10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0" grpId="0"/>
      <p:bldP spid="24" grpId="0"/>
      <p:bldP spid="3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80FF"/>
                </a:solidFill>
                <a:latin typeface="Tahoma"/>
                <a:cs typeface="Tahoma"/>
              </a:rPr>
              <a:t>VM Migration Insight</a:t>
            </a:r>
            <a:endParaRPr lang="en-US" dirty="0"/>
          </a:p>
        </p:txBody>
      </p:sp>
      <p:sp>
        <p:nvSpPr>
          <p:cNvPr id="3" name="Content Placeholder 2"/>
          <p:cNvSpPr>
            <a:spLocks noGrp="1"/>
          </p:cNvSpPr>
          <p:nvPr>
            <p:ph idx="1"/>
          </p:nvPr>
        </p:nvSpPr>
        <p:spPr/>
        <p:txBody>
          <a:bodyPr/>
          <a:lstStyle/>
          <a:p>
            <a:pPr marL="0" indent="0">
              <a:buNone/>
            </a:pPr>
            <a:r>
              <a:rPr lang="en-US" dirty="0" smtClean="0"/>
              <a:t>A lot of memory dirtied during pre-copy</a:t>
            </a:r>
          </a:p>
          <a:p>
            <a:pPr marL="400050" lvl="1" indent="0">
              <a:buNone/>
            </a:pPr>
            <a:r>
              <a:rPr lang="en-US" dirty="0" smtClean="0"/>
              <a:t>D</a:t>
            </a:r>
            <a:r>
              <a:rPr lang="en-US" dirty="0" smtClean="0"/>
              <a:t>irty rate</a:t>
            </a:r>
          </a:p>
          <a:p>
            <a:pPr marL="400050" lvl="1" indent="0">
              <a:buNone/>
            </a:pPr>
            <a:r>
              <a:rPr lang="en-US" dirty="0" smtClean="0">
                <a:solidFill>
                  <a:srgbClr val="FF0000"/>
                </a:solidFill>
              </a:rPr>
              <a:t>T</a:t>
            </a:r>
            <a:r>
              <a:rPr lang="en-US" dirty="0" smtClean="0">
                <a:solidFill>
                  <a:srgbClr val="FF0000"/>
                </a:solidFill>
              </a:rPr>
              <a:t>ransfer rate</a:t>
            </a:r>
          </a:p>
          <a:p>
            <a:pPr marL="400050" lvl="1" indent="0">
              <a:buNone/>
            </a:pPr>
            <a:endParaRPr lang="en-US" dirty="0">
              <a:solidFill>
                <a:srgbClr val="FF0000"/>
              </a:solidFill>
            </a:endParaRPr>
          </a:p>
          <a:p>
            <a:pPr marL="0" indent="0">
              <a:buNone/>
            </a:pPr>
            <a:r>
              <a:rPr lang="en-US" dirty="0" smtClean="0">
                <a:solidFill>
                  <a:srgbClr val="3366FF"/>
                </a:solidFill>
              </a:rPr>
              <a:t>Improving the transfer rate</a:t>
            </a:r>
          </a:p>
          <a:p>
            <a:pPr marL="400050" lvl="1" indent="0">
              <a:buNone/>
            </a:pPr>
            <a:r>
              <a:rPr lang="en-US" dirty="0" smtClean="0"/>
              <a:t>CPU preparing rate</a:t>
            </a:r>
          </a:p>
          <a:p>
            <a:pPr marL="400050" lvl="1" indent="0">
              <a:buNone/>
            </a:pPr>
            <a:r>
              <a:rPr lang="en-US" dirty="0" smtClean="0"/>
              <a:t>N</a:t>
            </a:r>
            <a:r>
              <a:rPr lang="en-US" dirty="0" smtClean="0"/>
              <a:t>etwork bandwidth</a:t>
            </a:r>
          </a:p>
        </p:txBody>
      </p:sp>
    </p:spTree>
    <p:extLst>
      <p:ext uri="{BB962C8B-B14F-4D97-AF65-F5344CB8AC3E}">
        <p14:creationId xmlns:p14="http://schemas.microsoft.com/office/powerpoint/2010/main" val="33351973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down)">
                                      <p:cBhvr>
                                        <p:cTn id="7" dur="500"/>
                                        <p:tgtEl>
                                          <p:spTgt spid="3">
                                            <p:txEl>
                                              <p:pRg st="4" end="4"/>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wipe(down)">
                                      <p:cBhvr>
                                        <p:cTn id="10" dur="500"/>
                                        <p:tgtEl>
                                          <p:spTgt spid="3">
                                            <p:txEl>
                                              <p:pRg st="5" end="5"/>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wipe(down)">
                                      <p:cBhvr>
                                        <p:cTn id="1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80FF"/>
                </a:solidFill>
                <a:latin typeface="Tahoma"/>
                <a:cs typeface="Tahoma"/>
              </a:rPr>
              <a:t>Parallelizing Live VM Migration</a:t>
            </a:r>
            <a:endParaRPr lang="en-US" sz="4000" b="1" dirty="0">
              <a:solidFill>
                <a:srgbClr val="0080FF"/>
              </a:solidFill>
              <a:latin typeface="Tahoma"/>
              <a:cs typeface="Tahoma"/>
            </a:endParaRPr>
          </a:p>
        </p:txBody>
      </p:sp>
      <p:sp>
        <p:nvSpPr>
          <p:cNvPr id="3" name="Content Placeholder 2"/>
          <p:cNvSpPr>
            <a:spLocks noGrp="1"/>
          </p:cNvSpPr>
          <p:nvPr>
            <p:ph idx="1"/>
          </p:nvPr>
        </p:nvSpPr>
        <p:spPr/>
        <p:txBody>
          <a:bodyPr>
            <a:normAutofit/>
          </a:bodyPr>
          <a:lstStyle/>
          <a:p>
            <a:pPr marL="0" indent="0">
              <a:buNone/>
            </a:pPr>
            <a:r>
              <a:rPr lang="en-US" dirty="0" smtClean="0"/>
              <a:t>With </a:t>
            </a:r>
            <a:r>
              <a:rPr lang="en-US" dirty="0"/>
              <a:t>increasing amount of resources </a:t>
            </a:r>
            <a:endParaRPr lang="en-US" dirty="0" smtClean="0"/>
          </a:p>
          <a:p>
            <a:pPr marL="457200" lvl="1" indent="0">
              <a:buNone/>
            </a:pPr>
            <a:r>
              <a:rPr lang="en-US" dirty="0"/>
              <a:t>O</a:t>
            </a:r>
            <a:r>
              <a:rPr lang="en-US" dirty="0" smtClean="0"/>
              <a:t>pportunities </a:t>
            </a:r>
            <a:r>
              <a:rPr lang="en-US" dirty="0"/>
              <a:t>to </a:t>
            </a:r>
            <a:r>
              <a:rPr lang="en-US" dirty="0" smtClean="0"/>
              <a:t>leverage resources for </a:t>
            </a:r>
            <a:r>
              <a:rPr lang="en-US" dirty="0" smtClean="0">
                <a:solidFill>
                  <a:srgbClr val="FF0000"/>
                </a:solidFill>
              </a:rPr>
              <a:t>parallelizing</a:t>
            </a:r>
            <a:r>
              <a:rPr lang="en-US" dirty="0" smtClean="0"/>
              <a:t> live VM migration</a:t>
            </a:r>
          </a:p>
          <a:p>
            <a:pPr marL="457200" lvl="1" indent="0">
              <a:buNone/>
            </a:pPr>
            <a:endParaRPr lang="en-US" dirty="0" smtClean="0"/>
          </a:p>
          <a:p>
            <a:pPr marL="57150" indent="0">
              <a:buNone/>
            </a:pPr>
            <a:r>
              <a:rPr lang="en-US" dirty="0" smtClean="0"/>
              <a:t>We design and implement </a:t>
            </a:r>
            <a:r>
              <a:rPr lang="en-US" dirty="0" err="1" smtClean="0">
                <a:solidFill>
                  <a:srgbClr val="FF0000"/>
                </a:solidFill>
              </a:rPr>
              <a:t>PMigrate</a:t>
            </a:r>
            <a:r>
              <a:rPr lang="en-US" dirty="0" smtClean="0">
                <a:solidFill>
                  <a:srgbClr val="FF0000"/>
                </a:solidFill>
              </a:rPr>
              <a:t>	</a:t>
            </a:r>
          </a:p>
          <a:p>
            <a:pPr marL="514350" lvl="1" indent="0">
              <a:buNone/>
            </a:pPr>
            <a:r>
              <a:rPr lang="en-US" dirty="0" smtClean="0"/>
              <a:t>Live Parallel Migration</a:t>
            </a:r>
          </a:p>
          <a:p>
            <a:pPr marL="457200" lvl="1" indent="0">
              <a:buNone/>
            </a:pPr>
            <a:r>
              <a:rPr lang="en-US" dirty="0" smtClean="0"/>
              <a:t>Parallelize </a:t>
            </a:r>
            <a:r>
              <a:rPr lang="en-US" b="1" i="1" dirty="0" smtClean="0">
                <a:solidFill>
                  <a:srgbClr val="3366FF"/>
                </a:solidFill>
              </a:rPr>
              <a:t>most </a:t>
            </a:r>
            <a:r>
              <a:rPr lang="en-US" b="1" i="1" dirty="0">
                <a:solidFill>
                  <a:srgbClr val="3366FF"/>
                </a:solidFill>
              </a:rPr>
              <a:t>basic primitives</a:t>
            </a:r>
            <a:r>
              <a:rPr lang="en-US" b="1" i="1" dirty="0"/>
              <a:t> </a:t>
            </a:r>
            <a:r>
              <a:rPr lang="en-US" dirty="0"/>
              <a:t>of </a:t>
            </a:r>
            <a:r>
              <a:rPr lang="en-US" dirty="0" smtClean="0"/>
              <a:t>migration</a:t>
            </a:r>
          </a:p>
          <a:p>
            <a:pPr marL="914400" lvl="2" indent="0">
              <a:buNone/>
            </a:pPr>
            <a:r>
              <a:rPr lang="en-US" dirty="0" smtClean="0"/>
              <a:t>Data parallelism</a:t>
            </a:r>
          </a:p>
          <a:p>
            <a:pPr marL="914400" lvl="2" indent="0">
              <a:buNone/>
            </a:pPr>
            <a:r>
              <a:rPr lang="en-US" dirty="0" smtClean="0"/>
              <a:t>Pipeline parallelism</a:t>
            </a:r>
            <a:endParaRPr lang="en-US" dirty="0"/>
          </a:p>
        </p:txBody>
      </p:sp>
    </p:spTree>
    <p:extLst>
      <p:ext uri="{BB962C8B-B14F-4D97-AF65-F5344CB8AC3E}">
        <p14:creationId xmlns:p14="http://schemas.microsoft.com/office/powerpoint/2010/main" val="310864328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80FF"/>
                </a:solidFill>
                <a:latin typeface="Tahoma"/>
                <a:cs typeface="Tahoma"/>
              </a:rPr>
              <a:t>Contributions</a:t>
            </a:r>
            <a:endParaRPr lang="en-US" sz="4000" b="1" dirty="0">
              <a:solidFill>
                <a:srgbClr val="0080FF"/>
              </a:solidFill>
              <a:latin typeface="Tahoma"/>
              <a:cs typeface="Tahoma"/>
            </a:endParaRPr>
          </a:p>
        </p:txBody>
      </p:sp>
      <p:sp>
        <p:nvSpPr>
          <p:cNvPr id="3" name="Content Placeholder 2"/>
          <p:cNvSpPr>
            <a:spLocks noGrp="1"/>
          </p:cNvSpPr>
          <p:nvPr>
            <p:ph idx="1"/>
          </p:nvPr>
        </p:nvSpPr>
        <p:spPr/>
        <p:txBody>
          <a:bodyPr>
            <a:normAutofit/>
          </a:bodyPr>
          <a:lstStyle/>
          <a:p>
            <a:pPr marL="0" indent="0">
              <a:buNone/>
            </a:pPr>
            <a:r>
              <a:rPr lang="en-US" dirty="0"/>
              <a:t>A case for parallelizing live VM </a:t>
            </a:r>
            <a:r>
              <a:rPr lang="en-US" dirty="0" smtClean="0"/>
              <a:t>migration</a:t>
            </a:r>
            <a:endParaRPr lang="en-US" dirty="0"/>
          </a:p>
          <a:p>
            <a:pPr marL="0" indent="0">
              <a:buNone/>
            </a:pPr>
            <a:endParaRPr lang="en-US" dirty="0" smtClean="0"/>
          </a:p>
          <a:p>
            <a:pPr marL="0" indent="0">
              <a:buNone/>
            </a:pPr>
            <a:r>
              <a:rPr lang="en-US" dirty="0"/>
              <a:t>The range lock </a:t>
            </a:r>
            <a:r>
              <a:rPr lang="en-US" dirty="0" smtClean="0"/>
              <a:t>abstraction to scale address space mutation during migration</a:t>
            </a:r>
          </a:p>
          <a:p>
            <a:pPr marL="0" indent="0">
              <a:buNone/>
            </a:pPr>
            <a:endParaRPr lang="en-US" dirty="0"/>
          </a:p>
          <a:p>
            <a:pPr marL="0" indent="0">
              <a:buNone/>
            </a:pPr>
            <a:r>
              <a:rPr lang="en-US" dirty="0"/>
              <a:t>The design, implementation and evaluation of </a:t>
            </a:r>
            <a:r>
              <a:rPr lang="en-US" dirty="0" err="1"/>
              <a:t>PMigrate</a:t>
            </a:r>
            <a:r>
              <a:rPr lang="en-US" dirty="0"/>
              <a:t> on </a:t>
            </a:r>
            <a:r>
              <a:rPr lang="en-US" dirty="0" err="1"/>
              <a:t>Xen</a:t>
            </a:r>
            <a:r>
              <a:rPr lang="en-US" dirty="0"/>
              <a:t> and KVM</a:t>
            </a:r>
            <a:endParaRPr lang="en-US" dirty="0" smtClean="0"/>
          </a:p>
          <a:p>
            <a:pPr marL="57150" indent="0">
              <a:buNone/>
            </a:pPr>
            <a:endParaRPr lang="en-US" dirty="0"/>
          </a:p>
        </p:txBody>
      </p:sp>
    </p:spTree>
    <p:extLst>
      <p:ext uri="{BB962C8B-B14F-4D97-AF65-F5344CB8AC3E}">
        <p14:creationId xmlns:p14="http://schemas.microsoft.com/office/powerpoint/2010/main" val="318241764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80FF"/>
                </a:solidFill>
                <a:latin typeface="Tahoma"/>
                <a:cs typeface="Tahoma"/>
              </a:rPr>
              <a:t>Outline</a:t>
            </a:r>
          </a:p>
        </p:txBody>
      </p:sp>
      <p:sp>
        <p:nvSpPr>
          <p:cNvPr id="3" name="Content Placeholder 2"/>
          <p:cNvSpPr>
            <a:spLocks noGrp="1"/>
          </p:cNvSpPr>
          <p:nvPr>
            <p:ph idx="1"/>
          </p:nvPr>
        </p:nvSpPr>
        <p:spPr/>
        <p:txBody>
          <a:bodyPr/>
          <a:lstStyle/>
          <a:p>
            <a:pPr marL="0" indent="0">
              <a:buNone/>
            </a:pPr>
            <a:r>
              <a:rPr lang="en-US" dirty="0" smtClean="0">
                <a:solidFill>
                  <a:srgbClr val="FF0000"/>
                </a:solidFill>
              </a:rPr>
              <a:t>Design of </a:t>
            </a:r>
            <a:r>
              <a:rPr lang="en-US" dirty="0" err="1" smtClean="0">
                <a:solidFill>
                  <a:srgbClr val="FF0000"/>
                </a:solidFill>
              </a:rPr>
              <a:t>PM</a:t>
            </a:r>
            <a:r>
              <a:rPr lang="en-US" altLang="zh-CN" dirty="0" err="1" smtClean="0">
                <a:solidFill>
                  <a:srgbClr val="FF0000"/>
                </a:solidFill>
              </a:rPr>
              <a:t>igrate</a:t>
            </a:r>
            <a:endParaRPr lang="en-US" dirty="0" smtClean="0">
              <a:solidFill>
                <a:srgbClr val="FF0000"/>
              </a:solidFill>
            </a:endParaRPr>
          </a:p>
          <a:p>
            <a:pPr marL="0" indent="0">
              <a:buNone/>
            </a:pPr>
            <a:r>
              <a:rPr lang="en-US" dirty="0" smtClean="0"/>
              <a:t>Challenges for </a:t>
            </a:r>
            <a:r>
              <a:rPr lang="en-US" dirty="0" err="1" smtClean="0"/>
              <a:t>PMigrate</a:t>
            </a:r>
            <a:endParaRPr lang="en-US" dirty="0" smtClean="0"/>
          </a:p>
          <a:p>
            <a:pPr marL="0" indent="0">
              <a:buNone/>
            </a:pPr>
            <a:r>
              <a:rPr lang="en-US" dirty="0" smtClean="0"/>
              <a:t>Implementation </a:t>
            </a:r>
          </a:p>
          <a:p>
            <a:pPr marL="0" indent="0">
              <a:buNone/>
            </a:pPr>
            <a:r>
              <a:rPr lang="en-US" dirty="0" smtClean="0"/>
              <a:t>Evaluati</a:t>
            </a:r>
            <a:r>
              <a:rPr lang="en-US" altLang="zh-CN" dirty="0" smtClean="0"/>
              <a:t>on</a:t>
            </a:r>
            <a:endParaRPr lang="en-US" dirty="0"/>
          </a:p>
        </p:txBody>
      </p:sp>
    </p:spTree>
    <p:extLst>
      <p:ext uri="{BB962C8B-B14F-4D97-AF65-F5344CB8AC3E}">
        <p14:creationId xmlns:p14="http://schemas.microsoft.com/office/powerpoint/2010/main" val="251167616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16773</TotalTime>
  <Words>3555</Words>
  <Application>Microsoft Macintosh PowerPoint</Application>
  <PresentationFormat>On-screen Show (4:3)</PresentationFormat>
  <Paragraphs>578</Paragraphs>
  <Slides>42</Slides>
  <Notes>36</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Parallelizing Live Migration of Virtual Machines</vt:lpstr>
      <vt:lpstr>Virtual Clouds</vt:lpstr>
      <vt:lpstr>Live VM Migration</vt:lpstr>
      <vt:lpstr>VM Migration is Time-consuming</vt:lpstr>
      <vt:lpstr>VM Migration Insight</vt:lpstr>
      <vt:lpstr>VM Migration Insight</vt:lpstr>
      <vt:lpstr>Parallelizing Live VM Migration</vt:lpstr>
      <vt:lpstr>Contributions</vt:lpstr>
      <vt:lpstr>Outline</vt:lpstr>
      <vt:lpstr>Analysis of Live VM Migration: Source Node</vt:lpstr>
      <vt:lpstr>Analysis of Parallelism</vt:lpstr>
      <vt:lpstr>Analysis of Parallelism</vt:lpstr>
      <vt:lpstr>PMigration: Source Node</vt:lpstr>
      <vt:lpstr>PMigration: Destination Node</vt:lpstr>
      <vt:lpstr>Outline</vt:lpstr>
      <vt:lpstr>Challenge:  Controlling Resource Usage </vt:lpstr>
      <vt:lpstr>Resource Usage Control: Network</vt:lpstr>
      <vt:lpstr>Resource Usage Control: CPU &amp; Memory</vt:lpstr>
      <vt:lpstr>Challenge:  Scaling Address Space Mutation</vt:lpstr>
      <vt:lpstr>First Solution: Read Protecting Guest VM Map</vt:lpstr>
      <vt:lpstr>Range Lock</vt:lpstr>
      <vt:lpstr>Range Lock Mechanism</vt:lpstr>
      <vt:lpstr>Range Lock</vt:lpstr>
      <vt:lpstr>Outline</vt:lpstr>
      <vt:lpstr>Implementing PMigrate</vt:lpstr>
      <vt:lpstr>Implementing KVM</vt:lpstr>
      <vt:lpstr>Outline</vt:lpstr>
      <vt:lpstr>Evaluation Setup</vt:lpstr>
      <vt:lpstr>Workload</vt:lpstr>
      <vt:lpstr>Idle VM Migration - Xen</vt:lpstr>
      <vt:lpstr>Idle VM Migration - KVM</vt:lpstr>
      <vt:lpstr>Memcached VM Migration - Xen</vt:lpstr>
      <vt:lpstr>Memcached VM Migration - Xen</vt:lpstr>
      <vt:lpstr>Scalability of PMigrate-Xen</vt:lpstr>
      <vt:lpstr>Conclusion</vt:lpstr>
      <vt:lpstr>  Thanks</vt:lpstr>
      <vt:lpstr>Backups</vt:lpstr>
      <vt:lpstr>Load Balance – Network</vt:lpstr>
      <vt:lpstr>Load Balance – CPU</vt:lpstr>
      <vt:lpstr>Load Balance – CPU</vt:lpstr>
      <vt:lpstr>Load Balance – CPU</vt:lpstr>
      <vt:lpstr>Related work</vt:lpstr>
    </vt:vector>
  </TitlesOfParts>
  <Company>fudan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Parallelizing Live Migration of Virtual Machines</dc:title>
  <dc:creator>xiang song</dc:creator>
  <cp:lastModifiedBy>xiang song</cp:lastModifiedBy>
  <cp:revision>617</cp:revision>
  <dcterms:created xsi:type="dcterms:W3CDTF">2013-03-04T07:28:32Z</dcterms:created>
  <dcterms:modified xsi:type="dcterms:W3CDTF">2013-03-16T20:35:52Z</dcterms:modified>
</cp:coreProperties>
</file>