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71" r:id="rId4"/>
    <p:sldId id="351" r:id="rId5"/>
    <p:sldId id="310" r:id="rId6"/>
    <p:sldId id="272" r:id="rId7"/>
    <p:sldId id="353" r:id="rId8"/>
    <p:sldId id="352" r:id="rId9"/>
    <p:sldId id="261" r:id="rId10"/>
    <p:sldId id="347" r:id="rId11"/>
    <p:sldId id="303" r:id="rId12"/>
    <p:sldId id="305" r:id="rId13"/>
    <p:sldId id="328" r:id="rId14"/>
    <p:sldId id="329" r:id="rId15"/>
    <p:sldId id="307" r:id="rId16"/>
    <p:sldId id="276" r:id="rId17"/>
    <p:sldId id="350" r:id="rId18"/>
    <p:sldId id="321" r:id="rId19"/>
    <p:sldId id="348" r:id="rId20"/>
    <p:sldId id="349" r:id="rId21"/>
    <p:sldId id="316" r:id="rId22"/>
    <p:sldId id="311" r:id="rId23"/>
    <p:sldId id="354" r:id="rId24"/>
    <p:sldId id="289" r:id="rId25"/>
    <p:sldId id="331" r:id="rId26"/>
    <p:sldId id="290" r:id="rId27"/>
    <p:sldId id="345" r:id="rId28"/>
    <p:sldId id="327" r:id="rId29"/>
    <p:sldId id="340" r:id="rId30"/>
    <p:sldId id="342" r:id="rId31"/>
    <p:sldId id="326" r:id="rId32"/>
    <p:sldId id="268" r:id="rId33"/>
    <p:sldId id="295" r:id="rId34"/>
    <p:sldId id="336" r:id="rId35"/>
    <p:sldId id="33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FB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78146" autoAdjust="0"/>
  </p:normalViewPr>
  <p:slideViewPr>
    <p:cSldViewPr>
      <p:cViewPr varScale="1">
        <p:scale>
          <a:sx n="56" d="100"/>
          <a:sy n="56" d="100"/>
        </p:scale>
        <p:origin x="-7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p\Desktop\slides-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p\Desktop\slides-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p\Desktop\slides-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p\Desktop\slides-da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p\Desktop\slides-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p\Desktop\slides-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12.997</c:v>
                </c:pt>
                <c:pt idx="1">
                  <c:v>12.987</c:v>
                </c:pt>
                <c:pt idx="2">
                  <c:v>12.978999999999999</c:v>
                </c:pt>
                <c:pt idx="3">
                  <c:v>13.061999999999999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comm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62.058999999999997</c:v>
                </c:pt>
                <c:pt idx="1">
                  <c:v>62.229000000000013</c:v>
                </c:pt>
                <c:pt idx="2">
                  <c:v>62.161999999999999</c:v>
                </c:pt>
                <c:pt idx="3">
                  <c:v>62.000999999999998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sync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12.833</c:v>
                </c:pt>
                <c:pt idx="1">
                  <c:v>28.623000000000001</c:v>
                </c:pt>
                <c:pt idx="2">
                  <c:v>25.783999999999999</c:v>
                </c:pt>
                <c:pt idx="3">
                  <c:v>20.951000000000001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ckpt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62.537999999999997</c:v>
                </c:pt>
                <c:pt idx="2">
                  <c:v>31.687999999999999</c:v>
                </c:pt>
                <c:pt idx="3">
                  <c:v>15.045999999999999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946432"/>
        <c:axId val="34956416"/>
      </c:barChart>
      <c:catAx>
        <c:axId val="34946432"/>
        <c:scaling>
          <c:orientation val="minMax"/>
        </c:scaling>
        <c:delete val="0"/>
        <c:axPos val="b"/>
        <c:majorTickMark val="out"/>
        <c:minorTickMark val="none"/>
        <c:tickLblPos val="nextTo"/>
        <c:crossAx val="34956416"/>
        <c:crosses val="autoZero"/>
        <c:auto val="1"/>
        <c:lblAlgn val="ctr"/>
        <c:lblOffset val="100"/>
        <c:noMultiLvlLbl val="0"/>
      </c:catAx>
      <c:valAx>
        <c:axId val="34956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946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Recovery</a:t>
            </a:r>
            <a:r>
              <a:rPr lang="en-US" baseline="0"/>
              <a:t> Time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'recovery-scale'!$B$48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</c:dPt>
          <c:cat>
            <c:strRef>
              <c:f>'recovery-scale'!$A$49:$A$52</c:f>
              <c:strCache>
                <c:ptCount val="4"/>
                <c:pt idx="0">
                  <c:v>avg-time</c:v>
                </c:pt>
                <c:pt idx="1">
                  <c:v>1 iteration</c:v>
                </c:pt>
                <c:pt idx="2">
                  <c:v>2 iterations</c:v>
                </c:pt>
                <c:pt idx="3">
                  <c:v>3 iterations</c:v>
                </c:pt>
              </c:strCache>
            </c:strRef>
          </c:cat>
          <c:val>
            <c:numRef>
              <c:f>'recovery-scale'!$B$49:$B$52</c:f>
              <c:numCache>
                <c:formatCode>General</c:formatCode>
                <c:ptCount val="4"/>
                <c:pt idx="0">
                  <c:v>4.3939999999999966</c:v>
                </c:pt>
                <c:pt idx="1">
                  <c:v>45.411520000000003</c:v>
                </c:pt>
                <c:pt idx="2">
                  <c:v>49.57752</c:v>
                </c:pt>
                <c:pt idx="3">
                  <c:v>58.115520000000011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679744"/>
        <c:axId val="57692160"/>
      </c:barChart>
      <c:catAx>
        <c:axId val="11167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7692160"/>
        <c:crosses val="autoZero"/>
        <c:auto val="1"/>
        <c:lblAlgn val="ctr"/>
        <c:lblOffset val="100"/>
        <c:noMultiLvlLbl val="0"/>
      </c:catAx>
      <c:valAx>
        <c:axId val="57692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67974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9503183629824103"/>
          <c:y val="0.37667527887139102"/>
          <c:w val="0.186449645183241"/>
          <c:h val="0.3767273622047240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Vertices without replica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GWeb</c:v>
                </c:pt>
                <c:pt idx="1">
                  <c:v>LJournal</c:v>
                </c:pt>
                <c:pt idx="2">
                  <c:v>Wiki</c:v>
                </c:pt>
                <c:pt idx="3">
                  <c:v>SYN-GL</c:v>
                </c:pt>
                <c:pt idx="4">
                  <c:v>DBLP</c:v>
                </c:pt>
                <c:pt idx="5">
                  <c:v>RoadCA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0.15859999999999999</c:v>
                </c:pt>
                <c:pt idx="1">
                  <c:v>0.1179</c:v>
                </c:pt>
                <c:pt idx="2">
                  <c:v>8.3999999999999995E-3</c:v>
                </c:pt>
                <c:pt idx="3">
                  <c:v>9.5999999999999992E-3</c:v>
                </c:pt>
                <c:pt idx="4">
                  <c:v>2.5999999999999999E-3</c:v>
                </c:pt>
                <c:pt idx="5">
                  <c:v>1.2999999999999999E-3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06080"/>
        <c:axId val="34636544"/>
      </c:barChart>
      <c:catAx>
        <c:axId val="3460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34636544"/>
        <c:crosses val="autoZero"/>
        <c:auto val="1"/>
        <c:lblAlgn val="ctr"/>
        <c:lblOffset val="100"/>
        <c:noMultiLvlLbl val="0"/>
      </c:catAx>
      <c:valAx>
        <c:axId val="3463654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606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Speedup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GWeb</c:v>
                </c:pt>
                <c:pt idx="1">
                  <c:v>LJournal</c:v>
                </c:pt>
                <c:pt idx="2">
                  <c:v>Wiki</c:v>
                </c:pt>
                <c:pt idx="3">
                  <c:v>SYN-GL</c:v>
                </c:pt>
                <c:pt idx="4">
                  <c:v>DBLP</c:v>
                </c:pt>
                <c:pt idx="5">
                  <c:v>RoadCA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1.35</c:v>
                </c:pt>
                <c:pt idx="1">
                  <c:v>3.04</c:v>
                </c:pt>
                <c:pt idx="2">
                  <c:v>3.74</c:v>
                </c:pt>
                <c:pt idx="3">
                  <c:v>3.11</c:v>
                </c:pt>
                <c:pt idx="4">
                  <c:v>1.1200000000000001</c:v>
                </c:pt>
                <c:pt idx="5">
                  <c:v>0.84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799424"/>
        <c:axId val="121800960"/>
      </c:barChart>
      <c:catAx>
        <c:axId val="121799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21800960"/>
        <c:crosses val="autoZero"/>
        <c:auto val="1"/>
        <c:lblAlgn val="ctr"/>
        <c:lblOffset val="100"/>
        <c:noMultiLvlLbl val="0"/>
      </c:catAx>
      <c:valAx>
        <c:axId val="12180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799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recovery!$B$2</c:f>
              <c:strCache>
                <c:ptCount val="1"/>
                <c:pt idx="0">
                  <c:v>CKPT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recovery!$A$3:$A$8</c:f>
              <c:strCache>
                <c:ptCount val="6"/>
                <c:pt idx="0">
                  <c:v>GWeb</c:v>
                </c:pt>
                <c:pt idx="1">
                  <c:v>LJournal</c:v>
                </c:pt>
                <c:pt idx="2">
                  <c:v>Wiki</c:v>
                </c:pt>
                <c:pt idx="3">
                  <c:v>SYN-GL</c:v>
                </c:pt>
                <c:pt idx="4">
                  <c:v>DBLP</c:v>
                </c:pt>
                <c:pt idx="5">
                  <c:v>RoadCA</c:v>
                </c:pt>
              </c:strCache>
            </c:strRef>
          </c:cat>
          <c:val>
            <c:numRef>
              <c:f>recovery!$B$3:$B$8</c:f>
              <c:numCache>
                <c:formatCode>General</c:formatCode>
                <c:ptCount val="6"/>
                <c:pt idx="0">
                  <c:v>8.17</c:v>
                </c:pt>
                <c:pt idx="1">
                  <c:v>41</c:v>
                </c:pt>
                <c:pt idx="2">
                  <c:v>55.67</c:v>
                </c:pt>
                <c:pt idx="3">
                  <c:v>6.8599999999999977</c:v>
                </c:pt>
                <c:pt idx="4">
                  <c:v>3.88</c:v>
                </c:pt>
                <c:pt idx="5">
                  <c:v>12.06</c:v>
                </c:pt>
              </c:numCache>
            </c:numRef>
          </c:val>
        </c:ser>
        <c:ser>
          <c:idx val="1"/>
          <c:order val="1"/>
          <c:tx>
            <c:strRef>
              <c:f>recovery!$C$2</c:f>
              <c:strCache>
                <c:ptCount val="1"/>
                <c:pt idx="0">
                  <c:v>Rebirth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recovery!$A$3:$A$8</c:f>
              <c:strCache>
                <c:ptCount val="6"/>
                <c:pt idx="0">
                  <c:v>GWeb</c:v>
                </c:pt>
                <c:pt idx="1">
                  <c:v>LJournal</c:v>
                </c:pt>
                <c:pt idx="2">
                  <c:v>Wiki</c:v>
                </c:pt>
                <c:pt idx="3">
                  <c:v>SYN-GL</c:v>
                </c:pt>
                <c:pt idx="4">
                  <c:v>DBLP</c:v>
                </c:pt>
                <c:pt idx="5">
                  <c:v>RoadCA</c:v>
                </c:pt>
              </c:strCache>
            </c:strRef>
          </c:cat>
          <c:val>
            <c:numRef>
              <c:f>recovery!$C$3:$C$8</c:f>
              <c:numCache>
                <c:formatCode>General</c:formatCode>
                <c:ptCount val="6"/>
                <c:pt idx="0">
                  <c:v>2.08</c:v>
                </c:pt>
                <c:pt idx="1">
                  <c:v>8.85</c:v>
                </c:pt>
                <c:pt idx="2">
                  <c:v>14.12</c:v>
                </c:pt>
                <c:pt idx="3">
                  <c:v>1</c:v>
                </c:pt>
                <c:pt idx="4">
                  <c:v>0.67</c:v>
                </c:pt>
                <c:pt idx="5">
                  <c:v>2.27</c:v>
                </c:pt>
              </c:numCache>
            </c:numRef>
          </c:val>
        </c:ser>
        <c:ser>
          <c:idx val="2"/>
          <c:order val="2"/>
          <c:tx>
            <c:strRef>
              <c:f>recovery!$D$2</c:f>
              <c:strCache>
                <c:ptCount val="1"/>
                <c:pt idx="0">
                  <c:v>Migration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recovery!$A$3:$A$8</c:f>
              <c:strCache>
                <c:ptCount val="6"/>
                <c:pt idx="0">
                  <c:v>GWeb</c:v>
                </c:pt>
                <c:pt idx="1">
                  <c:v>LJournal</c:v>
                </c:pt>
                <c:pt idx="2">
                  <c:v>Wiki</c:v>
                </c:pt>
                <c:pt idx="3">
                  <c:v>SYN-GL</c:v>
                </c:pt>
                <c:pt idx="4">
                  <c:v>DBLP</c:v>
                </c:pt>
                <c:pt idx="5">
                  <c:v>RoadCA</c:v>
                </c:pt>
              </c:strCache>
            </c:strRef>
          </c:cat>
          <c:val>
            <c:numRef>
              <c:f>recovery!$D$3:$D$8</c:f>
              <c:numCache>
                <c:formatCode>General</c:formatCode>
                <c:ptCount val="6"/>
                <c:pt idx="0">
                  <c:v>1.2</c:v>
                </c:pt>
                <c:pt idx="1">
                  <c:v>2.3199999999999981</c:v>
                </c:pt>
                <c:pt idx="2">
                  <c:v>3.4</c:v>
                </c:pt>
                <c:pt idx="3">
                  <c:v>1.28</c:v>
                </c:pt>
                <c:pt idx="4">
                  <c:v>1.0900000000000001</c:v>
                </c:pt>
                <c:pt idx="5">
                  <c:v>1.57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618432"/>
        <c:axId val="57619968"/>
      </c:barChart>
      <c:catAx>
        <c:axId val="57618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zh-CN"/>
          </a:p>
        </c:txPr>
        <c:crossAx val="57619968"/>
        <c:crosses val="autoZero"/>
        <c:auto val="1"/>
        <c:lblAlgn val="ctr"/>
        <c:lblOffset val="100"/>
        <c:noMultiLvlLbl val="0"/>
      </c:catAx>
      <c:valAx>
        <c:axId val="57619968"/>
        <c:scaling>
          <c:orientation val="minMax"/>
          <c:max val="2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618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aseline="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'recovery-scale'!$B$34</c:f>
              <c:strCache>
                <c:ptCount val="1"/>
                <c:pt idx="0">
                  <c:v>Rebirth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cat>
            <c:numRef>
              <c:f>'recovery-scale'!$A$35:$A$39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cat>
          <c:val>
            <c:numRef>
              <c:f>'recovery-scale'!$B$35:$B$39</c:f>
              <c:numCache>
                <c:formatCode>General</c:formatCode>
                <c:ptCount val="5"/>
                <c:pt idx="0">
                  <c:v>49.590499999999999</c:v>
                </c:pt>
                <c:pt idx="1">
                  <c:v>27.677499999999991</c:v>
                </c:pt>
                <c:pt idx="2">
                  <c:v>19.6755</c:v>
                </c:pt>
                <c:pt idx="3">
                  <c:v>15.3765</c:v>
                </c:pt>
                <c:pt idx="4">
                  <c:v>14.121499999999999</c:v>
                </c:pt>
              </c:numCache>
            </c:numRef>
          </c:val>
        </c:ser>
        <c:ser>
          <c:idx val="1"/>
          <c:order val="1"/>
          <c:tx>
            <c:strRef>
              <c:f>'recovery-scale'!$C$34</c:f>
              <c:strCache>
                <c:ptCount val="1"/>
                <c:pt idx="0">
                  <c:v>Migration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'recovery-scale'!$A$35:$A$39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cat>
          <c:val>
            <c:numRef>
              <c:f>'recovery-scale'!$C$35:$C$39</c:f>
              <c:numCache>
                <c:formatCode>General</c:formatCode>
                <c:ptCount val="5"/>
                <c:pt idx="0">
                  <c:v>14.360896</c:v>
                </c:pt>
                <c:pt idx="1">
                  <c:v>5.1125799999999941</c:v>
                </c:pt>
                <c:pt idx="2">
                  <c:v>4.6984814999999944</c:v>
                </c:pt>
                <c:pt idx="3">
                  <c:v>3.4469989000000001</c:v>
                </c:pt>
                <c:pt idx="4">
                  <c:v>3.421959699999999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729280"/>
        <c:axId val="111731072"/>
      </c:barChart>
      <c:catAx>
        <c:axId val="11172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1731072"/>
        <c:crosses val="autoZero"/>
        <c:auto val="1"/>
        <c:lblAlgn val="ctr"/>
        <c:lblOffset val="100"/>
        <c:noMultiLvlLbl val="0"/>
      </c:catAx>
      <c:valAx>
        <c:axId val="11173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72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dirty="0" smtClean="0"/>
              <a:t>Recovery</a:t>
            </a:r>
            <a:r>
              <a:rPr lang="en-US" altLang="zh-CN" baseline="0" dirty="0" smtClean="0"/>
              <a:t> Time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multi!$B$8</c:f>
              <c:strCache>
                <c:ptCount val="1"/>
                <c:pt idx="0">
                  <c:v>Rebirth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</c:dPt>
          <c:cat>
            <c:strRef>
              <c:f>multi!$A$9:$A$11</c:f>
              <c:strCache>
                <c:ptCount val="3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</c:strCache>
            </c:strRef>
          </c:cat>
          <c:val>
            <c:numRef>
              <c:f>multi!$B$9:$B$11</c:f>
              <c:numCache>
                <c:formatCode>General</c:formatCode>
                <c:ptCount val="3"/>
                <c:pt idx="0">
                  <c:v>14.121499999999999</c:v>
                </c:pt>
                <c:pt idx="1">
                  <c:v>22.424250000000001</c:v>
                </c:pt>
                <c:pt idx="2">
                  <c:v>31.808669999999999</c:v>
                </c:pt>
              </c:numCache>
            </c:numRef>
          </c:val>
        </c:ser>
        <c:ser>
          <c:idx val="1"/>
          <c:order val="1"/>
          <c:tx>
            <c:strRef>
              <c:f>multi!$C$8</c:f>
              <c:strCache>
                <c:ptCount val="1"/>
                <c:pt idx="0">
                  <c:v>Recovery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multi!$A$9:$A$11</c:f>
              <c:strCache>
                <c:ptCount val="3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</c:strCache>
            </c:strRef>
          </c:cat>
          <c:val>
            <c:numRef>
              <c:f>multi!$C$9:$C$11</c:f>
              <c:numCache>
                <c:formatCode>General</c:formatCode>
                <c:ptCount val="3"/>
                <c:pt idx="0">
                  <c:v>3.42204</c:v>
                </c:pt>
                <c:pt idx="1">
                  <c:v>4.5286899999999974</c:v>
                </c:pt>
                <c:pt idx="2">
                  <c:v>10.4795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297728"/>
        <c:axId val="58307712"/>
      </c:barChart>
      <c:catAx>
        <c:axId val="5829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8307712"/>
        <c:crosses val="autoZero"/>
        <c:auto val="1"/>
        <c:lblAlgn val="ctr"/>
        <c:lblOffset val="100"/>
        <c:noMultiLvlLbl val="0"/>
      </c:catAx>
      <c:valAx>
        <c:axId val="5830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297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dirty="0" smtClean="0"/>
              <a:t>Overhead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multi!$B$16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multi!$A$17:$A$22</c:f>
              <c:strCache>
                <c:ptCount val="6"/>
                <c:pt idx="0">
                  <c:v>GWeb  </c:v>
                </c:pt>
                <c:pt idx="1">
                  <c:v>LJournal  </c:v>
                </c:pt>
                <c:pt idx="2">
                  <c:v>Wiki     </c:v>
                </c:pt>
                <c:pt idx="3">
                  <c:v>SYN-GL </c:v>
                </c:pt>
                <c:pt idx="4">
                  <c:v>DBLP</c:v>
                </c:pt>
                <c:pt idx="5">
                  <c:v>RoadCA</c:v>
                </c:pt>
              </c:strCache>
            </c:strRef>
          </c:cat>
          <c:val>
            <c:numRef>
              <c:f>multi!$B$17:$B$22</c:f>
              <c:numCache>
                <c:formatCode>General</c:formatCode>
                <c:ptCount val="6"/>
                <c:pt idx="0">
                  <c:v>1.006</c:v>
                </c:pt>
                <c:pt idx="1">
                  <c:v>1.012</c:v>
                </c:pt>
                <c:pt idx="2">
                  <c:v>1.0369999999999999</c:v>
                </c:pt>
                <c:pt idx="3">
                  <c:v>1.0269999999999999</c:v>
                </c:pt>
                <c:pt idx="4">
                  <c:v>1.006</c:v>
                </c:pt>
                <c:pt idx="5">
                  <c:v>0.99399999999999999</c:v>
                </c:pt>
              </c:numCache>
            </c:numRef>
          </c:val>
        </c:ser>
        <c:ser>
          <c:idx val="1"/>
          <c:order val="1"/>
          <c:tx>
            <c:strRef>
              <c:f>multi!$C$16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multi!$A$17:$A$22</c:f>
              <c:strCache>
                <c:ptCount val="6"/>
                <c:pt idx="0">
                  <c:v>GWeb  </c:v>
                </c:pt>
                <c:pt idx="1">
                  <c:v>LJournal  </c:v>
                </c:pt>
                <c:pt idx="2">
                  <c:v>Wiki     </c:v>
                </c:pt>
                <c:pt idx="3">
                  <c:v>SYN-GL </c:v>
                </c:pt>
                <c:pt idx="4">
                  <c:v>DBLP</c:v>
                </c:pt>
                <c:pt idx="5">
                  <c:v>RoadCA</c:v>
                </c:pt>
              </c:strCache>
            </c:strRef>
          </c:cat>
          <c:val>
            <c:numRef>
              <c:f>multi!$C$17:$C$22</c:f>
              <c:numCache>
                <c:formatCode>General</c:formatCode>
                <c:ptCount val="6"/>
                <c:pt idx="0">
                  <c:v>1.004</c:v>
                </c:pt>
                <c:pt idx="1">
                  <c:v>1.0209999999999999</c:v>
                </c:pt>
                <c:pt idx="2">
                  <c:v>1.0449999999999999</c:v>
                </c:pt>
                <c:pt idx="3">
                  <c:v>1.0569999999999999</c:v>
                </c:pt>
                <c:pt idx="4">
                  <c:v>1.0329999999999999</c:v>
                </c:pt>
                <c:pt idx="5">
                  <c:v>0.996</c:v>
                </c:pt>
              </c:numCache>
            </c:numRef>
          </c:val>
        </c:ser>
        <c:ser>
          <c:idx val="2"/>
          <c:order val="2"/>
          <c:tx>
            <c:strRef>
              <c:f>multi!$D$16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multi!$A$17:$A$22</c:f>
              <c:strCache>
                <c:ptCount val="6"/>
                <c:pt idx="0">
                  <c:v>GWeb  </c:v>
                </c:pt>
                <c:pt idx="1">
                  <c:v>LJournal  </c:v>
                </c:pt>
                <c:pt idx="2">
                  <c:v>Wiki     </c:v>
                </c:pt>
                <c:pt idx="3">
                  <c:v>SYN-GL </c:v>
                </c:pt>
                <c:pt idx="4">
                  <c:v>DBLP</c:v>
                </c:pt>
                <c:pt idx="5">
                  <c:v>RoadCA</c:v>
                </c:pt>
              </c:strCache>
            </c:strRef>
          </c:cat>
          <c:val>
            <c:numRef>
              <c:f>multi!$D$17:$D$22</c:f>
              <c:numCache>
                <c:formatCode>General</c:formatCode>
                <c:ptCount val="6"/>
                <c:pt idx="0">
                  <c:v>1.0469999999999999</c:v>
                </c:pt>
                <c:pt idx="1">
                  <c:v>1.0249999999999999</c:v>
                </c:pt>
                <c:pt idx="2">
                  <c:v>1.087</c:v>
                </c:pt>
                <c:pt idx="3">
                  <c:v>1.071</c:v>
                </c:pt>
                <c:pt idx="4">
                  <c:v>1.0329999999999999</c:v>
                </c:pt>
                <c:pt idx="5">
                  <c:v>1.0269999999999999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002048"/>
        <c:axId val="58007936"/>
      </c:barChart>
      <c:catAx>
        <c:axId val="58002048"/>
        <c:scaling>
          <c:orientation val="minMax"/>
        </c:scaling>
        <c:delete val="0"/>
        <c:axPos val="b"/>
        <c:majorTickMark val="out"/>
        <c:minorTickMark val="none"/>
        <c:tickLblPos val="nextTo"/>
        <c:crossAx val="58007936"/>
        <c:crosses val="autoZero"/>
        <c:auto val="1"/>
        <c:lblAlgn val="ctr"/>
        <c:lblOffset val="100"/>
        <c:noMultiLvlLbl val="0"/>
      </c:catAx>
      <c:valAx>
        <c:axId val="58007936"/>
        <c:scaling>
          <c:orientation val="minMax"/>
          <c:min val="0.9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58002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490783652043497E-2"/>
          <c:y val="4.7069497962520503E-2"/>
          <c:w val="0.748508556430446"/>
          <c:h val="0.84672319154710596"/>
        </c:manualLayout>
      </c:layout>
      <c:scatterChart>
        <c:scatterStyle val="smoothMarker"/>
        <c:varyColors val="0"/>
        <c:ser>
          <c:idx val="0"/>
          <c:order val="0"/>
          <c:tx>
            <c:v>BASE</c:v>
          </c:tx>
          <c:xVal>
            <c:numRef>
              <c:f>Sheet2!$B$2:$B$22</c:f>
              <c:numCache>
                <c:formatCode>General</c:formatCode>
                <c:ptCount val="21"/>
                <c:pt idx="0">
                  <c:v>0</c:v>
                </c:pt>
                <c:pt idx="1">
                  <c:v>3.9820000000000002</c:v>
                </c:pt>
                <c:pt idx="2">
                  <c:v>8.0640000000000001</c:v>
                </c:pt>
                <c:pt idx="3">
                  <c:v>13.686</c:v>
                </c:pt>
                <c:pt idx="4">
                  <c:v>18.126000000000001</c:v>
                </c:pt>
                <c:pt idx="5">
                  <c:v>22.106999999999999</c:v>
                </c:pt>
                <c:pt idx="6">
                  <c:v>26.646000000000001</c:v>
                </c:pt>
                <c:pt idx="7">
                  <c:v>31.135999999999999</c:v>
                </c:pt>
                <c:pt idx="8">
                  <c:v>35.093000000000011</c:v>
                </c:pt>
                <c:pt idx="9">
                  <c:v>39.641000000000012</c:v>
                </c:pt>
                <c:pt idx="10">
                  <c:v>43.921999999999997</c:v>
                </c:pt>
                <c:pt idx="11">
                  <c:v>48.012</c:v>
                </c:pt>
                <c:pt idx="12">
                  <c:v>52.877000000000002</c:v>
                </c:pt>
                <c:pt idx="13">
                  <c:v>57.115000000000002</c:v>
                </c:pt>
                <c:pt idx="14">
                  <c:v>61.073</c:v>
                </c:pt>
                <c:pt idx="15">
                  <c:v>65.197000000000003</c:v>
                </c:pt>
                <c:pt idx="16">
                  <c:v>69.918999999999997</c:v>
                </c:pt>
                <c:pt idx="17">
                  <c:v>74.568000000000012</c:v>
                </c:pt>
                <c:pt idx="18">
                  <c:v>78.790999999999997</c:v>
                </c:pt>
                <c:pt idx="19">
                  <c:v>83.346999999999994</c:v>
                </c:pt>
                <c:pt idx="20">
                  <c:v>87.885000000000005</c:v>
                </c:pt>
              </c:numCache>
            </c:numRef>
          </c:xVal>
          <c:yVal>
            <c:numRef>
              <c:f>Sheet2!$A$2:$A$22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yVal>
          <c:smooth val="1"/>
        </c:ser>
        <c:ser>
          <c:idx val="1"/>
          <c:order val="1"/>
          <c:tx>
            <c:v>CKPT/4</c:v>
          </c:tx>
          <c:xVal>
            <c:numRef>
              <c:f>Sheet2!$J$2:$J$22</c:f>
              <c:numCache>
                <c:formatCode>General</c:formatCode>
                <c:ptCount val="21"/>
                <c:pt idx="0">
                  <c:v>0</c:v>
                </c:pt>
                <c:pt idx="1">
                  <c:v>3.871999999999999</c:v>
                </c:pt>
                <c:pt idx="2">
                  <c:v>7.8369999999999997</c:v>
                </c:pt>
                <c:pt idx="3">
                  <c:v>13.369</c:v>
                </c:pt>
                <c:pt idx="4">
                  <c:v>20.29</c:v>
                </c:pt>
                <c:pt idx="5">
                  <c:v>24.187000000000001</c:v>
                </c:pt>
                <c:pt idx="6">
                  <c:v>29.143000000000001</c:v>
                </c:pt>
                <c:pt idx="7">
                  <c:v>34.141000000000012</c:v>
                </c:pt>
                <c:pt idx="8">
                  <c:v>40.956000000000003</c:v>
                </c:pt>
                <c:pt idx="9">
                  <c:v>45.696000000000012</c:v>
                </c:pt>
                <c:pt idx="10">
                  <c:v>49.917000000000002</c:v>
                </c:pt>
                <c:pt idx="11">
                  <c:v>54.064</c:v>
                </c:pt>
                <c:pt idx="12">
                  <c:v>60.962000000000003</c:v>
                </c:pt>
                <c:pt idx="13">
                  <c:v>65.293999999999997</c:v>
                </c:pt>
                <c:pt idx="14">
                  <c:v>69.617000000000004</c:v>
                </c:pt>
                <c:pt idx="15">
                  <c:v>73.89</c:v>
                </c:pt>
                <c:pt idx="16">
                  <c:v>80.568000000000012</c:v>
                </c:pt>
                <c:pt idx="17">
                  <c:v>84.757999999999996</c:v>
                </c:pt>
                <c:pt idx="18">
                  <c:v>89.031999999999996</c:v>
                </c:pt>
                <c:pt idx="19">
                  <c:v>93.07</c:v>
                </c:pt>
                <c:pt idx="20">
                  <c:v>102.056</c:v>
                </c:pt>
              </c:numCache>
            </c:numRef>
          </c:xVal>
          <c:yVal>
            <c:numRef>
              <c:f>Sheet2!$A$2:$A$22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yVal>
          <c:smooth val="1"/>
        </c:ser>
        <c:ser>
          <c:idx val="2"/>
          <c:order val="2"/>
          <c:tx>
            <c:v>REP</c:v>
          </c:tx>
          <c:xVal>
            <c:numRef>
              <c:f>Sheet2!$C$2:$C$22</c:f>
              <c:numCache>
                <c:formatCode>General</c:formatCode>
                <c:ptCount val="21"/>
                <c:pt idx="0">
                  <c:v>0</c:v>
                </c:pt>
                <c:pt idx="1">
                  <c:v>4.2450000000000001</c:v>
                </c:pt>
                <c:pt idx="2">
                  <c:v>8.3190000000000008</c:v>
                </c:pt>
                <c:pt idx="3">
                  <c:v>12.443</c:v>
                </c:pt>
                <c:pt idx="4">
                  <c:v>18.611999999999998</c:v>
                </c:pt>
                <c:pt idx="5">
                  <c:v>22.669</c:v>
                </c:pt>
                <c:pt idx="6">
                  <c:v>27.082999999999981</c:v>
                </c:pt>
                <c:pt idx="7">
                  <c:v>31.515999999999991</c:v>
                </c:pt>
                <c:pt idx="8">
                  <c:v>36.520000000000003</c:v>
                </c:pt>
                <c:pt idx="9">
                  <c:v>40.878</c:v>
                </c:pt>
                <c:pt idx="10">
                  <c:v>44.95</c:v>
                </c:pt>
                <c:pt idx="11">
                  <c:v>49.164000000000001</c:v>
                </c:pt>
                <c:pt idx="12">
                  <c:v>53.53</c:v>
                </c:pt>
                <c:pt idx="13">
                  <c:v>57.654000000000003</c:v>
                </c:pt>
                <c:pt idx="14">
                  <c:v>62.194000000000003</c:v>
                </c:pt>
                <c:pt idx="15">
                  <c:v>66.308000000000007</c:v>
                </c:pt>
                <c:pt idx="16">
                  <c:v>70.572999999999979</c:v>
                </c:pt>
                <c:pt idx="17">
                  <c:v>74.670999999999978</c:v>
                </c:pt>
                <c:pt idx="18">
                  <c:v>79.442999999999998</c:v>
                </c:pt>
                <c:pt idx="19">
                  <c:v>83.815000000000012</c:v>
                </c:pt>
                <c:pt idx="20">
                  <c:v>88.013000000000005</c:v>
                </c:pt>
              </c:numCache>
            </c:numRef>
          </c:xVal>
          <c:yVal>
            <c:numRef>
              <c:f>Sheet2!$A$2:$A$22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yVal>
          <c:smooth val="1"/>
        </c:ser>
        <c:ser>
          <c:idx val="3"/>
          <c:order val="3"/>
          <c:tx>
            <c:v>CKPT/4 + 1 Failure</c:v>
          </c:tx>
          <c:xVal>
            <c:numRef>
              <c:f>Sheet2!$G$2:$G$29</c:f>
              <c:numCache>
                <c:formatCode>General</c:formatCode>
                <c:ptCount val="28"/>
                <c:pt idx="0">
                  <c:v>0</c:v>
                </c:pt>
                <c:pt idx="1">
                  <c:v>3.8490000000000002</c:v>
                </c:pt>
                <c:pt idx="2">
                  <c:v>7.9370000000000003</c:v>
                </c:pt>
                <c:pt idx="3">
                  <c:v>13.884</c:v>
                </c:pt>
                <c:pt idx="4">
                  <c:v>20.597999999999999</c:v>
                </c:pt>
                <c:pt idx="5">
                  <c:v>24.745999999999999</c:v>
                </c:pt>
                <c:pt idx="6">
                  <c:v>30.227</c:v>
                </c:pt>
                <c:pt idx="7">
                  <c:v>37.423000000000002</c:v>
                </c:pt>
                <c:pt idx="8">
                  <c:v>82.453999999999994</c:v>
                </c:pt>
                <c:pt idx="9">
                  <c:v>82.453999999999994</c:v>
                </c:pt>
                <c:pt idx="10">
                  <c:v>82.453999999999994</c:v>
                </c:pt>
                <c:pt idx="11">
                  <c:v>82.453999999999994</c:v>
                </c:pt>
                <c:pt idx="12">
                  <c:v>86.601999999999975</c:v>
                </c:pt>
                <c:pt idx="13">
                  <c:v>92.082999999999998</c:v>
                </c:pt>
                <c:pt idx="14">
                  <c:v>96.822999999999979</c:v>
                </c:pt>
                <c:pt idx="15">
                  <c:v>103.119</c:v>
                </c:pt>
                <c:pt idx="16">
                  <c:v>107.417</c:v>
                </c:pt>
                <c:pt idx="17">
                  <c:v>111.86499999999999</c:v>
                </c:pt>
                <c:pt idx="18">
                  <c:v>116.038</c:v>
                </c:pt>
                <c:pt idx="19">
                  <c:v>122.727</c:v>
                </c:pt>
                <c:pt idx="20">
                  <c:v>127.21599999999999</c:v>
                </c:pt>
                <c:pt idx="21">
                  <c:v>131.59700000000001</c:v>
                </c:pt>
                <c:pt idx="22">
                  <c:v>135.72</c:v>
                </c:pt>
                <c:pt idx="23">
                  <c:v>142.31800000000001</c:v>
                </c:pt>
                <c:pt idx="24">
                  <c:v>146.54900000000001</c:v>
                </c:pt>
                <c:pt idx="25">
                  <c:v>150.72900000000001</c:v>
                </c:pt>
                <c:pt idx="26">
                  <c:v>155.27699999999999</c:v>
                </c:pt>
                <c:pt idx="27">
                  <c:v>162.05799999999999</c:v>
                </c:pt>
              </c:numCache>
            </c:numRef>
          </c:xVal>
          <c:yVal>
            <c:numRef>
              <c:f>Sheet2!$F$2:$F$29</c:f>
              <c:numCache>
                <c:formatCode>General</c:formatCode>
                <c:ptCount val="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  <c:pt idx="27">
                  <c:v>20</c:v>
                </c:pt>
              </c:numCache>
            </c:numRef>
          </c:yVal>
          <c:smooth val="1"/>
        </c:ser>
        <c:ser>
          <c:idx val="4"/>
          <c:order val="4"/>
          <c:tx>
            <c:v>Rebirth + 1 Failure</c:v>
          </c:tx>
          <c:xVal>
            <c:numRef>
              <c:f>Sheet2!$E$2:$E$26</c:f>
              <c:numCache>
                <c:formatCode>General</c:formatCode>
                <c:ptCount val="25"/>
                <c:pt idx="0">
                  <c:v>0</c:v>
                </c:pt>
                <c:pt idx="1">
                  <c:v>4.0919999999999996</c:v>
                </c:pt>
                <c:pt idx="2">
                  <c:v>8.3660000000000032</c:v>
                </c:pt>
                <c:pt idx="3">
                  <c:v>12.388999999999999</c:v>
                </c:pt>
                <c:pt idx="4">
                  <c:v>19.619</c:v>
                </c:pt>
                <c:pt idx="5">
                  <c:v>23.824999999999999</c:v>
                </c:pt>
                <c:pt idx="6">
                  <c:v>27.295999999999999</c:v>
                </c:pt>
                <c:pt idx="7">
                  <c:v>34.491999999999997</c:v>
                </c:pt>
                <c:pt idx="8">
                  <c:v>43.338000000000001</c:v>
                </c:pt>
                <c:pt idx="9">
                  <c:v>43.338000000000001</c:v>
                </c:pt>
                <c:pt idx="10">
                  <c:v>43.338000000000001</c:v>
                </c:pt>
                <c:pt idx="11">
                  <c:v>48.193000000000012</c:v>
                </c:pt>
                <c:pt idx="12">
                  <c:v>52.872999999999998</c:v>
                </c:pt>
                <c:pt idx="13">
                  <c:v>57.031000000000013</c:v>
                </c:pt>
                <c:pt idx="14">
                  <c:v>61.484999999999999</c:v>
                </c:pt>
                <c:pt idx="15">
                  <c:v>66.010000000000005</c:v>
                </c:pt>
                <c:pt idx="16">
                  <c:v>70.872999999999948</c:v>
                </c:pt>
                <c:pt idx="17">
                  <c:v>74.838999999999999</c:v>
                </c:pt>
                <c:pt idx="18">
                  <c:v>79.170999999999978</c:v>
                </c:pt>
                <c:pt idx="19">
                  <c:v>83.784000000000006</c:v>
                </c:pt>
                <c:pt idx="20">
                  <c:v>88.04</c:v>
                </c:pt>
                <c:pt idx="21">
                  <c:v>92.328999999999979</c:v>
                </c:pt>
                <c:pt idx="22">
                  <c:v>96.468999999999994</c:v>
                </c:pt>
                <c:pt idx="23">
                  <c:v>100.84</c:v>
                </c:pt>
                <c:pt idx="24">
                  <c:v>105.124</c:v>
                </c:pt>
              </c:numCache>
            </c:numRef>
          </c:xVal>
          <c:yVal>
            <c:numRef>
              <c:f>Sheet2!$D$2:$D$26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8</c:v>
                </c:pt>
                <c:pt idx="13">
                  <c:v>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  <c:pt idx="18">
                  <c:v>14</c:v>
                </c:pt>
                <c:pt idx="19">
                  <c:v>15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</c:numCache>
            </c:numRef>
          </c:yVal>
          <c:smooth val="1"/>
        </c:ser>
        <c:ser>
          <c:idx val="5"/>
          <c:order val="5"/>
          <c:tx>
            <c:v>Migration + 1 Failure</c:v>
          </c:tx>
          <c:xVal>
            <c:numRef>
              <c:f>Sheet2!$I$2:$I$26</c:f>
              <c:numCache>
                <c:formatCode>General</c:formatCode>
                <c:ptCount val="25"/>
                <c:pt idx="0">
                  <c:v>0</c:v>
                </c:pt>
                <c:pt idx="1">
                  <c:v>4.1499999999999986</c:v>
                </c:pt>
                <c:pt idx="2">
                  <c:v>8.33</c:v>
                </c:pt>
                <c:pt idx="3">
                  <c:v>14.81</c:v>
                </c:pt>
                <c:pt idx="4">
                  <c:v>19.172999999999991</c:v>
                </c:pt>
                <c:pt idx="5">
                  <c:v>23.372</c:v>
                </c:pt>
                <c:pt idx="6">
                  <c:v>28.404</c:v>
                </c:pt>
                <c:pt idx="7">
                  <c:v>35.6</c:v>
                </c:pt>
                <c:pt idx="8">
                  <c:v>38.384099999999997</c:v>
                </c:pt>
                <c:pt idx="9">
                  <c:v>38.384099999999997</c:v>
                </c:pt>
                <c:pt idx="10">
                  <c:v>38.384099999999997</c:v>
                </c:pt>
                <c:pt idx="11">
                  <c:v>42.680100000000003</c:v>
                </c:pt>
                <c:pt idx="12">
                  <c:v>46.7941</c:v>
                </c:pt>
                <c:pt idx="13">
                  <c:v>52.127099999999999</c:v>
                </c:pt>
                <c:pt idx="14">
                  <c:v>56.514099999999999</c:v>
                </c:pt>
                <c:pt idx="15">
                  <c:v>60.995100000000001</c:v>
                </c:pt>
                <c:pt idx="16">
                  <c:v>65.977099999999993</c:v>
                </c:pt>
                <c:pt idx="17">
                  <c:v>70.357100000000003</c:v>
                </c:pt>
                <c:pt idx="18">
                  <c:v>74.706100000000006</c:v>
                </c:pt>
                <c:pt idx="19">
                  <c:v>79.446100000000001</c:v>
                </c:pt>
                <c:pt idx="20">
                  <c:v>83.685099999999949</c:v>
                </c:pt>
                <c:pt idx="21">
                  <c:v>88.090100000000007</c:v>
                </c:pt>
                <c:pt idx="22">
                  <c:v>92.540100000000024</c:v>
                </c:pt>
                <c:pt idx="23">
                  <c:v>97.005099999999999</c:v>
                </c:pt>
                <c:pt idx="24">
                  <c:v>101.24299999999999</c:v>
                </c:pt>
              </c:numCache>
            </c:numRef>
          </c:xVal>
          <c:yVal>
            <c:numRef>
              <c:f>Sheet2!$H$2:$H$26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8</c:v>
                </c:pt>
                <c:pt idx="13">
                  <c:v>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  <c:pt idx="18">
                  <c:v>14</c:v>
                </c:pt>
                <c:pt idx="19">
                  <c:v>15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85760"/>
        <c:axId val="58087296"/>
      </c:scatterChart>
      <c:valAx>
        <c:axId val="58085760"/>
        <c:scaling>
          <c:orientation val="minMax"/>
          <c:max val="17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58087296"/>
        <c:crosses val="autoZero"/>
        <c:crossBetween val="midCat"/>
      </c:valAx>
      <c:valAx>
        <c:axId val="58087296"/>
        <c:scaling>
          <c:orientation val="minMax"/>
          <c:max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0857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1330213723284595"/>
          <c:y val="0.278489577926121"/>
          <c:w val="0.174507386576678"/>
          <c:h val="0.459978642100966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6C81B-39F2-4BA4-884D-D581C392BA0F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32DE4-ECAC-4CE1-BB8E-A4F51F82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0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2DE4-ECAC-4CE1-BB8E-A4F51F82F4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3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2DE4-ECAC-4CE1-BB8E-A4F51F82F4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36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2DE4-ECAC-4CE1-BB8E-A4F51F82F4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36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2DE4-ECAC-4CE1-BB8E-A4F51F82F4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36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2DE4-ECAC-4CE1-BB8E-A4F51F82F4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36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2DE4-ECAC-4CE1-BB8E-A4F51F82F4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3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are welcome to raise any question!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2DE4-ECAC-4CE1-BB8E-A4F51F82F4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36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2DE4-ECAC-4CE1-BB8E-A4F51F82F47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2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29600" cy="1470025"/>
          </a:xfrm>
        </p:spPr>
        <p:txBody>
          <a:bodyPr>
            <a:normAutofit/>
          </a:bodyPr>
          <a:lstStyle/>
          <a:p>
            <a:r>
              <a:rPr lang="en-US" dirty="0"/>
              <a:t>Replication-based Fault-tolerance for Large-scale Graph Processing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1752600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Peng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Wang</a:t>
            </a:r>
            <a:r>
              <a:rPr lang="en-US" dirty="0" smtClean="0"/>
              <a:t>,  </a:t>
            </a:r>
            <a:r>
              <a:rPr lang="en-US" dirty="0" err="1" smtClean="0"/>
              <a:t>Kaiyuan</a:t>
            </a:r>
            <a:r>
              <a:rPr lang="en-US" dirty="0" smtClean="0"/>
              <a:t> Zhang,  </a:t>
            </a:r>
            <a:r>
              <a:rPr lang="en-US" dirty="0" err="1" smtClean="0"/>
              <a:t>Rong</a:t>
            </a:r>
            <a:r>
              <a:rPr lang="en-US" dirty="0" smtClean="0"/>
              <a:t> Chen, </a:t>
            </a:r>
            <a:r>
              <a:rPr lang="en-US" dirty="0" err="1"/>
              <a:t>Haibo</a:t>
            </a:r>
            <a:r>
              <a:rPr lang="en-US" dirty="0"/>
              <a:t> </a:t>
            </a:r>
            <a:r>
              <a:rPr lang="en-US" dirty="0" smtClean="0"/>
              <a:t>Chen, </a:t>
            </a:r>
            <a:r>
              <a:rPr lang="en-US" dirty="0" err="1"/>
              <a:t>Haibing</a:t>
            </a:r>
            <a:r>
              <a:rPr lang="en-US" dirty="0"/>
              <a:t> </a:t>
            </a:r>
            <a:r>
              <a:rPr lang="en-US" dirty="0" smtClean="0"/>
              <a:t>Guan</a:t>
            </a:r>
          </a:p>
          <a:p>
            <a:r>
              <a:rPr lang="en-US" dirty="0" smtClean="0"/>
              <a:t>Shanghai Jiao Tong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Imitator: a replication based fault tolerance system for graph processing</a:t>
            </a:r>
          </a:p>
          <a:p>
            <a:endParaRPr lang="en-US" dirty="0"/>
          </a:p>
          <a:p>
            <a:r>
              <a:rPr lang="en-US" dirty="0" smtClean="0"/>
              <a:t>Small overhead</a:t>
            </a:r>
          </a:p>
          <a:p>
            <a:pPr lvl="1"/>
            <a:r>
              <a:rPr lang="en-US" dirty="0" smtClean="0"/>
              <a:t>Less than 5% for all cases</a:t>
            </a:r>
          </a:p>
          <a:p>
            <a:pPr lvl="1"/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Fast recovery</a:t>
            </a:r>
          </a:p>
          <a:p>
            <a:pPr lvl="1"/>
            <a:r>
              <a:rPr lang="en-US" altLang="zh-CN" dirty="0" smtClean="0"/>
              <a:t>Up to 17.5</a:t>
            </a:r>
            <a:r>
              <a:rPr lang="en-US" dirty="0" smtClean="0"/>
              <a:t> </a:t>
            </a:r>
            <a:r>
              <a:rPr lang="en-US" dirty="0"/>
              <a:t>times faster than the checkpoint one</a:t>
            </a:r>
          </a:p>
        </p:txBody>
      </p:sp>
    </p:spTree>
    <p:extLst>
      <p:ext uri="{BB962C8B-B14F-4D97-AF65-F5344CB8AC3E}">
        <p14:creationId xmlns:p14="http://schemas.microsoft.com/office/powerpoint/2010/main" val="35370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Execution flow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R</a:t>
            </a:r>
            <a:r>
              <a:rPr lang="en-US" sz="3200" dirty="0" smtClean="0"/>
              <a:t>eplication </a:t>
            </a:r>
            <a:r>
              <a:rPr lang="en-US" sz="3200" dirty="0"/>
              <a:t>management</a:t>
            </a:r>
          </a:p>
          <a:p>
            <a:pPr lvl="1"/>
            <a:endParaRPr lang="en-US" dirty="0"/>
          </a:p>
          <a:p>
            <a:r>
              <a:rPr lang="en-US" dirty="0" smtClean="0"/>
              <a:t>Recovery</a:t>
            </a:r>
          </a:p>
          <a:p>
            <a:endParaRPr lang="en-US" dirty="0"/>
          </a:p>
          <a:p>
            <a:r>
              <a:rPr lang="en-US" dirty="0" smtClean="0"/>
              <a:t>Evaluation</a:t>
            </a:r>
          </a:p>
          <a:p>
            <a:endParaRPr lang="en-US" dirty="0" smtClean="0"/>
          </a:p>
          <a:p>
            <a:r>
              <a:rPr lang="en-US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645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Normal execution flow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4015" y="1537552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LoadGraph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7337" y="2580969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Compute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40524" y="2600491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Compute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7337" y="3190569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SendMsg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42413" y="3177344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SendMsg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4036" y="3800169"/>
            <a:ext cx="3508978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EnterBarrier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7706" y="4711965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58245" y="4719163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4036" y="5318100"/>
            <a:ext cx="3508978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L</a:t>
            </a:r>
            <a:r>
              <a:rPr lang="en-US" dirty="0" err="1" smtClean="0">
                <a:solidFill>
                  <a:schemeClr val="bg1"/>
                </a:solidFill>
              </a:rPr>
              <a:t>eaveBarrier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191383" y="2877138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182723" y="3499963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186006" y="4104969"/>
            <a:ext cx="0" cy="598634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199507" y="5023763"/>
            <a:ext cx="0" cy="308562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093077" y="2888489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084417" y="3511314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077081" y="4113331"/>
            <a:ext cx="0" cy="624670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057883" y="5008251"/>
            <a:ext cx="0" cy="316937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225106" y="1858063"/>
            <a:ext cx="0" cy="736921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094850" y="1858063"/>
            <a:ext cx="0" cy="761380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endCxn id="21" idx="0"/>
          </p:cNvCxnSpPr>
          <p:nvPr/>
        </p:nvCxnSpPr>
        <p:spPr>
          <a:xfrm rot="5400000" flipH="1" flipV="1">
            <a:off x="-155979" y="3934684"/>
            <a:ext cx="2737130" cy="29701"/>
          </a:xfrm>
          <a:prstGeom prst="bentConnector5">
            <a:avLst>
              <a:gd name="adj1" fmla="val -29893"/>
              <a:gd name="adj2" fmla="val -3363520"/>
              <a:gd name="adj3" fmla="val 108352"/>
            </a:avLst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/>
          <p:nvPr/>
        </p:nvCxnSpPr>
        <p:spPr>
          <a:xfrm rot="5400000" flipH="1" flipV="1">
            <a:off x="1699062" y="3915363"/>
            <a:ext cx="2703466" cy="88109"/>
          </a:xfrm>
          <a:prstGeom prst="bentConnector5">
            <a:avLst>
              <a:gd name="adj1" fmla="val -29314"/>
              <a:gd name="adj2" fmla="val 1563183"/>
              <a:gd name="adj3" fmla="val 108456"/>
            </a:avLst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81600" y="1543476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400" dirty="0" smtClean="0"/>
              <a:t>Adding FT support</a:t>
            </a:r>
          </a:p>
          <a:p>
            <a:pPr marL="342900" indent="-342900">
              <a:buAutoNum type="arabicPeriod"/>
            </a:pPr>
            <a:endParaRPr lang="en-US" altLang="zh-CN" sz="2400" dirty="0" smtClean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Extending normal synchronization message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2312814" y="1537552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LoadGraph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6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Failure before barrier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27337" y="2580969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Compute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40524" y="2600491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Compute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7337" y="3190569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SendMsg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42413" y="3177344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SendMsg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4036" y="3800169"/>
            <a:ext cx="3508978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EnterBarrier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7706" y="4711965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58245" y="4719163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4036" y="5318100"/>
            <a:ext cx="3508978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L</a:t>
            </a:r>
            <a:r>
              <a:rPr lang="en-US" dirty="0" err="1" smtClean="0">
                <a:solidFill>
                  <a:schemeClr val="bg1"/>
                </a:solidFill>
              </a:rPr>
              <a:t>eaveBarrier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191383" y="2877138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182723" y="3499963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186006" y="4104969"/>
            <a:ext cx="0" cy="598634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199507" y="5023763"/>
            <a:ext cx="0" cy="308562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093077" y="2888489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084417" y="3511314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077081" y="4113331"/>
            <a:ext cx="0" cy="624670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057883" y="5008251"/>
            <a:ext cx="0" cy="316937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endCxn id="21" idx="0"/>
          </p:cNvCxnSpPr>
          <p:nvPr/>
        </p:nvCxnSpPr>
        <p:spPr>
          <a:xfrm rot="5400000" flipH="1" flipV="1">
            <a:off x="-155979" y="3934684"/>
            <a:ext cx="2737130" cy="29701"/>
          </a:xfrm>
          <a:prstGeom prst="bentConnector5">
            <a:avLst>
              <a:gd name="adj1" fmla="val -29893"/>
              <a:gd name="adj2" fmla="val -3363520"/>
              <a:gd name="adj3" fmla="val 108352"/>
            </a:avLst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/>
          <p:nvPr/>
        </p:nvCxnSpPr>
        <p:spPr>
          <a:xfrm rot="5400000" flipH="1" flipV="1">
            <a:off x="1699062" y="3915363"/>
            <a:ext cx="2703466" cy="88109"/>
          </a:xfrm>
          <a:prstGeom prst="bentConnector5">
            <a:avLst>
              <a:gd name="adj1" fmla="val -29314"/>
              <a:gd name="adj2" fmla="val 1563183"/>
              <a:gd name="adj3" fmla="val 108456"/>
            </a:avLst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232400" y="3800169"/>
            <a:ext cx="1371600" cy="3054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enterBarrier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924527" y="2619329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Compute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26416" y="3196182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SendMsg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926415" y="3819007"/>
            <a:ext cx="1570601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EnterBarrier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903115" y="4414804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03114" y="5309525"/>
            <a:ext cx="1623501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L</a:t>
            </a:r>
            <a:r>
              <a:rPr lang="en-US" dirty="0" err="1" smtClean="0">
                <a:solidFill>
                  <a:schemeClr val="bg1"/>
                </a:solidFill>
              </a:rPr>
              <a:t>eaveBarrier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7677080" y="2907327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7668420" y="3530152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662904" y="4135158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7634798" y="4738001"/>
            <a:ext cx="2812" cy="571524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936574" y="3378200"/>
            <a:ext cx="0" cy="401358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62" idx="2"/>
          </p:cNvCxnSpPr>
          <p:nvPr/>
        </p:nvCxnSpPr>
        <p:spPr>
          <a:xfrm rot="5400000" flipH="1">
            <a:off x="6196270" y="4095730"/>
            <a:ext cx="3001178" cy="36012"/>
          </a:xfrm>
          <a:prstGeom prst="bentConnector5">
            <a:avLst>
              <a:gd name="adj1" fmla="val -7617"/>
              <a:gd name="adj2" fmla="val -2838956"/>
              <a:gd name="adj3" fmla="val 112902"/>
            </a:avLst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946780" y="4236070"/>
            <a:ext cx="2333120" cy="2864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Rollback &amp;&amp; Recovery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334728" y="4437646"/>
            <a:ext cx="1219200" cy="2864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Recovery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5934740" y="4116846"/>
            <a:ext cx="0" cy="321370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lbow Connector 161"/>
          <p:cNvCxnSpPr/>
          <p:nvPr/>
        </p:nvCxnSpPr>
        <p:spPr>
          <a:xfrm rot="5400000" flipH="1" flipV="1">
            <a:off x="5733239" y="2787889"/>
            <a:ext cx="2117420" cy="1780299"/>
          </a:xfrm>
          <a:prstGeom prst="bentConnector5">
            <a:avLst>
              <a:gd name="adj1" fmla="val -10796"/>
              <a:gd name="adj2" fmla="val 51070"/>
              <a:gd name="adj3" fmla="val 118496"/>
            </a:avLst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/>
          <p:nvPr/>
        </p:nvSpPr>
        <p:spPr>
          <a:xfrm>
            <a:off x="5106129" y="3049213"/>
            <a:ext cx="1591340" cy="2864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Newbie joins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Explosion 1 44"/>
          <p:cNvSpPr/>
          <p:nvPr/>
        </p:nvSpPr>
        <p:spPr>
          <a:xfrm>
            <a:off x="756680" y="2771729"/>
            <a:ext cx="1042273" cy="471486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Crash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>
          <a:xfrm>
            <a:off x="374015" y="1537552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LoadGraph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225106" y="1858063"/>
            <a:ext cx="0" cy="736921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094850" y="1858063"/>
            <a:ext cx="0" cy="761380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312814" y="1537552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LoadGraph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3" name="Straight Arrow Connector 72"/>
          <p:cNvCxnSpPr>
            <a:stCxn id="75" idx="3"/>
          </p:cNvCxnSpPr>
          <p:nvPr/>
        </p:nvCxnSpPr>
        <p:spPr>
          <a:xfrm flipV="1">
            <a:off x="4279900" y="4379271"/>
            <a:ext cx="13970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78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5" grpId="0" animBg="1"/>
      <p:bldP spid="57" grpId="0" animBg="1"/>
      <p:bldP spid="59" grpId="0" animBg="1"/>
      <p:bldP spid="62" grpId="0" animBg="1"/>
      <p:bldP spid="75" grpId="0" animBg="1"/>
      <p:bldP spid="85" grpId="0" animBg="1"/>
      <p:bldP spid="180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Failure during barrier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27337" y="2580969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Compute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40524" y="2600491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Compute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7337" y="3190569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SendMsg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42413" y="3177344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SendMsg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4036" y="3800169"/>
            <a:ext cx="3508978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EnterBarrier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7706" y="4711965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58245" y="4719163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4036" y="5318100"/>
            <a:ext cx="3508978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L</a:t>
            </a:r>
            <a:r>
              <a:rPr lang="en-US" dirty="0" err="1" smtClean="0">
                <a:solidFill>
                  <a:schemeClr val="bg1"/>
                </a:solidFill>
              </a:rPr>
              <a:t>eaveBarrier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191383" y="2877138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182723" y="3499963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186006" y="4104969"/>
            <a:ext cx="0" cy="598634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199507" y="5023763"/>
            <a:ext cx="0" cy="308562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093077" y="2888489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084417" y="3511314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077081" y="4113331"/>
            <a:ext cx="0" cy="624670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057883" y="5008251"/>
            <a:ext cx="0" cy="316937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endCxn id="21" idx="0"/>
          </p:cNvCxnSpPr>
          <p:nvPr/>
        </p:nvCxnSpPr>
        <p:spPr>
          <a:xfrm rot="5400000" flipH="1" flipV="1">
            <a:off x="-155979" y="3934684"/>
            <a:ext cx="2737130" cy="29701"/>
          </a:xfrm>
          <a:prstGeom prst="bentConnector5">
            <a:avLst>
              <a:gd name="adj1" fmla="val -34533"/>
              <a:gd name="adj2" fmla="val -3363520"/>
              <a:gd name="adj3" fmla="val 108352"/>
            </a:avLst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/>
          <p:nvPr/>
        </p:nvCxnSpPr>
        <p:spPr>
          <a:xfrm rot="5400000" flipH="1" flipV="1">
            <a:off x="1699062" y="3915363"/>
            <a:ext cx="2703466" cy="88109"/>
          </a:xfrm>
          <a:prstGeom prst="bentConnector5">
            <a:avLst>
              <a:gd name="adj1" fmla="val -34482"/>
              <a:gd name="adj2" fmla="val 1563183"/>
              <a:gd name="adj3" fmla="val 108456"/>
            </a:avLst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195029" y="3800862"/>
            <a:ext cx="1447071" cy="3128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leaveBarrier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924527" y="2619329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Compute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26416" y="3196182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SendMsg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926415" y="3819007"/>
            <a:ext cx="1570601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EnterBarrier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903115" y="4414804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03114" y="5309525"/>
            <a:ext cx="1623501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L</a:t>
            </a:r>
            <a:r>
              <a:rPr lang="en-US" dirty="0" err="1" smtClean="0">
                <a:solidFill>
                  <a:schemeClr val="bg1"/>
                </a:solidFill>
              </a:rPr>
              <a:t>eaveBarrier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7677080" y="2907327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7668420" y="3530152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662904" y="4135158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7634798" y="4738001"/>
            <a:ext cx="2812" cy="571524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936574" y="3378200"/>
            <a:ext cx="0" cy="401358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62" idx="2"/>
          </p:cNvCxnSpPr>
          <p:nvPr/>
        </p:nvCxnSpPr>
        <p:spPr>
          <a:xfrm rot="5400000" flipH="1">
            <a:off x="6196270" y="4095730"/>
            <a:ext cx="3001178" cy="36012"/>
          </a:xfrm>
          <a:prstGeom prst="bentConnector5">
            <a:avLst>
              <a:gd name="adj1" fmla="val -7617"/>
              <a:gd name="adj2" fmla="val -2838956"/>
              <a:gd name="adj3" fmla="val 112902"/>
            </a:avLst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2158525" y="5765800"/>
            <a:ext cx="1799920" cy="2864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Recovery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334728" y="4437646"/>
            <a:ext cx="1219200" cy="2864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Recovery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5934740" y="4116846"/>
            <a:ext cx="0" cy="321370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lbow Connector 161"/>
          <p:cNvCxnSpPr/>
          <p:nvPr/>
        </p:nvCxnSpPr>
        <p:spPr>
          <a:xfrm rot="5400000" flipH="1" flipV="1">
            <a:off x="5733239" y="2787889"/>
            <a:ext cx="2117420" cy="1780299"/>
          </a:xfrm>
          <a:prstGeom prst="bentConnector5">
            <a:avLst>
              <a:gd name="adj1" fmla="val -10796"/>
              <a:gd name="adj2" fmla="val 48930"/>
              <a:gd name="adj3" fmla="val 118496"/>
            </a:avLst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/>
          <p:nvPr/>
        </p:nvSpPr>
        <p:spPr>
          <a:xfrm>
            <a:off x="5106129" y="3049213"/>
            <a:ext cx="1591340" cy="2864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Newbie boot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Explosion 1 44"/>
          <p:cNvSpPr/>
          <p:nvPr/>
        </p:nvSpPr>
        <p:spPr>
          <a:xfrm>
            <a:off x="716669" y="4414372"/>
            <a:ext cx="1042273" cy="471486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Crash</a:t>
            </a:r>
            <a:endParaRPr lang="en-US" sz="1200" dirty="0"/>
          </a:p>
        </p:txBody>
      </p:sp>
      <p:cxnSp>
        <p:nvCxnSpPr>
          <p:cNvPr id="47" name="Straight Arrow Connector 46"/>
          <p:cNvCxnSpPr>
            <a:stCxn id="75" idx="3"/>
          </p:cNvCxnSpPr>
          <p:nvPr/>
        </p:nvCxnSpPr>
        <p:spPr>
          <a:xfrm flipV="1">
            <a:off x="3958445" y="5909001"/>
            <a:ext cx="415724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74015" y="1537552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LoadGraph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225106" y="1858063"/>
            <a:ext cx="0" cy="736921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094850" y="1858063"/>
            <a:ext cx="0" cy="761380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312814" y="1537552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LoadGraph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63" y="1672190"/>
            <a:ext cx="8229600" cy="4525963"/>
          </a:xfrm>
        </p:spPr>
        <p:txBody>
          <a:bodyPr/>
          <a:lstStyle/>
          <a:p>
            <a:r>
              <a:rPr lang="en-US" dirty="0" smtClean="0"/>
              <a:t>Fault tolerance replicas</a:t>
            </a:r>
          </a:p>
          <a:p>
            <a:pPr lvl="1"/>
            <a:r>
              <a:rPr lang="en-US" dirty="0" smtClean="0"/>
              <a:t>every vertex has at least </a:t>
            </a:r>
            <a:r>
              <a:rPr lang="en-US" dirty="0" smtClean="0">
                <a:latin typeface="Gabriola" pitchFamily="82" charset="0"/>
                <a:cs typeface="Times New Roman" pitchFamily="18" charset="0"/>
              </a:rPr>
              <a:t>f</a:t>
            </a:r>
            <a:r>
              <a:rPr lang="en-US" dirty="0" smtClean="0"/>
              <a:t> replicas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to tolerate </a:t>
            </a:r>
            <a:r>
              <a:rPr lang="en-US" altLang="zh-CN" dirty="0">
                <a:latin typeface="Gabriola" pitchFamily="82" charset="0"/>
                <a:cs typeface="Times New Roman" pitchFamily="18" charset="0"/>
              </a:rPr>
              <a:t>f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/>
              <a:t>failures</a:t>
            </a:r>
            <a:endParaRPr lang="en-US" dirty="0" smtClean="0"/>
          </a:p>
          <a:p>
            <a:pPr lvl="1"/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F</a:t>
            </a:r>
            <a:r>
              <a:rPr lang="en-US" sz="3200" dirty="0" smtClean="0"/>
              <a:t>ull state replica (mirror)</a:t>
            </a:r>
          </a:p>
          <a:p>
            <a:pPr lvl="1"/>
            <a:r>
              <a:rPr lang="en-US" dirty="0" smtClean="0"/>
              <a:t>Existing replica lacks meta information</a:t>
            </a:r>
          </a:p>
          <a:p>
            <a:pPr lvl="1"/>
            <a:r>
              <a:rPr lang="en-US" dirty="0" smtClean="0"/>
              <a:t>Such as replication location</a:t>
            </a:r>
          </a:p>
          <a:p>
            <a:pPr lvl="1"/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41" y="1219200"/>
            <a:ext cx="2380359" cy="106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934734" y="2508195"/>
            <a:ext cx="1981200" cy="1309207"/>
          </a:xfrm>
          <a:prstGeom prst="roundRect">
            <a:avLst/>
          </a:prstGeom>
          <a:noFill/>
          <a:ln w="15875" cap="sq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938950" y="3990134"/>
            <a:ext cx="1981200" cy="1309207"/>
          </a:xfrm>
          <a:prstGeom prst="roundRect">
            <a:avLst/>
          </a:prstGeom>
          <a:noFill/>
          <a:ln w="15875" cap="sq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938953" y="5513353"/>
            <a:ext cx="1981200" cy="1309207"/>
          </a:xfrm>
          <a:prstGeom prst="roundRect">
            <a:avLst/>
          </a:prstGeom>
          <a:noFill/>
          <a:ln w="15875" cap="sq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7777695" y="2641545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734834" y="3327345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8401584" y="265107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7153809" y="265107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15709" y="333687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7091350" y="4104434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8386750" y="4799759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386750" y="4123484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39050" y="4113959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7758100" y="4780709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91353" y="5646703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8386753" y="5675278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91353" y="6370603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Oval 20"/>
          <p:cNvSpPr/>
          <p:nvPr/>
        </p:nvSpPr>
        <p:spPr>
          <a:xfrm>
            <a:off x="8386753" y="6351553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7739053" y="5646703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7739053" y="6370603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392059" y="3317820"/>
            <a:ext cx="381000" cy="381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081825" y="4799759"/>
            <a:ext cx="381000" cy="381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6" name="Right Arrow 25"/>
          <p:cNvSpPr/>
          <p:nvPr/>
        </p:nvSpPr>
        <p:spPr>
          <a:xfrm flipV="1">
            <a:off x="7525284" y="2768822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8632612" flipV="1">
            <a:off x="7367434" y="3161072"/>
            <a:ext cx="593863" cy="105590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flipV="1">
            <a:off x="7518141" y="3473672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flipV="1">
            <a:off x="8158698" y="2768822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flipV="1">
            <a:off x="7472350" y="4248797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0800000" flipV="1">
            <a:off x="8134339" y="4269811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800000" flipV="1">
            <a:off x="8143864" y="4920962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3510508" flipV="1">
            <a:off x="7968374" y="4608857"/>
            <a:ext cx="593863" cy="105590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flipV="1">
            <a:off x="7472353" y="5773980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0800000" flipV="1">
            <a:off x="8124817" y="5783505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0800000" flipV="1">
            <a:off x="8158154" y="6503953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flipV="1">
            <a:off x="7472353" y="6523003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6200000" flipV="1">
            <a:off x="7755108" y="6119958"/>
            <a:ext cx="340453" cy="12273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49065" y="2286976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Node1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8390249" y="3767857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Node2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8450098" y="5289886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Node3</a:t>
            </a:r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6743746" y="1828800"/>
            <a:ext cx="381976" cy="381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802803" y="1342760"/>
            <a:ext cx="381976" cy="381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233156" y="2169641"/>
            <a:ext cx="812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Master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689447" y="2433290"/>
            <a:ext cx="155265" cy="2587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121879" y="2641545"/>
            <a:ext cx="812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Replica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809361" y="2822252"/>
            <a:ext cx="32771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724400" y="5385063"/>
            <a:ext cx="17784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Vertex: 5</a:t>
            </a:r>
          </a:p>
          <a:p>
            <a:r>
              <a:rPr lang="en-US" dirty="0" smtClean="0"/>
              <a:t>Master: n2</a:t>
            </a:r>
          </a:p>
          <a:p>
            <a:r>
              <a:rPr lang="en-US" dirty="0" smtClean="0"/>
              <a:t>Replicas: n1 | n3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9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9" grpId="0" animBg="1"/>
      <p:bldP spid="20" grpId="0" animBg="1"/>
      <p:bldP spid="24" grpId="0" animBg="1"/>
      <p:bldP spid="25" grpId="0" animBg="1"/>
      <p:bldP spid="42" grpId="0" animBg="1"/>
      <p:bldP spid="42" grpId="1" animBg="1"/>
      <p:bldP spid="44" grpId="0" animBg="1"/>
      <p:bldP spid="44" grpId="1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Optimization: selfish </a:t>
            </a:r>
            <a:r>
              <a:rPr lang="en-US" dirty="0"/>
              <a:t>v</a:t>
            </a:r>
            <a:r>
              <a:rPr lang="en-US" dirty="0" smtClean="0"/>
              <a:t>ertices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/>
          <a:lstStyle/>
          <a:p>
            <a:r>
              <a:rPr lang="en-US" dirty="0" smtClean="0"/>
              <a:t>States of selfish </a:t>
            </a:r>
            <a:r>
              <a:rPr lang="en-US" dirty="0"/>
              <a:t>v</a:t>
            </a:r>
            <a:r>
              <a:rPr lang="en-US" dirty="0" smtClean="0"/>
              <a:t>ertices have no consumer</a:t>
            </a:r>
          </a:p>
          <a:p>
            <a:r>
              <a:rPr lang="en-US" dirty="0" smtClean="0"/>
              <a:t>Their states may only decided by their neighbors</a:t>
            </a:r>
          </a:p>
          <a:p>
            <a:r>
              <a:rPr lang="en-US" dirty="0" smtClean="0"/>
              <a:t>Opt: get their states by re-computation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54" y="3924300"/>
            <a:ext cx="4901645" cy="207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56629" y="5105400"/>
            <a:ext cx="748745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114800"/>
            <a:ext cx="3450948" cy="238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395038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ageRank-Formula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190132"/>
            <a:ext cx="4419600" cy="5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4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</a:t>
            </a:r>
            <a:r>
              <a:rPr lang="en-US" dirty="0"/>
              <a:t>r</a:t>
            </a:r>
            <a:r>
              <a:rPr lang="en-US" dirty="0" smtClean="0"/>
              <a:t>ecover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Parallel recovery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onsistent state after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7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81" y="152400"/>
            <a:ext cx="8229600" cy="1143000"/>
          </a:xfrm>
        </p:spPr>
        <p:txBody>
          <a:bodyPr/>
          <a:lstStyle/>
          <a:p>
            <a:r>
              <a:rPr lang="en-US" dirty="0" smtClean="0"/>
              <a:t>Problems of recovery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1958356" y="1402683"/>
            <a:ext cx="1981200" cy="1309207"/>
          </a:xfrm>
          <a:prstGeom prst="roundRect">
            <a:avLst/>
          </a:prstGeom>
          <a:noFill/>
          <a:ln w="15875" cap="sq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4346781" y="1405416"/>
            <a:ext cx="1981200" cy="1309207"/>
          </a:xfrm>
          <a:prstGeom prst="roundRect">
            <a:avLst/>
          </a:prstGeom>
          <a:noFill/>
          <a:ln w="15875" cap="sq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6734175" y="1405418"/>
            <a:ext cx="1981200" cy="1309207"/>
          </a:xfrm>
          <a:prstGeom prst="roundRect">
            <a:avLst/>
          </a:prstGeom>
          <a:noFill/>
          <a:ln w="15875" cap="sq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2801317" y="1536033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779720" y="2221833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3425206" y="1545558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5" name="Oval 54"/>
          <p:cNvSpPr/>
          <p:nvPr/>
        </p:nvSpPr>
        <p:spPr>
          <a:xfrm>
            <a:off x="2177431" y="1545558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139331" y="2231358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7" name="Oval 56"/>
          <p:cNvSpPr/>
          <p:nvPr/>
        </p:nvSpPr>
        <p:spPr>
          <a:xfrm>
            <a:off x="4499181" y="1519716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8" name="Oval 57"/>
          <p:cNvSpPr/>
          <p:nvPr/>
        </p:nvSpPr>
        <p:spPr>
          <a:xfrm>
            <a:off x="5794581" y="2215041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5794581" y="1538766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146881" y="1529241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1" name="Oval 60"/>
          <p:cNvSpPr/>
          <p:nvPr/>
        </p:nvSpPr>
        <p:spPr>
          <a:xfrm>
            <a:off x="5165931" y="2195991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6886575" y="1538768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3" name="Oval 62"/>
          <p:cNvSpPr/>
          <p:nvPr/>
        </p:nvSpPr>
        <p:spPr>
          <a:xfrm>
            <a:off x="8181975" y="1567343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6886575" y="2262668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5" name="Oval 64"/>
          <p:cNvSpPr/>
          <p:nvPr/>
        </p:nvSpPr>
        <p:spPr>
          <a:xfrm>
            <a:off x="8181975" y="2243618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6" name="Oval 65"/>
          <p:cNvSpPr/>
          <p:nvPr/>
        </p:nvSpPr>
        <p:spPr>
          <a:xfrm>
            <a:off x="7534275" y="1538768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7" name="Oval 66"/>
          <p:cNvSpPr/>
          <p:nvPr/>
        </p:nvSpPr>
        <p:spPr>
          <a:xfrm>
            <a:off x="7534275" y="2262668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3415681" y="2212308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489656" y="2215041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0" name="Right Arrow 69"/>
          <p:cNvSpPr/>
          <p:nvPr/>
        </p:nvSpPr>
        <p:spPr>
          <a:xfrm flipV="1">
            <a:off x="2548906" y="1663310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18632612" flipV="1">
            <a:off x="2391056" y="2055560"/>
            <a:ext cx="593863" cy="105590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flipV="1">
            <a:off x="2541763" y="2368160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flipV="1">
            <a:off x="3182320" y="1663310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 flipV="1">
            <a:off x="4880181" y="1664079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 rot="10800000" flipV="1">
            <a:off x="5542170" y="1685093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Arrow 75"/>
          <p:cNvSpPr/>
          <p:nvPr/>
        </p:nvSpPr>
        <p:spPr>
          <a:xfrm rot="10800000" flipV="1">
            <a:off x="5551695" y="2336244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Arrow 76"/>
          <p:cNvSpPr/>
          <p:nvPr/>
        </p:nvSpPr>
        <p:spPr>
          <a:xfrm rot="13510508" flipV="1">
            <a:off x="5376205" y="2024139"/>
            <a:ext cx="593863" cy="105590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 flipV="1">
            <a:off x="7267575" y="1666045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ight Arrow 78"/>
          <p:cNvSpPr/>
          <p:nvPr/>
        </p:nvSpPr>
        <p:spPr>
          <a:xfrm rot="10800000" flipV="1">
            <a:off x="7920039" y="1675570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 rot="10800000" flipV="1">
            <a:off x="7953376" y="2396018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 flipV="1">
            <a:off x="7267575" y="2415068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 rot="16200000" flipV="1">
            <a:off x="7550330" y="2012023"/>
            <a:ext cx="340453" cy="12273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472706" y="2709158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Node1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936670" y="2700077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Node2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7243762" y="2714625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Node3</a:t>
            </a:r>
            <a:endParaRPr lang="en-US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1620217" y="1282111"/>
            <a:ext cx="0" cy="1675807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1061988" y="1360672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1061988" y="1946722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1061988" y="251305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0" name="Explosion 1 89"/>
          <p:cNvSpPr/>
          <p:nvPr/>
        </p:nvSpPr>
        <p:spPr>
          <a:xfrm>
            <a:off x="7239000" y="990600"/>
            <a:ext cx="1437308" cy="721757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Crash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242720" y="1364808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Master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237497" y="1930256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Mirror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242720" y="2506038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5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84582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Which vertices have crashed?</a:t>
            </a:r>
          </a:p>
          <a:p>
            <a:r>
              <a:rPr lang="en-US" dirty="0" smtClean="0"/>
              <a:t>How to recover without a central coordinator?</a:t>
            </a:r>
          </a:p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42059" y="4800600"/>
            <a:ext cx="4610941" cy="181588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smtClean="0"/>
              <a:t>Rules:</a:t>
            </a:r>
            <a:endParaRPr lang="en-US" sz="2800" dirty="0" smtClean="0"/>
          </a:p>
          <a:p>
            <a:r>
              <a:rPr lang="en-US" sz="2800" dirty="0" smtClean="0"/>
              <a:t>1. Master recovers replicas</a:t>
            </a:r>
          </a:p>
          <a:p>
            <a:r>
              <a:rPr lang="en-US" sz="2800" dirty="0" smtClean="0"/>
              <a:t>2. If master crashed, mirror recovers master and replicas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867400" y="4800600"/>
            <a:ext cx="3124200" cy="178510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Replication Location</a:t>
            </a:r>
          </a:p>
          <a:p>
            <a:endParaRPr lang="en-US" sz="2800" dirty="0"/>
          </a:p>
          <a:p>
            <a:r>
              <a:rPr lang="en-US" dirty="0" smtClean="0"/>
              <a:t>Vertex 3:</a:t>
            </a:r>
          </a:p>
          <a:p>
            <a:r>
              <a:rPr lang="en-US" dirty="0" smtClean="0"/>
              <a:t>Master: n3</a:t>
            </a:r>
          </a:p>
          <a:p>
            <a:r>
              <a:rPr lang="en-US" dirty="0" smtClean="0"/>
              <a:t>Mirror: n2</a:t>
            </a:r>
          </a:p>
        </p:txBody>
      </p:sp>
      <p:sp>
        <p:nvSpPr>
          <p:cNvPr id="3" name="Plus 2"/>
          <p:cNvSpPr/>
          <p:nvPr/>
        </p:nvSpPr>
        <p:spPr>
          <a:xfrm>
            <a:off x="4924280" y="5257800"/>
            <a:ext cx="914400" cy="914400"/>
          </a:xfrm>
          <a:prstGeom prst="mathPl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5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94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81" y="152400"/>
            <a:ext cx="8229600" cy="1143000"/>
          </a:xfrm>
        </p:spPr>
        <p:txBody>
          <a:bodyPr/>
          <a:lstStyle/>
          <a:p>
            <a:r>
              <a:rPr lang="en-US" dirty="0" smtClean="0"/>
              <a:t>Rebirth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77256" y="3748568"/>
            <a:ext cx="1981200" cy="1309207"/>
          </a:xfrm>
          <a:prstGeom prst="roundRect">
            <a:avLst/>
          </a:prstGeom>
          <a:noFill/>
          <a:ln w="15875" cap="sq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705600" y="3748568"/>
            <a:ext cx="1981200" cy="1309207"/>
          </a:xfrm>
          <a:prstGeom prst="roundRect">
            <a:avLst/>
          </a:prstGeom>
          <a:noFill/>
          <a:ln w="15875" cap="sq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636168" y="3744286"/>
            <a:ext cx="1981200" cy="1309207"/>
          </a:xfrm>
          <a:prstGeom prst="roundRect">
            <a:avLst/>
          </a:prstGeom>
          <a:noFill/>
          <a:ln w="15875" cap="sq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1620217" y="3881918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77356" y="4567718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2244106" y="3891443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996331" y="3891443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8231" y="4577243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6858000" y="3862868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153400" y="4558193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53400" y="3881918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05700" y="3872393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7524750" y="4539143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854321" y="3891443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2234581" y="4558193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848475" y="4558193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7" name="Right Arrow 26"/>
          <p:cNvSpPr/>
          <p:nvPr/>
        </p:nvSpPr>
        <p:spPr>
          <a:xfrm flipV="1">
            <a:off x="1367806" y="4009195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8632612" flipV="1">
            <a:off x="1209956" y="4401445"/>
            <a:ext cx="593863" cy="105590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flipV="1">
            <a:off x="1360663" y="4714045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flipV="1">
            <a:off x="2001220" y="4009195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flipV="1">
            <a:off x="7239000" y="4007231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800000" flipV="1">
            <a:off x="7900989" y="4028245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 flipV="1">
            <a:off x="7910514" y="4679396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3510508" flipV="1">
            <a:off x="7735024" y="4367291"/>
            <a:ext cx="593863" cy="105590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34467" y="5149334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391400" y="5161002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097423" y="5185886"/>
            <a:ext cx="117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Newbie3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2567956" y="4577243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801192" y="4582486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7867650" y="4582486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/>
          <p:cNvSpPr/>
          <p:nvPr/>
        </p:nvSpPr>
        <p:spPr>
          <a:xfrm>
            <a:off x="7239000" y="4563436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7258050" y="3893234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8307" y="5715000"/>
            <a:ext cx="6049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Rule:</a:t>
            </a:r>
          </a:p>
          <a:p>
            <a:r>
              <a:rPr lang="en-US" dirty="0" smtClean="0"/>
              <a:t>1. Master recovers replicas</a:t>
            </a:r>
          </a:p>
          <a:p>
            <a:r>
              <a:rPr lang="en-US" dirty="0" smtClean="0"/>
              <a:t>2. If master crashed, mirror recovers master and replicas</a:t>
            </a:r>
          </a:p>
        </p:txBody>
      </p:sp>
      <p:sp>
        <p:nvSpPr>
          <p:cNvPr id="37" name="Right Arrow 36"/>
          <p:cNvSpPr/>
          <p:nvPr/>
        </p:nvSpPr>
        <p:spPr>
          <a:xfrm flipV="1">
            <a:off x="4198253" y="3969696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0800000" flipV="1">
            <a:off x="4843629" y="3993174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10800000" flipV="1">
            <a:off x="4867441" y="4734886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flipV="1">
            <a:off x="4191165" y="4753936"/>
            <a:ext cx="266700" cy="86555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958356" y="1402683"/>
            <a:ext cx="1981200" cy="1309207"/>
          </a:xfrm>
          <a:prstGeom prst="roundRect">
            <a:avLst/>
          </a:prstGeom>
          <a:noFill/>
          <a:ln w="15875" cap="sq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4346781" y="1405416"/>
            <a:ext cx="1981200" cy="1309207"/>
          </a:xfrm>
          <a:prstGeom prst="roundRect">
            <a:avLst/>
          </a:prstGeom>
          <a:noFill/>
          <a:ln w="15875" cap="sq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6734175" y="1405418"/>
            <a:ext cx="1981200" cy="1309207"/>
          </a:xfrm>
          <a:prstGeom prst="roundRect">
            <a:avLst/>
          </a:prstGeom>
          <a:noFill/>
          <a:ln w="15875" cap="sq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2801317" y="1536033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779720" y="2221833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3425206" y="1545558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5" name="Oval 54"/>
          <p:cNvSpPr/>
          <p:nvPr/>
        </p:nvSpPr>
        <p:spPr>
          <a:xfrm>
            <a:off x="2177431" y="1545558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139331" y="2231358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7" name="Oval 56"/>
          <p:cNvSpPr/>
          <p:nvPr/>
        </p:nvSpPr>
        <p:spPr>
          <a:xfrm>
            <a:off x="4499181" y="1519716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8" name="Oval 57"/>
          <p:cNvSpPr/>
          <p:nvPr/>
        </p:nvSpPr>
        <p:spPr>
          <a:xfrm>
            <a:off x="5794581" y="2215041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5794581" y="1538766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146881" y="1529241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1" name="Oval 60"/>
          <p:cNvSpPr/>
          <p:nvPr/>
        </p:nvSpPr>
        <p:spPr>
          <a:xfrm>
            <a:off x="5165931" y="2195991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6886575" y="1538768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3" name="Oval 62"/>
          <p:cNvSpPr/>
          <p:nvPr/>
        </p:nvSpPr>
        <p:spPr>
          <a:xfrm>
            <a:off x="8181975" y="1567343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6886575" y="2262668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5" name="Oval 64"/>
          <p:cNvSpPr/>
          <p:nvPr/>
        </p:nvSpPr>
        <p:spPr>
          <a:xfrm>
            <a:off x="8181975" y="2243618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6" name="Oval 65"/>
          <p:cNvSpPr/>
          <p:nvPr/>
        </p:nvSpPr>
        <p:spPr>
          <a:xfrm>
            <a:off x="7534275" y="1538768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7" name="Oval 66"/>
          <p:cNvSpPr/>
          <p:nvPr/>
        </p:nvSpPr>
        <p:spPr>
          <a:xfrm>
            <a:off x="7534275" y="2262668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3415681" y="2212308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489656" y="2215041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0" name="Right Arrow 69"/>
          <p:cNvSpPr/>
          <p:nvPr/>
        </p:nvSpPr>
        <p:spPr>
          <a:xfrm flipV="1">
            <a:off x="2548906" y="1663310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18632612" flipV="1">
            <a:off x="2391056" y="2055560"/>
            <a:ext cx="593863" cy="105590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flipV="1">
            <a:off x="2541763" y="2368160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flipV="1">
            <a:off x="3182320" y="1663310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 flipV="1">
            <a:off x="4880181" y="1664079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 rot="10800000" flipV="1">
            <a:off x="5542170" y="1685093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Arrow 75"/>
          <p:cNvSpPr/>
          <p:nvPr/>
        </p:nvSpPr>
        <p:spPr>
          <a:xfrm rot="10800000" flipV="1">
            <a:off x="5551695" y="2336244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Arrow 76"/>
          <p:cNvSpPr/>
          <p:nvPr/>
        </p:nvSpPr>
        <p:spPr>
          <a:xfrm rot="13510508" flipV="1">
            <a:off x="5376205" y="2024139"/>
            <a:ext cx="593863" cy="105590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 flipV="1">
            <a:off x="7267575" y="1666045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ight Arrow 78"/>
          <p:cNvSpPr/>
          <p:nvPr/>
        </p:nvSpPr>
        <p:spPr>
          <a:xfrm rot="10800000" flipV="1">
            <a:off x="7920039" y="1675570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 rot="10800000" flipV="1">
            <a:off x="7953376" y="2396018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 flipV="1">
            <a:off x="7267575" y="2415068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 rot="16200000" flipV="1">
            <a:off x="7550330" y="2012023"/>
            <a:ext cx="340453" cy="12273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472706" y="2709158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Node1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936670" y="2700077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Node2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7243762" y="2714625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Node3</a:t>
            </a:r>
            <a:endParaRPr lang="en-US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1620217" y="1282111"/>
            <a:ext cx="0" cy="1675807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1061988" y="1360672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1061988" y="1946722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1061988" y="251305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0" name="Explosion 1 89"/>
          <p:cNvSpPr/>
          <p:nvPr/>
        </p:nvSpPr>
        <p:spPr>
          <a:xfrm>
            <a:off x="6287467" y="829415"/>
            <a:ext cx="1437308" cy="721757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Crash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242720" y="1364808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Master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237497" y="1930256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Mirror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242720" y="2506038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94" name="Right Arrow 93"/>
          <p:cNvSpPr/>
          <p:nvPr/>
        </p:nvSpPr>
        <p:spPr>
          <a:xfrm rot="16200000" flipV="1">
            <a:off x="4483486" y="4361523"/>
            <a:ext cx="340453" cy="12273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1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75706E-6 L 0.20972 -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37292 -0.107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8575E-6 L 0.20659 0.0048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23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6349E-6 L -0.23125 0.1045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522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21545 0.0039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18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92 L -0.23611 -0.1034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-5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7" grpId="0" animBg="1"/>
      <p:bldP spid="38" grpId="0" animBg="1"/>
      <p:bldP spid="39" grpId="0" animBg="1"/>
      <p:bldP spid="42" grpId="0" animBg="1"/>
      <p:bldP spid="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information in graph</a:t>
            </a:r>
          </a:p>
          <a:p>
            <a:endParaRPr lang="en-US" dirty="0"/>
          </a:p>
          <a:p>
            <a:r>
              <a:rPr lang="en-US" dirty="0" smtClean="0"/>
              <a:t>Many applications</a:t>
            </a:r>
          </a:p>
          <a:p>
            <a:pPr lvl="1"/>
            <a:r>
              <a:rPr lang="en-US" dirty="0" smtClean="0"/>
              <a:t>SSSP</a:t>
            </a:r>
          </a:p>
          <a:p>
            <a:pPr lvl="1"/>
            <a:r>
              <a:rPr lang="en-US" dirty="0" smtClean="0"/>
              <a:t>Community Detection</a:t>
            </a:r>
          </a:p>
          <a:p>
            <a:pPr marL="457200" lvl="1" indent="0">
              <a:buNone/>
            </a:pPr>
            <a:r>
              <a:rPr lang="en-US" dirty="0" smtClean="0"/>
              <a:t>……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470" y="4220571"/>
            <a:ext cx="3250166" cy="263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76" y="685800"/>
            <a:ext cx="3294497" cy="343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5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Rebirth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Standby machine</a:t>
            </a:r>
          </a:p>
          <a:p>
            <a:endParaRPr lang="en-US" dirty="0" smtClean="0"/>
          </a:p>
          <a:p>
            <a:r>
              <a:rPr lang="en-US" dirty="0" smtClean="0"/>
              <a:t>A single newbie machine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376410"/>
            <a:ext cx="536058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Migrate tasks </a:t>
            </a:r>
            <a:r>
              <a:rPr lang="en-US" sz="2800" dirty="0"/>
              <a:t>to surviving </a:t>
            </a:r>
            <a:r>
              <a:rPr lang="en-US" sz="2800" dirty="0" smtClean="0"/>
              <a:t>machines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45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55825" y="3335006"/>
            <a:ext cx="2405061" cy="1493873"/>
          </a:xfrm>
          <a:prstGeom prst="roundRect">
            <a:avLst/>
          </a:prstGeom>
          <a:noFill/>
          <a:ln w="15875" cap="sq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722144" y="3321199"/>
            <a:ext cx="2562226" cy="1309207"/>
          </a:xfrm>
          <a:prstGeom prst="roundRect">
            <a:avLst/>
          </a:prstGeom>
          <a:noFill/>
          <a:ln w="15875" cap="sq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1598786" y="3468356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55925" y="4154156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2222675" y="3477881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974900" y="3477881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36800" y="4163681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5874544" y="3435499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7169944" y="4130824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69944" y="3454549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22244" y="3445024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6541294" y="4111774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213150" y="4144631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65019" y="4130824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7" name="Right Arrow 26"/>
          <p:cNvSpPr/>
          <p:nvPr/>
        </p:nvSpPr>
        <p:spPr>
          <a:xfrm flipV="1">
            <a:off x="1346375" y="3595633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8632612" flipV="1">
            <a:off x="1188525" y="3987883"/>
            <a:ext cx="593863" cy="105590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flipV="1">
            <a:off x="1339232" y="4300483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flipV="1">
            <a:off x="1979789" y="3595633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flipV="1">
            <a:off x="6255544" y="3579862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800000" flipV="1">
            <a:off x="6917533" y="3600876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 flipV="1">
            <a:off x="6927058" y="4252027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3510508" flipV="1">
            <a:off x="6751568" y="3939922"/>
            <a:ext cx="593863" cy="105590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67347" y="5029278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407944" y="4733633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Node2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2670347" y="4187974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7" name="Right Arrow 46"/>
          <p:cNvSpPr/>
          <p:nvPr/>
        </p:nvSpPr>
        <p:spPr>
          <a:xfrm rot="10800000" flipV="1">
            <a:off x="7550944" y="4281433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rved Right Arrow 45"/>
          <p:cNvSpPr/>
          <p:nvPr/>
        </p:nvSpPr>
        <p:spPr>
          <a:xfrm rot="16200000">
            <a:off x="1630284" y="4032175"/>
            <a:ext cx="279916" cy="1285875"/>
          </a:xfrm>
          <a:prstGeom prst="curvedRightArrow">
            <a:avLst>
              <a:gd name="adj1" fmla="val 11436"/>
              <a:gd name="adj2" fmla="val 50000"/>
              <a:gd name="adj3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958356" y="1402683"/>
            <a:ext cx="1981200" cy="1309207"/>
          </a:xfrm>
          <a:prstGeom prst="roundRect">
            <a:avLst/>
          </a:prstGeom>
          <a:noFill/>
          <a:ln w="15875" cap="sq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6" name="Rounded Rectangle 75"/>
          <p:cNvSpPr/>
          <p:nvPr/>
        </p:nvSpPr>
        <p:spPr>
          <a:xfrm>
            <a:off x="4346781" y="1405416"/>
            <a:ext cx="1981200" cy="1309207"/>
          </a:xfrm>
          <a:prstGeom prst="roundRect">
            <a:avLst/>
          </a:prstGeom>
          <a:noFill/>
          <a:ln w="15875" cap="sq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7" name="Rounded Rectangle 76"/>
          <p:cNvSpPr/>
          <p:nvPr/>
        </p:nvSpPr>
        <p:spPr>
          <a:xfrm>
            <a:off x="6734175" y="1405418"/>
            <a:ext cx="1981200" cy="1309207"/>
          </a:xfrm>
          <a:prstGeom prst="roundRect">
            <a:avLst/>
          </a:prstGeom>
          <a:noFill/>
          <a:ln w="15875" cap="sq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8" name="Oval 77"/>
          <p:cNvSpPr/>
          <p:nvPr/>
        </p:nvSpPr>
        <p:spPr>
          <a:xfrm>
            <a:off x="2801317" y="1536033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2779720" y="2221833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0" name="Oval 79"/>
          <p:cNvSpPr/>
          <p:nvPr/>
        </p:nvSpPr>
        <p:spPr>
          <a:xfrm>
            <a:off x="3425206" y="1545558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1" name="Oval 80"/>
          <p:cNvSpPr/>
          <p:nvPr/>
        </p:nvSpPr>
        <p:spPr>
          <a:xfrm>
            <a:off x="2177431" y="1545558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2139331" y="2231358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/>
          <p:cNvSpPr/>
          <p:nvPr/>
        </p:nvSpPr>
        <p:spPr>
          <a:xfrm>
            <a:off x="4499181" y="1519716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4" name="Oval 83"/>
          <p:cNvSpPr/>
          <p:nvPr/>
        </p:nvSpPr>
        <p:spPr>
          <a:xfrm>
            <a:off x="5794581" y="2215041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5794581" y="1538766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5146881" y="1529241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7" name="Oval 86"/>
          <p:cNvSpPr/>
          <p:nvPr/>
        </p:nvSpPr>
        <p:spPr>
          <a:xfrm>
            <a:off x="5165931" y="2195991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6886575" y="1538768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9" name="Oval 88"/>
          <p:cNvSpPr/>
          <p:nvPr/>
        </p:nvSpPr>
        <p:spPr>
          <a:xfrm>
            <a:off x="8181975" y="1567343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6886575" y="2262668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1" name="Oval 90"/>
          <p:cNvSpPr/>
          <p:nvPr/>
        </p:nvSpPr>
        <p:spPr>
          <a:xfrm>
            <a:off x="8181975" y="2243618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2" name="Oval 91"/>
          <p:cNvSpPr/>
          <p:nvPr/>
        </p:nvSpPr>
        <p:spPr>
          <a:xfrm>
            <a:off x="7534275" y="1538768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3" name="Oval 92"/>
          <p:cNvSpPr/>
          <p:nvPr/>
        </p:nvSpPr>
        <p:spPr>
          <a:xfrm>
            <a:off x="7534275" y="2262668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3415681" y="2212308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4489656" y="2215041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6" name="Right Arrow 95"/>
          <p:cNvSpPr/>
          <p:nvPr/>
        </p:nvSpPr>
        <p:spPr>
          <a:xfrm flipV="1">
            <a:off x="2548906" y="1663310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Arrow 96"/>
          <p:cNvSpPr/>
          <p:nvPr/>
        </p:nvSpPr>
        <p:spPr>
          <a:xfrm rot="18632612" flipV="1">
            <a:off x="2391056" y="2055560"/>
            <a:ext cx="593863" cy="105590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Arrow 97"/>
          <p:cNvSpPr/>
          <p:nvPr/>
        </p:nvSpPr>
        <p:spPr>
          <a:xfrm flipV="1">
            <a:off x="2541763" y="2368160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ight Arrow 98"/>
          <p:cNvSpPr/>
          <p:nvPr/>
        </p:nvSpPr>
        <p:spPr>
          <a:xfrm flipV="1">
            <a:off x="3182320" y="1663310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ight Arrow 99"/>
          <p:cNvSpPr/>
          <p:nvPr/>
        </p:nvSpPr>
        <p:spPr>
          <a:xfrm flipV="1">
            <a:off x="4880181" y="1664079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ight Arrow 100"/>
          <p:cNvSpPr/>
          <p:nvPr/>
        </p:nvSpPr>
        <p:spPr>
          <a:xfrm rot="10800000" flipV="1">
            <a:off x="5542170" y="1685093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 rot="10800000" flipV="1">
            <a:off x="5551695" y="2336244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 rot="13510508" flipV="1">
            <a:off x="5376205" y="2024139"/>
            <a:ext cx="593863" cy="105590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Arrow 103"/>
          <p:cNvSpPr/>
          <p:nvPr/>
        </p:nvSpPr>
        <p:spPr>
          <a:xfrm flipV="1">
            <a:off x="7267575" y="1666045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ight Arrow 104"/>
          <p:cNvSpPr/>
          <p:nvPr/>
        </p:nvSpPr>
        <p:spPr>
          <a:xfrm rot="10800000" flipV="1">
            <a:off x="7920039" y="1675570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ight Arrow 105"/>
          <p:cNvSpPr/>
          <p:nvPr/>
        </p:nvSpPr>
        <p:spPr>
          <a:xfrm rot="10800000" flipV="1">
            <a:off x="7953376" y="2396018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ight Arrow 106"/>
          <p:cNvSpPr/>
          <p:nvPr/>
        </p:nvSpPr>
        <p:spPr>
          <a:xfrm flipV="1">
            <a:off x="7267575" y="2415068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ight Arrow 107"/>
          <p:cNvSpPr/>
          <p:nvPr/>
        </p:nvSpPr>
        <p:spPr>
          <a:xfrm rot="16200000" flipV="1">
            <a:off x="7550330" y="2012023"/>
            <a:ext cx="340453" cy="122736"/>
          </a:xfrm>
          <a:prstGeom prst="rightArrow">
            <a:avLst>
              <a:gd name="adj1" fmla="val 29875"/>
              <a:gd name="adj2" fmla="val 61904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2472706" y="2709158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Node1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4936670" y="2700077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Node2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7243762" y="2714625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Node3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20217" y="1282111"/>
            <a:ext cx="0" cy="1675807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1061988" y="1360672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1061988" y="1946722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1061988" y="251305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242720" y="1364808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Master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237497" y="1930256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Mirror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242720" y="2506038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124" name="Explosion 1 123"/>
          <p:cNvSpPr/>
          <p:nvPr/>
        </p:nvSpPr>
        <p:spPr>
          <a:xfrm>
            <a:off x="6287467" y="829415"/>
            <a:ext cx="1437308" cy="721757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Crash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2270702" y="5398610"/>
            <a:ext cx="5461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Procedure:</a:t>
            </a:r>
          </a:p>
          <a:p>
            <a:r>
              <a:rPr lang="en-US" sz="2000" dirty="0" smtClean="0"/>
              <a:t>1. Mirrors upgrade to masters </a:t>
            </a:r>
            <a:r>
              <a:rPr lang="en-US" altLang="zh-CN" sz="2000" dirty="0" smtClean="0"/>
              <a:t>and broadcast</a:t>
            </a:r>
            <a:endParaRPr lang="en-US" sz="2000" dirty="0" smtClean="0"/>
          </a:p>
          <a:p>
            <a:r>
              <a:rPr lang="en-US" sz="2000" dirty="0" smtClean="0"/>
              <a:t>2. Reload missing graph structure and reconstruct</a:t>
            </a:r>
          </a:p>
        </p:txBody>
      </p:sp>
      <p:sp>
        <p:nvSpPr>
          <p:cNvPr id="112" name="Right Arrow 111"/>
          <p:cNvSpPr/>
          <p:nvPr/>
        </p:nvSpPr>
        <p:spPr>
          <a:xfrm flipV="1">
            <a:off x="1952278" y="4277502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ight Arrow 112"/>
          <p:cNvSpPr/>
          <p:nvPr/>
        </p:nvSpPr>
        <p:spPr>
          <a:xfrm rot="5400000" flipV="1">
            <a:off x="7226301" y="3924486"/>
            <a:ext cx="242886" cy="126446"/>
          </a:xfrm>
          <a:prstGeom prst="rightArrow">
            <a:avLst>
              <a:gd name="adj1" fmla="val 29875"/>
              <a:gd name="adj2" fmla="val 61904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Curved Right Arrow 113"/>
          <p:cNvSpPr/>
          <p:nvPr/>
        </p:nvSpPr>
        <p:spPr>
          <a:xfrm rot="16200000">
            <a:off x="6926895" y="4365263"/>
            <a:ext cx="229671" cy="507069"/>
          </a:xfrm>
          <a:prstGeom prst="curvedRightArrow">
            <a:avLst>
              <a:gd name="adj1" fmla="val 11436"/>
              <a:gd name="adj2" fmla="val 50000"/>
              <a:gd name="adj3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55972 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7" grpId="0" animBg="1"/>
      <p:bldP spid="46" grpId="0" animBg="1"/>
      <p:bldP spid="112" grpId="0" animBg="1"/>
      <p:bldP spid="113" grpId="0" animBg="1"/>
      <p:bldP spid="1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Inconsistency after recovery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912073" y="4495147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8" name="Oval 47"/>
          <p:cNvSpPr/>
          <p:nvPr/>
        </p:nvSpPr>
        <p:spPr>
          <a:xfrm>
            <a:off x="7553203" y="3934541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" name="Oval 48"/>
          <p:cNvSpPr/>
          <p:nvPr/>
        </p:nvSpPr>
        <p:spPr>
          <a:xfrm>
            <a:off x="7539790" y="5009952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6" name="Oval 55"/>
          <p:cNvSpPr/>
          <p:nvPr/>
        </p:nvSpPr>
        <p:spPr>
          <a:xfrm>
            <a:off x="5596080" y="4509587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60" name="Curved Connector 59"/>
          <p:cNvCxnSpPr>
            <a:stCxn id="56" idx="7"/>
            <a:endCxn id="45" idx="1"/>
          </p:cNvCxnSpPr>
          <p:nvPr/>
        </p:nvCxnSpPr>
        <p:spPr>
          <a:xfrm rot="5400000" flipH="1" flipV="1">
            <a:off x="6437356" y="4034871"/>
            <a:ext cx="14440" cy="1046585"/>
          </a:xfrm>
          <a:prstGeom prst="curvedConnector3">
            <a:avLst>
              <a:gd name="adj1" fmla="val 2069501"/>
            </a:avLst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56" idx="6"/>
            <a:endCxn id="48" idx="2"/>
          </p:cNvCxnSpPr>
          <p:nvPr/>
        </p:nvCxnSpPr>
        <p:spPr>
          <a:xfrm flipV="1">
            <a:off x="5977080" y="4125041"/>
            <a:ext cx="1576123" cy="575046"/>
          </a:xfrm>
          <a:prstGeom prst="straightConnector1">
            <a:avLst/>
          </a:prstGeom>
          <a:ln w="12700" cap="sq">
            <a:solidFill>
              <a:schemeClr val="bg1">
                <a:lumMod val="50000"/>
              </a:schemeClr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56" idx="6"/>
            <a:endCxn id="49" idx="2"/>
          </p:cNvCxnSpPr>
          <p:nvPr/>
        </p:nvCxnSpPr>
        <p:spPr>
          <a:xfrm>
            <a:off x="5977080" y="4700087"/>
            <a:ext cx="1562710" cy="500365"/>
          </a:xfrm>
          <a:prstGeom prst="straightConnector1">
            <a:avLst/>
          </a:prstGeom>
          <a:ln w="12700" cap="sq">
            <a:solidFill>
              <a:schemeClr val="bg1">
                <a:lumMod val="50000"/>
              </a:schemeClr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45" idx="6"/>
            <a:endCxn id="48" idx="3"/>
          </p:cNvCxnSpPr>
          <p:nvPr/>
        </p:nvCxnSpPr>
        <p:spPr>
          <a:xfrm flipV="1">
            <a:off x="7293073" y="4259745"/>
            <a:ext cx="315926" cy="425902"/>
          </a:xfrm>
          <a:prstGeom prst="straightConnector1">
            <a:avLst/>
          </a:prstGeom>
          <a:ln w="12700" cap="sq">
            <a:solidFill>
              <a:schemeClr val="tx1"/>
            </a:solidFill>
            <a:prstDash val="solid"/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45" idx="6"/>
            <a:endCxn id="49" idx="1"/>
          </p:cNvCxnSpPr>
          <p:nvPr/>
        </p:nvCxnSpPr>
        <p:spPr>
          <a:xfrm>
            <a:off x="7293073" y="4685647"/>
            <a:ext cx="302513" cy="380101"/>
          </a:xfrm>
          <a:prstGeom prst="straightConnector1">
            <a:avLst/>
          </a:prstGeom>
          <a:ln w="12700" cap="sq">
            <a:solidFill>
              <a:schemeClr val="tx1"/>
            </a:solidFill>
            <a:prstDash val="solid"/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48939" y="549018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W1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7508396" y="5483244"/>
            <a:ext cx="470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W2</a:t>
            </a:r>
            <a:endParaRPr lang="en-US" sz="1600" dirty="0"/>
          </a:p>
        </p:txBody>
      </p:sp>
      <p:sp>
        <p:nvSpPr>
          <p:cNvPr id="47" name="Rounded Rectangle 46"/>
          <p:cNvSpPr/>
          <p:nvPr/>
        </p:nvSpPr>
        <p:spPr>
          <a:xfrm>
            <a:off x="6858542" y="3860876"/>
            <a:ext cx="1171574" cy="1614668"/>
          </a:xfrm>
          <a:prstGeom prst="roundRect">
            <a:avLst/>
          </a:prstGeom>
          <a:noFill/>
          <a:ln w="15875" cap="sq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5391293" y="3837829"/>
            <a:ext cx="1171574" cy="1614668"/>
          </a:xfrm>
          <a:prstGeom prst="roundRect">
            <a:avLst/>
          </a:prstGeom>
          <a:noFill/>
          <a:ln w="15875" cap="sq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480499" y="2301755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Compute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93686" y="2321277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Compute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0499" y="2911355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SendMsg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95575" y="2898130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SendMsg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198" y="3520955"/>
            <a:ext cx="3508978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EnterBarrier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7909" y="4124309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72274" y="4116752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198" y="4740155"/>
            <a:ext cx="3508978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L</a:t>
            </a:r>
            <a:r>
              <a:rPr lang="en-US" dirty="0" err="1" smtClean="0">
                <a:solidFill>
                  <a:schemeClr val="bg1"/>
                </a:solidFill>
              </a:rPr>
              <a:t>eaveBarrier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244545" y="2597924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235885" y="3220749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244545" y="3825755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233683" y="4439949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146239" y="2609275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137579" y="3232100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132063" y="3837106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106769" y="4439949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endCxn id="21" idx="0"/>
          </p:cNvCxnSpPr>
          <p:nvPr/>
        </p:nvCxnSpPr>
        <p:spPr>
          <a:xfrm rot="5400000" flipH="1" flipV="1">
            <a:off x="-102817" y="3655470"/>
            <a:ext cx="2737130" cy="29701"/>
          </a:xfrm>
          <a:prstGeom prst="bentConnector5">
            <a:avLst>
              <a:gd name="adj1" fmla="val -9693"/>
              <a:gd name="adj2" fmla="val -3363520"/>
              <a:gd name="adj3" fmla="val 108352"/>
            </a:avLst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/>
          <p:nvPr/>
        </p:nvCxnSpPr>
        <p:spPr>
          <a:xfrm rot="5400000" flipH="1" flipV="1">
            <a:off x="1752224" y="3636149"/>
            <a:ext cx="2703466" cy="88109"/>
          </a:xfrm>
          <a:prstGeom prst="bentConnector5">
            <a:avLst>
              <a:gd name="adj1" fmla="val -9387"/>
              <a:gd name="adj2" fmla="val 1563183"/>
              <a:gd name="adj3" fmla="val 108456"/>
            </a:avLst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748103" y="3888351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2" name="Oval 51"/>
          <p:cNvSpPr/>
          <p:nvPr/>
        </p:nvSpPr>
        <p:spPr>
          <a:xfrm>
            <a:off x="5773850" y="5005697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53" name="Curved Connector 52"/>
          <p:cNvCxnSpPr>
            <a:stCxn id="48" idx="1"/>
            <a:endCxn id="51" idx="7"/>
          </p:cNvCxnSpPr>
          <p:nvPr/>
        </p:nvCxnSpPr>
        <p:spPr>
          <a:xfrm rot="16200000" flipV="1">
            <a:off x="6818058" y="3199396"/>
            <a:ext cx="46190" cy="1535692"/>
          </a:xfrm>
          <a:prstGeom prst="curvedConnector3">
            <a:avLst>
              <a:gd name="adj1" fmla="val 715709"/>
            </a:avLst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 rot="16200000" flipV="1">
            <a:off x="6804645" y="4595756"/>
            <a:ext cx="46190" cy="1535692"/>
          </a:xfrm>
          <a:prstGeom prst="curvedConnector3">
            <a:avLst>
              <a:gd name="adj1" fmla="val -741533"/>
            </a:avLst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618714"/>
              </p:ext>
            </p:extLst>
          </p:nvPr>
        </p:nvGraphicFramePr>
        <p:xfrm>
          <a:off x="4837036" y="2213709"/>
          <a:ext cx="1708978" cy="1039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378"/>
                <a:gridCol w="609600"/>
              </a:tblGrid>
              <a:tr h="327323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Replica 2 on W1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22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522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Activated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false</a:t>
                      </a:r>
                      <a:endParaRPr lang="en-US" sz="160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6006139" y="2536793"/>
            <a:ext cx="557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0.1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09943" y="2536793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0.2</a:t>
            </a:r>
            <a:endParaRPr lang="en-US" sz="1600" dirty="0"/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228678"/>
              </p:ext>
            </p:extLst>
          </p:nvPr>
        </p:nvGraphicFramePr>
        <p:xfrm>
          <a:off x="7079714" y="2200498"/>
          <a:ext cx="1708978" cy="1039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378"/>
                <a:gridCol w="609600"/>
              </a:tblGrid>
              <a:tr h="327323">
                <a:tc gridSpan="2">
                  <a:txBody>
                    <a:bodyPr/>
                    <a:lstStyle/>
                    <a:p>
                      <a:r>
                        <a:rPr lang="en-US" altLang="zh-CN" sz="1600" dirty="0" smtClean="0"/>
                        <a:t>Master</a:t>
                      </a:r>
                      <a:r>
                        <a:rPr lang="en-US" sz="1600" dirty="0" smtClean="0"/>
                        <a:t> 2 on W2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22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/>
                </a:tc>
              </a:tr>
              <a:tr h="3522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Activated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8234828" y="2890185"/>
            <a:ext cx="619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false</a:t>
            </a:r>
            <a:endParaRPr lang="en-US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8241738" y="2890091"/>
            <a:ext cx="641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true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>
            <a:endCxn id="51" idx="0"/>
          </p:cNvCxnSpPr>
          <p:nvPr/>
        </p:nvCxnSpPr>
        <p:spPr>
          <a:xfrm>
            <a:off x="4838583" y="3232100"/>
            <a:ext cx="1100020" cy="65625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48" idx="0"/>
          </p:cNvCxnSpPr>
          <p:nvPr/>
        </p:nvCxnSpPr>
        <p:spPr>
          <a:xfrm>
            <a:off x="7102573" y="3232100"/>
            <a:ext cx="641130" cy="70244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51" idx="0"/>
          </p:cNvCxnSpPr>
          <p:nvPr/>
        </p:nvCxnSpPr>
        <p:spPr>
          <a:xfrm flipH="1">
            <a:off x="5938603" y="3232100"/>
            <a:ext cx="576380" cy="65625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48" idx="0"/>
          </p:cNvCxnSpPr>
          <p:nvPr/>
        </p:nvCxnSpPr>
        <p:spPr>
          <a:xfrm flipH="1">
            <a:off x="7743703" y="3220749"/>
            <a:ext cx="981080" cy="71379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90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0"/>
                            </p:stCondLst>
                            <p:childTnLst>
                              <p:par>
                                <p:cTn id="2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Replay Activation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4988615" y="405327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8" name="Oval 47"/>
          <p:cNvSpPr/>
          <p:nvPr/>
        </p:nvSpPr>
        <p:spPr>
          <a:xfrm>
            <a:off x="5629745" y="3492664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" name="Oval 48"/>
          <p:cNvSpPr/>
          <p:nvPr/>
        </p:nvSpPr>
        <p:spPr>
          <a:xfrm>
            <a:off x="5616332" y="4568075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6" name="Oval 55"/>
          <p:cNvSpPr/>
          <p:nvPr/>
        </p:nvSpPr>
        <p:spPr>
          <a:xfrm>
            <a:off x="3672622" y="406771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60" name="Curved Connector 59"/>
          <p:cNvCxnSpPr>
            <a:stCxn id="56" idx="7"/>
            <a:endCxn id="45" idx="1"/>
          </p:cNvCxnSpPr>
          <p:nvPr/>
        </p:nvCxnSpPr>
        <p:spPr>
          <a:xfrm rot="5400000" flipH="1" flipV="1">
            <a:off x="4513898" y="3592994"/>
            <a:ext cx="14440" cy="1046585"/>
          </a:xfrm>
          <a:prstGeom prst="curvedConnector3">
            <a:avLst>
              <a:gd name="adj1" fmla="val 2069501"/>
            </a:avLst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56" idx="6"/>
            <a:endCxn id="48" idx="2"/>
          </p:cNvCxnSpPr>
          <p:nvPr/>
        </p:nvCxnSpPr>
        <p:spPr>
          <a:xfrm flipV="1">
            <a:off x="4053622" y="3683164"/>
            <a:ext cx="1576123" cy="575046"/>
          </a:xfrm>
          <a:prstGeom prst="straightConnector1">
            <a:avLst/>
          </a:prstGeom>
          <a:ln w="12700" cap="sq">
            <a:solidFill>
              <a:schemeClr val="bg1">
                <a:lumMod val="50000"/>
              </a:schemeClr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56" idx="6"/>
            <a:endCxn id="49" idx="2"/>
          </p:cNvCxnSpPr>
          <p:nvPr/>
        </p:nvCxnSpPr>
        <p:spPr>
          <a:xfrm>
            <a:off x="4053622" y="4258210"/>
            <a:ext cx="1562710" cy="500365"/>
          </a:xfrm>
          <a:prstGeom prst="straightConnector1">
            <a:avLst/>
          </a:prstGeom>
          <a:ln w="12700" cap="sq">
            <a:solidFill>
              <a:schemeClr val="bg1">
                <a:lumMod val="50000"/>
              </a:schemeClr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45" idx="6"/>
            <a:endCxn id="48" idx="3"/>
          </p:cNvCxnSpPr>
          <p:nvPr/>
        </p:nvCxnSpPr>
        <p:spPr>
          <a:xfrm flipV="1">
            <a:off x="5369615" y="3817868"/>
            <a:ext cx="315926" cy="425902"/>
          </a:xfrm>
          <a:prstGeom prst="straightConnector1">
            <a:avLst/>
          </a:prstGeom>
          <a:ln w="12700" cap="sq">
            <a:solidFill>
              <a:schemeClr val="tx1"/>
            </a:solidFill>
            <a:prstDash val="solid"/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45" idx="6"/>
            <a:endCxn id="49" idx="1"/>
          </p:cNvCxnSpPr>
          <p:nvPr/>
        </p:nvCxnSpPr>
        <p:spPr>
          <a:xfrm>
            <a:off x="5369615" y="4243770"/>
            <a:ext cx="302513" cy="380101"/>
          </a:xfrm>
          <a:prstGeom prst="straightConnector1">
            <a:avLst/>
          </a:prstGeom>
          <a:ln w="12700" cap="sq">
            <a:solidFill>
              <a:schemeClr val="tx1"/>
            </a:solidFill>
            <a:prstDash val="solid"/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74192" y="500385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W1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305508" y="5010620"/>
            <a:ext cx="470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W2</a:t>
            </a:r>
            <a:endParaRPr lang="en-US" sz="1600" dirty="0"/>
          </a:p>
        </p:txBody>
      </p:sp>
      <p:sp>
        <p:nvSpPr>
          <p:cNvPr id="47" name="Rounded Rectangle 46"/>
          <p:cNvSpPr/>
          <p:nvPr/>
        </p:nvSpPr>
        <p:spPr>
          <a:xfrm>
            <a:off x="4935084" y="3418999"/>
            <a:ext cx="1171574" cy="1614668"/>
          </a:xfrm>
          <a:prstGeom prst="roundRect">
            <a:avLst/>
          </a:prstGeom>
          <a:noFill/>
          <a:ln w="15875" cap="sq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3467835" y="3395952"/>
            <a:ext cx="1171574" cy="1614668"/>
          </a:xfrm>
          <a:prstGeom prst="roundRect">
            <a:avLst/>
          </a:prstGeom>
          <a:noFill/>
          <a:ln w="15875" cap="sq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3824645" y="3446474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2" name="Oval 51"/>
          <p:cNvSpPr/>
          <p:nvPr/>
        </p:nvSpPr>
        <p:spPr>
          <a:xfrm>
            <a:off x="3850392" y="456382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53" name="Curved Connector 52"/>
          <p:cNvCxnSpPr>
            <a:stCxn id="48" idx="1"/>
            <a:endCxn id="51" idx="7"/>
          </p:cNvCxnSpPr>
          <p:nvPr/>
        </p:nvCxnSpPr>
        <p:spPr>
          <a:xfrm rot="16200000" flipV="1">
            <a:off x="4894600" y="2757519"/>
            <a:ext cx="46190" cy="1535692"/>
          </a:xfrm>
          <a:prstGeom prst="curvedConnector3">
            <a:avLst>
              <a:gd name="adj1" fmla="val 715709"/>
            </a:avLst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 rot="16200000" flipV="1">
            <a:off x="4881187" y="4153879"/>
            <a:ext cx="46190" cy="1535692"/>
          </a:xfrm>
          <a:prstGeom prst="curvedConnector3">
            <a:avLst>
              <a:gd name="adj1" fmla="val -741533"/>
            </a:avLst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82" y="1335221"/>
            <a:ext cx="2058788" cy="15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201441"/>
              </p:ext>
            </p:extLst>
          </p:nvPr>
        </p:nvGraphicFramePr>
        <p:xfrm>
          <a:off x="914400" y="2583054"/>
          <a:ext cx="1708978" cy="1039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378"/>
                <a:gridCol w="609600"/>
              </a:tblGrid>
              <a:tr h="327323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Replica 2 on W1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22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522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Activated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false</a:t>
                      </a:r>
                      <a:endParaRPr lang="en-US" sz="1600" i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529063"/>
              </p:ext>
            </p:extLst>
          </p:nvPr>
        </p:nvGraphicFramePr>
        <p:xfrm>
          <a:off x="6705600" y="2508716"/>
          <a:ext cx="1708978" cy="1039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378"/>
                <a:gridCol w="609600"/>
              </a:tblGrid>
              <a:tr h="327323">
                <a:tc gridSpan="2">
                  <a:txBody>
                    <a:bodyPr/>
                    <a:lstStyle/>
                    <a:p>
                      <a:r>
                        <a:rPr lang="en-US" altLang="zh-CN" sz="1600" dirty="0" smtClean="0"/>
                        <a:t>Master</a:t>
                      </a:r>
                      <a:r>
                        <a:rPr lang="en-US" sz="1600" dirty="0" smtClean="0"/>
                        <a:t> 2 on W2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22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/>
                </a:tc>
              </a:tr>
              <a:tr h="3522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Activated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42900"/>
              </p:ext>
            </p:extLst>
          </p:nvPr>
        </p:nvGraphicFramePr>
        <p:xfrm>
          <a:off x="866552" y="4191001"/>
          <a:ext cx="1708978" cy="1404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378"/>
                <a:gridCol w="609600"/>
              </a:tblGrid>
              <a:tr h="347566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Master 1 on W1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22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/>
                </a:tc>
              </a:tr>
              <a:tr h="3522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Activated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false</a:t>
                      </a:r>
                      <a:endParaRPr lang="en-US" sz="1600" i="0" dirty="0"/>
                    </a:p>
                  </a:txBody>
                  <a:tcPr/>
                </a:tc>
              </a:tr>
              <a:tr h="3522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B0F0"/>
                          </a:solidFill>
                        </a:rPr>
                        <a:t>ActNgbs</a:t>
                      </a:r>
                      <a:endParaRPr lang="en-US" sz="16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true</a:t>
                      </a:r>
                      <a:endParaRPr lang="en-US" sz="1600" i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42924"/>
              </p:ext>
            </p:extLst>
          </p:nvPr>
        </p:nvGraphicFramePr>
        <p:xfrm>
          <a:off x="6791720" y="4219593"/>
          <a:ext cx="1708978" cy="1404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378"/>
                <a:gridCol w="609600"/>
              </a:tblGrid>
              <a:tr h="347566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Replica 1 </a:t>
                      </a:r>
                      <a:r>
                        <a:rPr lang="en-US" sz="1600" smtClean="0"/>
                        <a:t>on W2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22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522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Activated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false</a:t>
                      </a:r>
                      <a:endParaRPr lang="en-US" sz="1600" i="0" dirty="0"/>
                    </a:p>
                  </a:txBody>
                  <a:tcPr/>
                </a:tc>
              </a:tr>
              <a:tr h="3522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B0F0"/>
                          </a:solidFill>
                        </a:rPr>
                        <a:t>ActNgbs</a:t>
                      </a:r>
                      <a:endParaRPr lang="en-US" sz="16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815389" y="3164942"/>
            <a:ext cx="72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820705" y="3167541"/>
            <a:ext cx="64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19424" y="2895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123426" y="2893329"/>
            <a:ext cx="5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88653" y="5250712"/>
            <a:ext cx="72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914531" y="5243625"/>
            <a:ext cx="64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35795" y="4555877"/>
            <a:ext cx="5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34023" y="455655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cxnSp>
        <p:nvCxnSpPr>
          <p:cNvPr id="43" name="Straight Connector 42"/>
          <p:cNvCxnSpPr>
            <a:endCxn id="51" idx="2"/>
          </p:cNvCxnSpPr>
          <p:nvPr/>
        </p:nvCxnSpPr>
        <p:spPr>
          <a:xfrm>
            <a:off x="2621986" y="2577374"/>
            <a:ext cx="1202659" cy="10596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51" idx="2"/>
          </p:cNvCxnSpPr>
          <p:nvPr/>
        </p:nvCxnSpPr>
        <p:spPr>
          <a:xfrm>
            <a:off x="2621986" y="3601567"/>
            <a:ext cx="1202659" cy="3540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56" idx="2"/>
          </p:cNvCxnSpPr>
          <p:nvPr/>
        </p:nvCxnSpPr>
        <p:spPr>
          <a:xfrm>
            <a:off x="2534197" y="4203286"/>
            <a:ext cx="1138425" cy="5492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56" idx="2"/>
          </p:cNvCxnSpPr>
          <p:nvPr/>
        </p:nvCxnSpPr>
        <p:spPr>
          <a:xfrm flipV="1">
            <a:off x="2534197" y="4258210"/>
            <a:ext cx="1138425" cy="130439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981094" y="2514600"/>
            <a:ext cx="724506" cy="112237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5981094" y="3536873"/>
            <a:ext cx="724506" cy="8845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369615" y="4235766"/>
            <a:ext cx="1412185" cy="132683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5382152" y="4243770"/>
            <a:ext cx="1399648" cy="1444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8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50 VMs </a:t>
            </a:r>
            <a:r>
              <a:rPr lang="en-US" dirty="0" smtClean="0"/>
              <a:t>(10G memory 4cores)</a:t>
            </a:r>
            <a:endParaRPr lang="en-US" sz="32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HDFS (3 Replications)</a:t>
            </a:r>
            <a:endParaRPr lang="en-US" sz="3200" dirty="0"/>
          </a:p>
          <a:p>
            <a:pPr marL="457200" lvl="1" indent="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Applications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383454"/>
              </p:ext>
            </p:extLst>
          </p:nvPr>
        </p:nvGraphicFramePr>
        <p:xfrm>
          <a:off x="3581400" y="4191000"/>
          <a:ext cx="52578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/>
                <a:gridCol w="1314450"/>
                <a:gridCol w="1314450"/>
                <a:gridCol w="1314450"/>
              </a:tblGrid>
              <a:tr h="3119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Vertices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Edge</a:t>
                      </a:r>
                      <a:endParaRPr lang="en-US" dirty="0"/>
                    </a:p>
                  </a:txBody>
                  <a:tcPr/>
                </a:tc>
              </a:tr>
              <a:tr h="316305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PageRank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GWeb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5.11M</a:t>
                      </a:r>
                      <a:endParaRPr lang="en-US" dirty="0"/>
                    </a:p>
                  </a:txBody>
                  <a:tcPr/>
                </a:tc>
              </a:tr>
              <a:tr h="3163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LJournal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70.0M</a:t>
                      </a:r>
                      <a:endParaRPr lang="en-US" dirty="0"/>
                    </a:p>
                  </a:txBody>
                  <a:tcPr/>
                </a:tc>
              </a:tr>
              <a:tr h="3163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5.72M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130.1M</a:t>
                      </a:r>
                      <a:endParaRPr lang="en-US" dirty="0"/>
                    </a:p>
                  </a:txBody>
                  <a:tcPr/>
                </a:tc>
              </a:tr>
              <a:tr h="3163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SYN-GL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2.7M</a:t>
                      </a:r>
                      <a:endParaRPr lang="en-US" dirty="0"/>
                    </a:p>
                  </a:txBody>
                  <a:tcPr/>
                </a:tc>
              </a:tr>
              <a:tr h="3163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DBLP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1.05M</a:t>
                      </a:r>
                      <a:endParaRPr lang="en-US" dirty="0"/>
                    </a:p>
                  </a:txBody>
                  <a:tcPr/>
                </a:tc>
              </a:tr>
              <a:tr h="3163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SSSP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RoadCA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5.53M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5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 over Hama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Imitator is based on Hama, a open source clone of </a:t>
            </a:r>
            <a:r>
              <a:rPr lang="en-US" dirty="0" err="1" smtClean="0"/>
              <a:t>Pregel</a:t>
            </a:r>
            <a:endParaRPr lang="en-US" dirty="0" smtClean="0"/>
          </a:p>
          <a:p>
            <a:pPr lvl="1"/>
            <a:r>
              <a:rPr lang="en-US" dirty="0" smtClean="0"/>
              <a:t>Replication for dynamic computing </a:t>
            </a:r>
            <a:r>
              <a:rPr lang="en-US" i="1" dirty="0" smtClean="0"/>
              <a:t>[Distributed </a:t>
            </a:r>
            <a:r>
              <a:rPr lang="en-US" i="1" dirty="0" err="1" smtClean="0"/>
              <a:t>Graphlab</a:t>
            </a:r>
            <a:r>
              <a:rPr lang="en-US" i="1" dirty="0" smtClean="0"/>
              <a:t>, VLDB’12]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Evaluated systems</a:t>
            </a:r>
          </a:p>
          <a:p>
            <a:pPr lvl="1"/>
            <a:r>
              <a:rPr lang="en-US" dirty="0" smtClean="0"/>
              <a:t>Baseline: Imitator without fault tolerance</a:t>
            </a:r>
          </a:p>
          <a:p>
            <a:pPr lvl="1"/>
            <a:r>
              <a:rPr lang="en-US" dirty="0" smtClean="0"/>
              <a:t>REP: Baseline + Replication based FT</a:t>
            </a:r>
          </a:p>
          <a:p>
            <a:pPr lvl="1"/>
            <a:r>
              <a:rPr lang="en-US" dirty="0" smtClean="0"/>
              <a:t>CKPT: Baseline + Checkpoint based FT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57747904"/>
              </p:ext>
            </p:extLst>
          </p:nvPr>
        </p:nvGraphicFramePr>
        <p:xfrm>
          <a:off x="3581400" y="2209800"/>
          <a:ext cx="5181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38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ormal execution </a:t>
            </a:r>
            <a:r>
              <a:rPr lang="en-US" dirty="0"/>
              <a:t>o</a:t>
            </a:r>
            <a:r>
              <a:rPr lang="en-US" dirty="0" smtClean="0"/>
              <a:t>verhead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82050" cy="32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2736" y="4975669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eplication has </a:t>
            </a:r>
            <a:r>
              <a:rPr lang="en-US" sz="2800" dirty="0"/>
              <a:t>negligible </a:t>
            </a:r>
            <a:r>
              <a:rPr lang="en-US" sz="2800" dirty="0" smtClean="0"/>
              <a:t>execution overhead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87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Overhead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2" y="2151239"/>
            <a:ext cx="4206053" cy="295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10" y="1767908"/>
            <a:ext cx="4191000" cy="333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6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recovery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76500" y="2245957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062" y="2084292"/>
            <a:ext cx="492443" cy="27363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dirty="0" smtClean="0"/>
              <a:t>Execution Time (Second)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416300" y="2235202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56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707498"/>
              </p:ext>
            </p:extLst>
          </p:nvPr>
        </p:nvGraphicFramePr>
        <p:xfrm>
          <a:off x="990600" y="2387145"/>
          <a:ext cx="7391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ight Arrow 2"/>
          <p:cNvSpPr/>
          <p:nvPr/>
        </p:nvSpPr>
        <p:spPr>
          <a:xfrm rot="4487071">
            <a:off x="3522508" y="2957362"/>
            <a:ext cx="1207008" cy="484632"/>
          </a:xfrm>
          <a:prstGeom prst="rightArrow">
            <a:avLst>
              <a:gd name="adj1" fmla="val 33229"/>
              <a:gd name="adj2" fmla="val 48602"/>
            </a:avLst>
          </a:prstGeom>
          <a:solidFill>
            <a:srgbClr val="B13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Scalability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10069"/>
              </p:ext>
            </p:extLst>
          </p:nvPr>
        </p:nvGraphicFramePr>
        <p:xfrm>
          <a:off x="2250281" y="2183606"/>
          <a:ext cx="5064919" cy="2616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1905000"/>
            <a:ext cx="492443" cy="27363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altLang="zh-CN" sz="2000" dirty="0" smtClean="0"/>
              <a:t>Recovery </a:t>
            </a:r>
            <a:r>
              <a:rPr lang="en-US" sz="2000" dirty="0" smtClean="0"/>
              <a:t> Time (Second)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5105400"/>
            <a:ext cx="6496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more machines, the faster the recovery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52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Graphs are large</a:t>
            </a:r>
          </a:p>
          <a:p>
            <a:pPr lvl="1"/>
            <a:r>
              <a:rPr lang="en-US" dirty="0" smtClean="0"/>
              <a:t>Require a lot of machines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Fault tolerance is important</a:t>
            </a:r>
          </a:p>
        </p:txBody>
      </p:sp>
      <p:pic>
        <p:nvPicPr>
          <p:cNvPr id="2050" name="Picture 2" descr="D:\sjtu-cloud\Facebookus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622251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4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 </a:t>
            </a:r>
            <a:r>
              <a:rPr lang="en-US" dirty="0"/>
              <a:t>f</a:t>
            </a:r>
            <a:r>
              <a:rPr lang="en-US" dirty="0" smtClean="0"/>
              <a:t>ailure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329220"/>
              </p:ext>
            </p:extLst>
          </p:nvPr>
        </p:nvGraphicFramePr>
        <p:xfrm>
          <a:off x="5033665" y="2057400"/>
          <a:ext cx="3886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104792"/>
              </p:ext>
            </p:extLst>
          </p:nvPr>
        </p:nvGraphicFramePr>
        <p:xfrm>
          <a:off x="533400" y="1947886"/>
          <a:ext cx="4038600" cy="267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0" y="2057400"/>
            <a:ext cx="461665" cy="24584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Execution Time (Second)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815841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 more replicas to </a:t>
            </a:r>
            <a:r>
              <a:rPr lang="en-US" altLang="zh-CN" sz="2000" dirty="0" smtClean="0"/>
              <a:t>tolerate more than 1 machines simultaneous failure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06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638800"/>
            <a:ext cx="8153400" cy="1066800"/>
          </a:xfrm>
        </p:spPr>
        <p:txBody>
          <a:bodyPr>
            <a:normAutofit/>
          </a:bodyPr>
          <a:lstStyle/>
          <a:p>
            <a:pPr lvl="1"/>
            <a:r>
              <a:rPr lang="en-US" sz="1600" dirty="0" smtClean="0"/>
              <a:t>Application: PageRank on the dataset of </a:t>
            </a:r>
            <a:r>
              <a:rPr lang="en-US" sz="1600" dirty="0" err="1" smtClean="0"/>
              <a:t>LiveJournal</a:t>
            </a:r>
            <a:endParaRPr lang="en-US" sz="1600" dirty="0" smtClean="0"/>
          </a:p>
          <a:p>
            <a:pPr lvl="1"/>
            <a:r>
              <a:rPr lang="en-US" sz="1600" dirty="0" smtClean="0"/>
              <a:t>A checkpoint for every 4 iterations</a:t>
            </a:r>
          </a:p>
          <a:p>
            <a:pPr lvl="1"/>
            <a:r>
              <a:rPr lang="en-US" sz="1600" dirty="0" smtClean="0"/>
              <a:t>A Failure is injected between the 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iteration and the 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iteration</a:t>
            </a:r>
            <a:endParaRPr lang="en-US" sz="1600" dirty="0"/>
          </a:p>
        </p:txBody>
      </p:sp>
      <p:graphicFrame>
        <p:nvGraphicFramePr>
          <p:cNvPr id="6" name="Chart 5" title="Tim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577614"/>
              </p:ext>
            </p:extLst>
          </p:nvPr>
        </p:nvGraphicFramePr>
        <p:xfrm>
          <a:off x="685800" y="1906494"/>
          <a:ext cx="8334375" cy="299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200" y="4869934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Execution time (Second)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1142" y="1752600"/>
            <a:ext cx="492443" cy="241074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dirty="0" smtClean="0"/>
              <a:t>Finished  iterations</a:t>
            </a:r>
            <a:endParaRPr lang="en-US" sz="2000" dirty="0"/>
          </a:p>
        </p:txBody>
      </p:sp>
      <p:sp>
        <p:nvSpPr>
          <p:cNvPr id="5" name="Left Brace 4"/>
          <p:cNvSpPr/>
          <p:nvPr/>
        </p:nvSpPr>
        <p:spPr>
          <a:xfrm>
            <a:off x="2221649" y="3776135"/>
            <a:ext cx="45719" cy="311573"/>
          </a:xfrm>
          <a:prstGeom prst="leftBrace">
            <a:avLst/>
          </a:prstGeom>
          <a:ln w="1905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28799" y="4009452"/>
            <a:ext cx="133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Detect Failure</a:t>
            </a:r>
            <a:endParaRPr lang="en-US" sz="1400" dirty="0"/>
          </a:p>
        </p:txBody>
      </p:sp>
      <p:sp>
        <p:nvSpPr>
          <p:cNvPr id="10" name="Left Brace 9"/>
          <p:cNvSpPr/>
          <p:nvPr/>
        </p:nvSpPr>
        <p:spPr>
          <a:xfrm>
            <a:off x="3196096" y="3068319"/>
            <a:ext cx="45719" cy="1630664"/>
          </a:xfrm>
          <a:prstGeom prst="leftBrace">
            <a:avLst/>
          </a:prstGeom>
          <a:ln w="1905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67803" y="3912440"/>
            <a:ext cx="340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45 </a:t>
            </a:r>
            <a:endParaRPr lang="en-US" sz="1200" dirty="0"/>
          </a:p>
        </p:txBody>
      </p:sp>
      <p:sp>
        <p:nvSpPr>
          <p:cNvPr id="12" name="Left Brace 11"/>
          <p:cNvSpPr/>
          <p:nvPr/>
        </p:nvSpPr>
        <p:spPr>
          <a:xfrm>
            <a:off x="2401141" y="3759210"/>
            <a:ext cx="45719" cy="311573"/>
          </a:xfrm>
          <a:prstGeom prst="leftBrace">
            <a:avLst/>
          </a:prstGeom>
          <a:ln w="1905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14899" y="3871326"/>
            <a:ext cx="396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8.8 </a:t>
            </a:r>
            <a:endParaRPr lang="en-US" sz="1200" dirty="0"/>
          </a:p>
        </p:txBody>
      </p:sp>
      <p:sp>
        <p:nvSpPr>
          <p:cNvPr id="14" name="Left Brace 13"/>
          <p:cNvSpPr/>
          <p:nvPr/>
        </p:nvSpPr>
        <p:spPr>
          <a:xfrm>
            <a:off x="2347053" y="3701573"/>
            <a:ext cx="74407" cy="95250"/>
          </a:xfrm>
          <a:prstGeom prst="leftBrace">
            <a:avLst/>
          </a:prstGeom>
          <a:ln w="15875"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88319" y="3486808"/>
            <a:ext cx="517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2.6 </a:t>
            </a:r>
            <a:endParaRPr lang="en-US" sz="1200" dirty="0"/>
          </a:p>
        </p:txBody>
      </p:sp>
      <p:sp>
        <p:nvSpPr>
          <p:cNvPr id="16" name="Left Brace 15"/>
          <p:cNvSpPr/>
          <p:nvPr/>
        </p:nvSpPr>
        <p:spPr>
          <a:xfrm>
            <a:off x="4114800" y="3790059"/>
            <a:ext cx="74407" cy="274804"/>
          </a:xfrm>
          <a:prstGeom prst="leftBrace">
            <a:avLst/>
          </a:prstGeom>
          <a:ln w="15875"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92594" y="3810709"/>
            <a:ext cx="68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Replay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357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4" grpId="0"/>
      <p:bldP spid="8" grpId="0"/>
      <p:bldP spid="5" grpId="0" animBg="1"/>
      <p:bldP spid="5" grpId="1" animBg="1"/>
      <p:bldP spid="9" grpId="0"/>
      <p:bldP spid="9" grpId="1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Imitator: a graph engine which supports fault tolerance</a:t>
            </a:r>
          </a:p>
          <a:p>
            <a:endParaRPr lang="en-US" dirty="0"/>
          </a:p>
          <a:p>
            <a:r>
              <a:rPr lang="en-US" dirty="0" smtClean="0"/>
              <a:t>Imitator’s </a:t>
            </a:r>
            <a:r>
              <a:rPr lang="en-US" dirty="0"/>
              <a:t>execution overhead is </a:t>
            </a:r>
            <a:r>
              <a:rPr lang="en-US" dirty="0" smtClean="0"/>
              <a:t>negligible because it leverages existing replicas</a:t>
            </a:r>
          </a:p>
          <a:p>
            <a:endParaRPr lang="en-US" dirty="0"/>
          </a:p>
          <a:p>
            <a:r>
              <a:rPr lang="en-US" dirty="0" smtClean="0"/>
              <a:t>Imitator’s recovery is fast because of its parallel recovery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0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Consumption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1653"/>
            <a:ext cx="8285923" cy="227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 Impact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47147"/>
            <a:ext cx="4294411" cy="319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74" y="2162344"/>
            <a:ext cx="4202644" cy="31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2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graph computing works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294540" y="5553731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8" name="Oval 47"/>
          <p:cNvSpPr/>
          <p:nvPr/>
        </p:nvSpPr>
        <p:spPr>
          <a:xfrm>
            <a:off x="6935670" y="4993125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" name="Oval 48"/>
          <p:cNvSpPr/>
          <p:nvPr/>
        </p:nvSpPr>
        <p:spPr>
          <a:xfrm>
            <a:off x="6922257" y="6068536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6" name="Oval 55"/>
          <p:cNvSpPr/>
          <p:nvPr/>
        </p:nvSpPr>
        <p:spPr>
          <a:xfrm>
            <a:off x="4978547" y="5568171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60" name="Curved Connector 59"/>
          <p:cNvCxnSpPr>
            <a:stCxn id="56" idx="7"/>
            <a:endCxn id="45" idx="1"/>
          </p:cNvCxnSpPr>
          <p:nvPr/>
        </p:nvCxnSpPr>
        <p:spPr>
          <a:xfrm rot="5400000" flipH="1" flipV="1">
            <a:off x="5819823" y="5093455"/>
            <a:ext cx="14440" cy="1046585"/>
          </a:xfrm>
          <a:prstGeom prst="curvedConnector3">
            <a:avLst>
              <a:gd name="adj1" fmla="val 2069501"/>
            </a:avLst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45" idx="6"/>
            <a:endCxn id="48" idx="3"/>
          </p:cNvCxnSpPr>
          <p:nvPr/>
        </p:nvCxnSpPr>
        <p:spPr>
          <a:xfrm flipV="1">
            <a:off x="6675540" y="5318329"/>
            <a:ext cx="315926" cy="425902"/>
          </a:xfrm>
          <a:prstGeom prst="straightConnector1">
            <a:avLst/>
          </a:prstGeom>
          <a:ln w="12700" cap="sq">
            <a:solidFill>
              <a:schemeClr val="tx1"/>
            </a:solidFill>
            <a:prstDash val="solid"/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45" idx="6"/>
            <a:endCxn id="49" idx="1"/>
          </p:cNvCxnSpPr>
          <p:nvPr/>
        </p:nvCxnSpPr>
        <p:spPr>
          <a:xfrm>
            <a:off x="6675540" y="5744231"/>
            <a:ext cx="302513" cy="380101"/>
          </a:xfrm>
          <a:prstGeom prst="straightConnector1">
            <a:avLst/>
          </a:prstGeom>
          <a:ln w="12700" cap="sq">
            <a:solidFill>
              <a:schemeClr val="tx1"/>
            </a:solidFill>
            <a:prstDash val="solid"/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80117" y="650431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W1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611433" y="6511081"/>
            <a:ext cx="470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W2</a:t>
            </a:r>
            <a:endParaRPr lang="en-US" sz="1600" dirty="0"/>
          </a:p>
        </p:txBody>
      </p:sp>
      <p:sp>
        <p:nvSpPr>
          <p:cNvPr id="47" name="Rounded Rectangle 46"/>
          <p:cNvSpPr/>
          <p:nvPr/>
        </p:nvSpPr>
        <p:spPr>
          <a:xfrm>
            <a:off x="6241009" y="4919460"/>
            <a:ext cx="1171574" cy="1614668"/>
          </a:xfrm>
          <a:prstGeom prst="roundRect">
            <a:avLst/>
          </a:prstGeom>
          <a:noFill/>
          <a:ln w="15875" cap="sq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4773760" y="4896413"/>
            <a:ext cx="1171574" cy="1614668"/>
          </a:xfrm>
          <a:prstGeom prst="roundRect">
            <a:avLst/>
          </a:prstGeom>
          <a:noFill/>
          <a:ln w="15875" cap="sq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381000" y="2161163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Compute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94187" y="2180685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Compute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" y="2770763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SendMsg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96076" y="2757538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SendMsg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7699" y="3380363"/>
            <a:ext cx="3508978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EnterBarrier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8410" y="3983717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72775" y="3976160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7699" y="4599563"/>
            <a:ext cx="3508978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L</a:t>
            </a:r>
            <a:r>
              <a:rPr lang="en-US" dirty="0" err="1" smtClean="0">
                <a:solidFill>
                  <a:schemeClr val="bg1"/>
                </a:solidFill>
              </a:rPr>
              <a:t>eaveBarrier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145046" y="2457332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136386" y="3080157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145046" y="3685163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134184" y="4299357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046740" y="2468683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038080" y="3091508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032564" y="3696514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007270" y="4299357"/>
            <a:ext cx="0" cy="300206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endCxn id="21" idx="0"/>
          </p:cNvCxnSpPr>
          <p:nvPr/>
        </p:nvCxnSpPr>
        <p:spPr>
          <a:xfrm rot="5400000" flipH="1" flipV="1">
            <a:off x="-202316" y="3514878"/>
            <a:ext cx="2737130" cy="29701"/>
          </a:xfrm>
          <a:prstGeom prst="bentConnector5">
            <a:avLst>
              <a:gd name="adj1" fmla="val -9693"/>
              <a:gd name="adj2" fmla="val -3363520"/>
              <a:gd name="adj3" fmla="val 108352"/>
            </a:avLst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/>
          <p:nvPr/>
        </p:nvCxnSpPr>
        <p:spPr>
          <a:xfrm rot="5400000" flipH="1" flipV="1">
            <a:off x="1652725" y="3495557"/>
            <a:ext cx="2703466" cy="88109"/>
          </a:xfrm>
          <a:prstGeom prst="bentConnector5">
            <a:avLst>
              <a:gd name="adj1" fmla="val -9387"/>
              <a:gd name="adj2" fmla="val 1563183"/>
              <a:gd name="adj3" fmla="val 108456"/>
            </a:avLst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/>
          <p:cNvSpPr/>
          <p:nvPr/>
        </p:nvSpPr>
        <p:spPr>
          <a:xfrm>
            <a:off x="3164548" y="5225724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Oval 150"/>
          <p:cNvSpPr/>
          <p:nvPr/>
        </p:nvSpPr>
        <p:spPr>
          <a:xfrm>
            <a:off x="3151135" y="6301135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2" name="Oval 151"/>
          <p:cNvSpPr/>
          <p:nvPr/>
        </p:nvSpPr>
        <p:spPr>
          <a:xfrm>
            <a:off x="1207425" y="580077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53" name="Straight Arrow Connector 152"/>
          <p:cNvCxnSpPr>
            <a:stCxn id="152" idx="6"/>
            <a:endCxn id="150" idx="2"/>
          </p:cNvCxnSpPr>
          <p:nvPr/>
        </p:nvCxnSpPr>
        <p:spPr>
          <a:xfrm flipV="1">
            <a:off x="1588425" y="5416224"/>
            <a:ext cx="1576123" cy="575046"/>
          </a:xfrm>
          <a:prstGeom prst="straightConnector1">
            <a:avLst/>
          </a:prstGeom>
          <a:ln w="12700" cap="sq">
            <a:solidFill>
              <a:schemeClr val="bg1">
                <a:lumMod val="50000"/>
              </a:schemeClr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2" idx="6"/>
            <a:endCxn id="151" idx="2"/>
          </p:cNvCxnSpPr>
          <p:nvPr/>
        </p:nvCxnSpPr>
        <p:spPr>
          <a:xfrm>
            <a:off x="1588425" y="5991270"/>
            <a:ext cx="1562710" cy="500365"/>
          </a:xfrm>
          <a:prstGeom prst="straightConnector1">
            <a:avLst/>
          </a:prstGeom>
          <a:ln w="12700" cap="sq">
            <a:solidFill>
              <a:schemeClr val="bg1">
                <a:lumMod val="50000"/>
              </a:schemeClr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10260" y="1884850"/>
            <a:ext cx="426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PageRank(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// compute its own rank</a:t>
            </a:r>
          </a:p>
          <a:p>
            <a:r>
              <a:rPr lang="en-US" dirty="0" smtClean="0"/>
              <a:t>    total = 0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foreach</a:t>
            </a:r>
            <a:r>
              <a:rPr lang="en-US" dirty="0" smtClean="0"/>
              <a:t>  ( j in </a:t>
            </a:r>
            <a:r>
              <a:rPr lang="en-US" dirty="0" err="1" smtClean="0"/>
              <a:t>in_neighbors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)) :</a:t>
            </a:r>
          </a:p>
          <a:p>
            <a:r>
              <a:rPr lang="en-US" dirty="0"/>
              <a:t> </a:t>
            </a:r>
            <a:r>
              <a:rPr lang="en-US" dirty="0" smtClean="0"/>
              <a:t>       total = total + R[j] *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ji</a:t>
            </a:r>
            <a:endParaRPr lang="en-US" baseline="-25000" dirty="0" smtClean="0"/>
          </a:p>
          <a:p>
            <a:r>
              <a:rPr lang="en-US" dirty="0"/>
              <a:t> </a:t>
            </a:r>
            <a:r>
              <a:rPr lang="en-US" dirty="0" smtClean="0"/>
              <a:t>    R[</a:t>
            </a:r>
            <a:r>
              <a:rPr lang="en-US" dirty="0" err="1" smtClean="0"/>
              <a:t>i</a:t>
            </a:r>
            <a:r>
              <a:rPr lang="en-US" dirty="0" smtClean="0"/>
              <a:t>] = 0.15 + total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// trigger neighbors to run again</a:t>
            </a:r>
            <a:endParaRPr lang="en-US" dirty="0"/>
          </a:p>
          <a:p>
            <a:r>
              <a:rPr lang="en-US" dirty="0" smtClean="0"/>
              <a:t>     if  R[</a:t>
            </a:r>
            <a:r>
              <a:rPr lang="en-US" dirty="0" err="1" smtClean="0"/>
              <a:t>i</a:t>
            </a:r>
            <a:r>
              <a:rPr lang="en-US" dirty="0" smtClean="0"/>
              <a:t>] not converged then</a:t>
            </a:r>
          </a:p>
          <a:p>
            <a:r>
              <a:rPr lang="en-US" dirty="0"/>
              <a:t> </a:t>
            </a:r>
            <a:r>
              <a:rPr lang="en-US" dirty="0" smtClean="0"/>
              <a:t>        activate all neighbors</a:t>
            </a:r>
          </a:p>
          <a:p>
            <a:endParaRPr lang="en-US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344946" y="1371600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LoadGraph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endCxn id="21" idx="0"/>
          </p:cNvCxnSpPr>
          <p:nvPr/>
        </p:nvCxnSpPr>
        <p:spPr>
          <a:xfrm flipH="1">
            <a:off x="1181100" y="1676400"/>
            <a:ext cx="4075" cy="484763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272883" y="1371600"/>
            <a:ext cx="1600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LoadGraph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3046741" y="1676400"/>
            <a:ext cx="4074" cy="509037"/>
          </a:xfrm>
          <a:prstGeom prst="straightConnector1">
            <a:avLst/>
          </a:prstGeom>
          <a:ln w="28575" cap="flat" cmpd="sng">
            <a:solidFill>
              <a:schemeClr val="tx1"/>
            </a:solidFill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7878356" y="5172731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4" name="Oval 53"/>
          <p:cNvSpPr/>
          <p:nvPr/>
        </p:nvSpPr>
        <p:spPr>
          <a:xfrm>
            <a:off x="7878356" y="580077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90936" y="5133663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Master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8290936" y="5790933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Replica</a:t>
            </a: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7729872" y="4784677"/>
            <a:ext cx="0" cy="182880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PageRank-Formul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419600" cy="5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9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Related work about 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Simple re-execution (</a:t>
            </a:r>
            <a:r>
              <a:rPr lang="en-US" sz="3200" dirty="0" err="1" smtClean="0"/>
              <a:t>MapReduce</a:t>
            </a:r>
            <a:r>
              <a:rPr lang="en-US" sz="3200" dirty="0" smtClean="0"/>
              <a:t>)</a:t>
            </a:r>
          </a:p>
          <a:p>
            <a:pPr lvl="1"/>
            <a:r>
              <a:rPr lang="en-US" dirty="0" smtClean="0"/>
              <a:t>Complex data dependency</a:t>
            </a:r>
          </a:p>
          <a:p>
            <a:pPr lvl="1"/>
            <a:endParaRPr lang="en-US" dirty="0"/>
          </a:p>
          <a:p>
            <a:r>
              <a:rPr lang="en-US" dirty="0" smtClean="0"/>
              <a:t>Coarse-grained FT (Spark)</a:t>
            </a:r>
          </a:p>
          <a:p>
            <a:pPr lvl="1"/>
            <a:r>
              <a:rPr lang="en-US" dirty="0" smtClean="0"/>
              <a:t>Fine</a:t>
            </a:r>
            <a:r>
              <a:rPr lang="en-US" dirty="0"/>
              <a:t>-grained update on </a:t>
            </a:r>
            <a:r>
              <a:rPr lang="en-US" dirty="0" smtClean="0"/>
              <a:t>each vertex</a:t>
            </a:r>
          </a:p>
          <a:p>
            <a:endParaRPr lang="en-US" dirty="0"/>
          </a:p>
          <a:p>
            <a:r>
              <a:rPr lang="en-US" dirty="0" smtClean="0"/>
              <a:t>State-of-the-art fault tolerance for </a:t>
            </a:r>
            <a:r>
              <a:rPr lang="en-US" dirty="0"/>
              <a:t>graph </a:t>
            </a:r>
            <a:r>
              <a:rPr lang="en-US" dirty="0" smtClean="0"/>
              <a:t>computing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heckpoint</a:t>
            </a:r>
          </a:p>
          <a:p>
            <a:pPr lvl="1"/>
            <a:r>
              <a:rPr lang="en-US" dirty="0"/>
              <a:t>Trinity, </a:t>
            </a:r>
            <a:r>
              <a:rPr lang="en-US" dirty="0" err="1"/>
              <a:t>PowerGraph</a:t>
            </a:r>
            <a:r>
              <a:rPr lang="en-US" dirty="0"/>
              <a:t>, </a:t>
            </a:r>
            <a:r>
              <a:rPr lang="en-US" dirty="0" err="1"/>
              <a:t>Pregel</a:t>
            </a:r>
            <a:r>
              <a:rPr lang="en-US" dirty="0"/>
              <a:t>, etc. </a:t>
            </a:r>
          </a:p>
          <a:p>
            <a:pPr lvl="1"/>
            <a:endParaRPr lang="en-US" dirty="0"/>
          </a:p>
        </p:txBody>
      </p:sp>
      <p:pic>
        <p:nvPicPr>
          <p:cNvPr id="4" name="Picture 2" descr="Z:\Research\@projects\LYRA\yes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4" t="53482" r="2571" b="724"/>
          <a:stretch/>
        </p:blipFill>
        <p:spPr bwMode="auto">
          <a:xfrm>
            <a:off x="6477000" y="1676400"/>
            <a:ext cx="566426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Research\@projects\LYRA\yes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4" t="53482" r="2571" b="724"/>
          <a:stretch/>
        </p:blipFill>
        <p:spPr bwMode="auto">
          <a:xfrm>
            <a:off x="5257800" y="2895600"/>
            <a:ext cx="566426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3" y="-152400"/>
            <a:ext cx="8229600" cy="1143000"/>
          </a:xfrm>
        </p:spPr>
        <p:txBody>
          <a:bodyPr/>
          <a:lstStyle/>
          <a:p>
            <a:r>
              <a:rPr lang="en-US" dirty="0" smtClean="0"/>
              <a:t>How checkpoint works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942382" y="3348517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821056" y="3276600"/>
            <a:ext cx="45719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88718" y="3276600"/>
            <a:ext cx="45719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42970" y="3276600"/>
            <a:ext cx="182882" cy="1219200"/>
          </a:xfrm>
          <a:prstGeom prst="rect">
            <a:avLst/>
          </a:prstGeom>
          <a:solidFill>
            <a:srgbClr val="3F4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802730" y="5791200"/>
            <a:ext cx="3733800" cy="9906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37" name="Straight Arrow Connector 2136"/>
          <p:cNvCxnSpPr/>
          <p:nvPr/>
        </p:nvCxnSpPr>
        <p:spPr>
          <a:xfrm>
            <a:off x="1034411" y="4450796"/>
            <a:ext cx="0" cy="654604"/>
          </a:xfrm>
          <a:prstGeom prst="straightConnector1">
            <a:avLst/>
          </a:prstGeom>
          <a:ln w="38100">
            <a:solidFill>
              <a:srgbClr val="3F47EB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1015361" y="5105400"/>
            <a:ext cx="2545554" cy="0"/>
          </a:xfrm>
          <a:prstGeom prst="straightConnector1">
            <a:avLst/>
          </a:prstGeom>
          <a:ln w="38100">
            <a:solidFill>
              <a:srgbClr val="3F47EB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3560915" y="5095875"/>
            <a:ext cx="0" cy="923925"/>
          </a:xfrm>
          <a:prstGeom prst="straightConnector1">
            <a:avLst/>
          </a:prstGeom>
          <a:ln w="38100">
            <a:solidFill>
              <a:srgbClr val="3F47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79" y="5991225"/>
            <a:ext cx="2476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565" y="6062660"/>
            <a:ext cx="2476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Right Arrow 136"/>
          <p:cNvSpPr/>
          <p:nvPr/>
        </p:nvSpPr>
        <p:spPr>
          <a:xfrm>
            <a:off x="276225" y="3418690"/>
            <a:ext cx="413004" cy="330662"/>
          </a:xfrm>
          <a:prstGeom prst="rightArrow">
            <a:avLst>
              <a:gd name="adj1" fmla="val 38208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ight Arrow 137"/>
          <p:cNvSpPr/>
          <p:nvPr/>
        </p:nvSpPr>
        <p:spPr>
          <a:xfrm>
            <a:off x="272796" y="4038600"/>
            <a:ext cx="413004" cy="330662"/>
          </a:xfrm>
          <a:prstGeom prst="rightArrow">
            <a:avLst>
              <a:gd name="adj1" fmla="val 38208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Connector 98"/>
          <p:cNvSpPr/>
          <p:nvPr/>
        </p:nvSpPr>
        <p:spPr>
          <a:xfrm>
            <a:off x="1295400" y="3494844"/>
            <a:ext cx="115018" cy="1150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lowchart: Connector 139"/>
          <p:cNvSpPr/>
          <p:nvPr/>
        </p:nvSpPr>
        <p:spPr>
          <a:xfrm>
            <a:off x="1447800" y="3494844"/>
            <a:ext cx="115018" cy="1150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lowchart: Connector 140"/>
          <p:cNvSpPr/>
          <p:nvPr/>
        </p:nvSpPr>
        <p:spPr>
          <a:xfrm>
            <a:off x="1600200" y="3494844"/>
            <a:ext cx="115018" cy="1150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lowchart: Connector 141"/>
          <p:cNvSpPr/>
          <p:nvPr/>
        </p:nvSpPr>
        <p:spPr>
          <a:xfrm>
            <a:off x="1324334" y="4154331"/>
            <a:ext cx="115018" cy="1150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lowchart: Connector 142"/>
          <p:cNvSpPr/>
          <p:nvPr/>
        </p:nvSpPr>
        <p:spPr>
          <a:xfrm>
            <a:off x="1476734" y="4154331"/>
            <a:ext cx="115018" cy="1150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lowchart: Connector 143"/>
          <p:cNvSpPr/>
          <p:nvPr/>
        </p:nvSpPr>
        <p:spPr>
          <a:xfrm>
            <a:off x="1629134" y="4154331"/>
            <a:ext cx="115018" cy="11501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2790107" y="3361853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6" name="Oval 145"/>
          <p:cNvSpPr/>
          <p:nvPr/>
        </p:nvSpPr>
        <p:spPr>
          <a:xfrm>
            <a:off x="2373387" y="3368352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7" name="Oval 146"/>
          <p:cNvSpPr/>
          <p:nvPr/>
        </p:nvSpPr>
        <p:spPr>
          <a:xfrm>
            <a:off x="3207540" y="3371065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48" name="Oval 147"/>
          <p:cNvSpPr/>
          <p:nvPr/>
        </p:nvSpPr>
        <p:spPr>
          <a:xfrm>
            <a:off x="1942382" y="4001505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Oval 148"/>
          <p:cNvSpPr/>
          <p:nvPr/>
        </p:nvSpPr>
        <p:spPr>
          <a:xfrm>
            <a:off x="2790107" y="4014841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0" name="Oval 149"/>
          <p:cNvSpPr/>
          <p:nvPr/>
        </p:nvSpPr>
        <p:spPr>
          <a:xfrm>
            <a:off x="2373387" y="402134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4288630" y="4004126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2" name="Oval 151"/>
          <p:cNvSpPr/>
          <p:nvPr/>
        </p:nvSpPr>
        <p:spPr>
          <a:xfrm>
            <a:off x="4745830" y="3988262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3" name="Oval 152"/>
          <p:cNvSpPr/>
          <p:nvPr/>
        </p:nvSpPr>
        <p:spPr>
          <a:xfrm>
            <a:off x="4260055" y="3355954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4" name="Oval 153"/>
          <p:cNvSpPr/>
          <p:nvPr/>
        </p:nvSpPr>
        <p:spPr>
          <a:xfrm>
            <a:off x="4726780" y="3352015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1904282" y="3329467"/>
            <a:ext cx="1729735" cy="453066"/>
          </a:xfrm>
          <a:prstGeom prst="roundRect">
            <a:avLst/>
          </a:prstGeom>
          <a:noFill/>
          <a:ln w="222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ounded Rectangle 155"/>
          <p:cNvSpPr/>
          <p:nvPr/>
        </p:nvSpPr>
        <p:spPr>
          <a:xfrm>
            <a:off x="1913807" y="3986692"/>
            <a:ext cx="1729735" cy="453066"/>
          </a:xfrm>
          <a:prstGeom prst="roundRect">
            <a:avLst/>
          </a:prstGeom>
          <a:noFill/>
          <a:ln w="222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155" idx="3"/>
          </p:cNvCxnSpPr>
          <p:nvPr/>
        </p:nvCxnSpPr>
        <p:spPr>
          <a:xfrm>
            <a:off x="3634017" y="3556000"/>
            <a:ext cx="480783" cy="65584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ounded Rectangle 162"/>
          <p:cNvSpPr/>
          <p:nvPr/>
        </p:nvSpPr>
        <p:spPr>
          <a:xfrm>
            <a:off x="4210050" y="3319942"/>
            <a:ext cx="952499" cy="453066"/>
          </a:xfrm>
          <a:prstGeom prst="roundRect">
            <a:avLst/>
          </a:prstGeom>
          <a:noFill/>
          <a:ln w="222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ounded Rectangle 163"/>
          <p:cNvSpPr/>
          <p:nvPr/>
        </p:nvSpPr>
        <p:spPr>
          <a:xfrm>
            <a:off x="4205285" y="3976382"/>
            <a:ext cx="952499" cy="453066"/>
          </a:xfrm>
          <a:prstGeom prst="roundRect">
            <a:avLst/>
          </a:prstGeom>
          <a:noFill/>
          <a:ln w="222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Arrow Connector 170"/>
          <p:cNvCxnSpPr>
            <a:stCxn id="156" idx="3"/>
          </p:cNvCxnSpPr>
          <p:nvPr/>
        </p:nvCxnSpPr>
        <p:spPr>
          <a:xfrm flipV="1">
            <a:off x="3643542" y="3539017"/>
            <a:ext cx="471258" cy="674208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5341631" y="3281257"/>
            <a:ext cx="45719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5709293" y="3281257"/>
            <a:ext cx="45719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5463545" y="3281257"/>
            <a:ext cx="182882" cy="1219200"/>
          </a:xfrm>
          <a:prstGeom prst="rect">
            <a:avLst/>
          </a:prstGeom>
          <a:solidFill>
            <a:srgbClr val="3F4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0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92" y="5962650"/>
            <a:ext cx="2476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05" y="6072181"/>
            <a:ext cx="2476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" name="Flowchart: Connector 181"/>
          <p:cNvSpPr/>
          <p:nvPr/>
        </p:nvSpPr>
        <p:spPr>
          <a:xfrm>
            <a:off x="4131699" y="6181722"/>
            <a:ext cx="59660" cy="596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lowchart: Connector 182"/>
          <p:cNvSpPr/>
          <p:nvPr/>
        </p:nvSpPr>
        <p:spPr>
          <a:xfrm>
            <a:off x="4284099" y="6181722"/>
            <a:ext cx="59660" cy="596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lowchart: Connector 183"/>
          <p:cNvSpPr/>
          <p:nvPr/>
        </p:nvSpPr>
        <p:spPr>
          <a:xfrm>
            <a:off x="4436499" y="6181722"/>
            <a:ext cx="59660" cy="596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5" name="Straight Arrow Connector 184"/>
          <p:cNvCxnSpPr/>
          <p:nvPr/>
        </p:nvCxnSpPr>
        <p:spPr>
          <a:xfrm>
            <a:off x="5551172" y="4411865"/>
            <a:ext cx="0" cy="654604"/>
          </a:xfrm>
          <a:prstGeom prst="straightConnector1">
            <a:avLst/>
          </a:prstGeom>
          <a:ln w="38100">
            <a:solidFill>
              <a:srgbClr val="3F47EB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>
            <a:off x="5107780" y="5086350"/>
            <a:ext cx="457020" cy="0"/>
          </a:xfrm>
          <a:prstGeom prst="straightConnector1">
            <a:avLst/>
          </a:prstGeom>
          <a:ln w="38100">
            <a:solidFill>
              <a:srgbClr val="3F47EB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5122067" y="5086350"/>
            <a:ext cx="0" cy="904875"/>
          </a:xfrm>
          <a:prstGeom prst="straightConnector1">
            <a:avLst/>
          </a:prstGeom>
          <a:ln w="38100">
            <a:solidFill>
              <a:srgbClr val="3F47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5924550" y="3402379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5" name="Oval 194"/>
          <p:cNvSpPr/>
          <p:nvPr/>
        </p:nvSpPr>
        <p:spPr>
          <a:xfrm>
            <a:off x="6362700" y="3406985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5886451" y="3383329"/>
            <a:ext cx="914399" cy="453066"/>
          </a:xfrm>
          <a:prstGeom prst="roundRect">
            <a:avLst/>
          </a:prstGeom>
          <a:noFill/>
          <a:ln w="222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943600" y="4028341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0" name="Oval 199"/>
          <p:cNvSpPr/>
          <p:nvPr/>
        </p:nvSpPr>
        <p:spPr>
          <a:xfrm>
            <a:off x="6381750" y="4032947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1" name="Rounded Rectangle 200"/>
          <p:cNvSpPr/>
          <p:nvPr/>
        </p:nvSpPr>
        <p:spPr>
          <a:xfrm>
            <a:off x="5905501" y="3990241"/>
            <a:ext cx="914399" cy="453066"/>
          </a:xfrm>
          <a:prstGeom prst="roundRect">
            <a:avLst/>
          </a:prstGeom>
          <a:noFill/>
          <a:ln w="222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7002786" y="3281257"/>
            <a:ext cx="45719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7484748" y="3281257"/>
            <a:ext cx="45719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7665713" y="3426035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3" name="Oval 232"/>
          <p:cNvSpPr/>
          <p:nvPr/>
        </p:nvSpPr>
        <p:spPr>
          <a:xfrm>
            <a:off x="8103863" y="3430641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7646664" y="3406985"/>
            <a:ext cx="914399" cy="453066"/>
          </a:xfrm>
          <a:prstGeom prst="roundRect">
            <a:avLst/>
          </a:prstGeom>
          <a:noFill/>
          <a:ln w="222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7684763" y="4051997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6" name="Oval 235"/>
          <p:cNvSpPr/>
          <p:nvPr/>
        </p:nvSpPr>
        <p:spPr>
          <a:xfrm>
            <a:off x="8122913" y="4056603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7" name="Rounded Rectangle 236"/>
          <p:cNvSpPr/>
          <p:nvPr/>
        </p:nvSpPr>
        <p:spPr>
          <a:xfrm>
            <a:off x="7646664" y="4013897"/>
            <a:ext cx="914399" cy="453066"/>
          </a:xfrm>
          <a:prstGeom prst="roundRect">
            <a:avLst/>
          </a:prstGeom>
          <a:noFill/>
          <a:ln w="222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7311390" y="3290536"/>
            <a:ext cx="91441" cy="1219200"/>
          </a:xfrm>
          <a:prstGeom prst="rect">
            <a:avLst/>
          </a:prstGeom>
          <a:solidFill>
            <a:srgbClr val="D05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7162800" y="3285863"/>
            <a:ext cx="91441" cy="1219200"/>
          </a:xfrm>
          <a:prstGeom prst="rect">
            <a:avLst/>
          </a:prstGeom>
          <a:solidFill>
            <a:srgbClr val="2FD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5" name="Straight Arrow Connector 244"/>
          <p:cNvCxnSpPr/>
          <p:nvPr/>
        </p:nvCxnSpPr>
        <p:spPr>
          <a:xfrm flipV="1">
            <a:off x="3662417" y="5329717"/>
            <a:ext cx="3536578" cy="20296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/>
          <p:nvPr/>
        </p:nvCxnSpPr>
        <p:spPr>
          <a:xfrm>
            <a:off x="3662417" y="5329717"/>
            <a:ext cx="0" cy="690083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 flipV="1">
            <a:off x="7208520" y="4466964"/>
            <a:ext cx="0" cy="8830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>
            <a:off x="5234942" y="5550693"/>
            <a:ext cx="0" cy="440532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 flipV="1">
            <a:off x="7360920" y="4482564"/>
            <a:ext cx="0" cy="10800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Explosion 1 274"/>
          <p:cNvSpPr/>
          <p:nvPr/>
        </p:nvSpPr>
        <p:spPr>
          <a:xfrm>
            <a:off x="6032063" y="4223447"/>
            <a:ext cx="1042273" cy="471486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Crash</a:t>
            </a:r>
            <a:endParaRPr lang="en-US" sz="1200" dirty="0"/>
          </a:p>
        </p:txBody>
      </p:sp>
      <p:sp>
        <p:nvSpPr>
          <p:cNvPr id="269" name="TextBox 268"/>
          <p:cNvSpPr txBox="1"/>
          <p:nvPr/>
        </p:nvSpPr>
        <p:spPr>
          <a:xfrm>
            <a:off x="-13923" y="2698136"/>
            <a:ext cx="209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Courier New" pitchFamily="49" charset="0"/>
              </a:rPr>
              <a:t>Loading Graph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3207540" y="2667000"/>
            <a:ext cx="155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cs typeface="Courier New" pitchFamily="49" charset="0"/>
              </a:rPr>
              <a:t>Iter</a:t>
            </a:r>
            <a:r>
              <a:rPr lang="en-US" dirty="0" smtClean="0">
                <a:cs typeface="Courier New" pitchFamily="49" charset="0"/>
              </a:rPr>
              <a:t> X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272" name="Right Brace 271"/>
          <p:cNvSpPr/>
          <p:nvPr/>
        </p:nvSpPr>
        <p:spPr>
          <a:xfrm>
            <a:off x="3352800" y="1814478"/>
            <a:ext cx="302415" cy="2625280"/>
          </a:xfrm>
          <a:prstGeom prst="rightBrace">
            <a:avLst>
              <a:gd name="adj1" fmla="val 36680"/>
              <a:gd name="adj2" fmla="val 50000"/>
            </a:avLst>
          </a:prstGeom>
          <a:ln w="25400" cap="rnd">
            <a:solidFill>
              <a:schemeClr val="tx1"/>
            </a:solidFill>
            <a:prstDash val="sysDash"/>
            <a:round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TextBox 279"/>
          <p:cNvSpPr txBox="1"/>
          <p:nvPr/>
        </p:nvSpPr>
        <p:spPr>
          <a:xfrm>
            <a:off x="5932553" y="2702969"/>
            <a:ext cx="155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Iter</a:t>
            </a:r>
            <a:r>
              <a:rPr lang="en-US" dirty="0" smtClean="0"/>
              <a:t> X+1</a:t>
            </a:r>
            <a:endParaRPr lang="en-US" dirty="0"/>
          </a:p>
        </p:txBody>
      </p:sp>
      <p:sp>
        <p:nvSpPr>
          <p:cNvPr id="282" name="TextBox 281"/>
          <p:cNvSpPr txBox="1"/>
          <p:nvPr/>
        </p:nvSpPr>
        <p:spPr>
          <a:xfrm>
            <a:off x="4910135" y="6343643"/>
            <a:ext cx="711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Iter</a:t>
            </a:r>
            <a:r>
              <a:rPr lang="en-US" sz="1200" dirty="0" smtClean="0"/>
              <a:t> X</a:t>
            </a:r>
            <a:endParaRPr lang="en-US" sz="1200" dirty="0"/>
          </a:p>
        </p:txBody>
      </p:sp>
      <p:sp>
        <p:nvSpPr>
          <p:cNvPr id="283" name="TextBox 282"/>
          <p:cNvSpPr txBox="1"/>
          <p:nvPr/>
        </p:nvSpPr>
        <p:spPr>
          <a:xfrm>
            <a:off x="3036932" y="6343636"/>
            <a:ext cx="125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Partition &amp;&amp; Topology</a:t>
            </a:r>
            <a:endParaRPr lang="en-US" sz="1200" dirty="0"/>
          </a:p>
        </p:txBody>
      </p:sp>
      <p:sp>
        <p:nvSpPr>
          <p:cNvPr id="285" name="TextBox 284"/>
          <p:cNvSpPr txBox="1"/>
          <p:nvPr/>
        </p:nvSpPr>
        <p:spPr>
          <a:xfrm>
            <a:off x="-39268" y="3214106"/>
            <a:ext cx="50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286" name="TextBox 285"/>
          <p:cNvSpPr txBox="1"/>
          <p:nvPr/>
        </p:nvSpPr>
        <p:spPr>
          <a:xfrm>
            <a:off x="-41529" y="3858249"/>
            <a:ext cx="50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W2</a:t>
            </a:r>
            <a:endParaRPr lang="en-US" dirty="0"/>
          </a:p>
        </p:txBody>
      </p:sp>
      <p:sp>
        <p:nvSpPr>
          <p:cNvPr id="288" name="TextBox 287"/>
          <p:cNvSpPr txBox="1"/>
          <p:nvPr/>
        </p:nvSpPr>
        <p:spPr>
          <a:xfrm>
            <a:off x="6869797" y="2728842"/>
            <a:ext cx="155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cxnSp>
        <p:nvCxnSpPr>
          <p:cNvPr id="289" name="Straight Arrow Connector 288"/>
          <p:cNvCxnSpPr/>
          <p:nvPr/>
        </p:nvCxnSpPr>
        <p:spPr>
          <a:xfrm>
            <a:off x="5225670" y="5558496"/>
            <a:ext cx="2135250" cy="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TextBox 313"/>
          <p:cNvSpPr txBox="1"/>
          <p:nvPr/>
        </p:nvSpPr>
        <p:spPr>
          <a:xfrm>
            <a:off x="2818682" y="5740955"/>
            <a:ext cx="64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DFS</a:t>
            </a:r>
            <a:endParaRPr lang="en-US" dirty="0"/>
          </a:p>
        </p:txBody>
      </p:sp>
      <p:sp>
        <p:nvSpPr>
          <p:cNvPr id="308" name="Rectangle 307"/>
          <p:cNvSpPr/>
          <p:nvPr/>
        </p:nvSpPr>
        <p:spPr>
          <a:xfrm>
            <a:off x="6920489" y="2122403"/>
            <a:ext cx="128016" cy="198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TextBox 308"/>
          <p:cNvSpPr txBox="1"/>
          <p:nvPr/>
        </p:nvSpPr>
        <p:spPr>
          <a:xfrm>
            <a:off x="7246620" y="2065253"/>
            <a:ext cx="1578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ecovery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6922400" y="1780623"/>
            <a:ext cx="128016" cy="198997"/>
          </a:xfrm>
          <a:prstGeom prst="rect">
            <a:avLst/>
          </a:prstGeom>
          <a:solidFill>
            <a:srgbClr val="3F4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TextBox 320"/>
          <p:cNvSpPr txBox="1"/>
          <p:nvPr/>
        </p:nvSpPr>
        <p:spPr>
          <a:xfrm>
            <a:off x="7223754" y="1741971"/>
            <a:ext cx="1578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checkpoint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15" name="Straight Connector 314"/>
          <p:cNvCxnSpPr/>
          <p:nvPr/>
        </p:nvCxnSpPr>
        <p:spPr>
          <a:xfrm>
            <a:off x="6920489" y="1295400"/>
            <a:ext cx="0" cy="304800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>
            <a:off x="7015739" y="1295400"/>
            <a:ext cx="0" cy="304800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TextBox 325"/>
          <p:cNvSpPr txBox="1"/>
          <p:nvPr/>
        </p:nvSpPr>
        <p:spPr>
          <a:xfrm>
            <a:off x="7208512" y="1292423"/>
            <a:ext cx="1783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lobal barrier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53" y="792531"/>
            <a:ext cx="6181397" cy="171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02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  <p:bldP spid="203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42" grpId="0" animBg="1"/>
      <p:bldP spid="243" grpId="0" animBg="1"/>
      <p:bldP spid="275" grpId="0" animBg="1"/>
      <p:bldP spid="282" grpId="0"/>
      <p:bldP spid="283" grpId="0"/>
      <p:bldP spid="2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Problems of checkpoint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execution overhead</a:t>
            </a:r>
          </a:p>
          <a:p>
            <a:pPr lvl="1"/>
            <a:r>
              <a:rPr lang="en-US" dirty="0" smtClean="0"/>
              <a:t>Large amount of stat</a:t>
            </a:r>
            <a:r>
              <a:rPr lang="en-US" altLang="zh-CN" dirty="0" smtClean="0"/>
              <a:t>e</a:t>
            </a:r>
            <a:r>
              <a:rPr lang="en-US" dirty="0" smtClean="0"/>
              <a:t>s to write</a:t>
            </a:r>
          </a:p>
          <a:p>
            <a:pPr lvl="1"/>
            <a:r>
              <a:rPr lang="en-US" dirty="0" smtClean="0"/>
              <a:t>Synchronization overhead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75403561"/>
              </p:ext>
            </p:extLst>
          </p:nvPr>
        </p:nvGraphicFramePr>
        <p:xfrm>
          <a:off x="4343400" y="3962400"/>
          <a:ext cx="4419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11598" y="3771900"/>
            <a:ext cx="492443" cy="241074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dirty="0" smtClean="0"/>
              <a:t>Execution time (sec)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283200" y="6343134"/>
            <a:ext cx="19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Checkpoint period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3581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PageRank on </a:t>
            </a:r>
            <a:r>
              <a:rPr lang="en-US" dirty="0" err="1" smtClean="0"/>
              <a:t>LiveJournal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roblems of checkpoint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overhead</a:t>
            </a:r>
          </a:p>
          <a:p>
            <a:endParaRPr lang="en-US" dirty="0"/>
          </a:p>
          <a:p>
            <a:r>
              <a:rPr lang="en-US" dirty="0" smtClean="0"/>
              <a:t>Slow recovery</a:t>
            </a:r>
          </a:p>
          <a:p>
            <a:pPr lvl="1"/>
            <a:r>
              <a:rPr lang="en-US" dirty="0" smtClean="0"/>
              <a:t>A lot of  I/O operations</a:t>
            </a:r>
          </a:p>
          <a:p>
            <a:pPr lvl="1"/>
            <a:r>
              <a:rPr lang="en-US" dirty="0" smtClean="0"/>
              <a:t>Require standby node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481685"/>
              </p:ext>
            </p:extLst>
          </p:nvPr>
        </p:nvGraphicFramePr>
        <p:xfrm>
          <a:off x="4953000" y="3961967"/>
          <a:ext cx="4114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968995" y="4399296"/>
            <a:ext cx="0" cy="182880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3124" y="4731188"/>
            <a:ext cx="430887" cy="8999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Second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235784" y="562383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w/o CKPT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624671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Checkpoint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7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and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Reuse existing replicas to provide fault tolerance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Reuse existing replicas </a:t>
            </a:r>
            <a:r>
              <a:rPr lang="en-US" dirty="0" smtClean="0">
                <a:sym typeface="Wingdings" pitchFamily="2" charset="2"/>
              </a:rPr>
              <a:t> small overhead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Replicas distributed in different machines </a:t>
            </a:r>
            <a:r>
              <a:rPr lang="en-US" dirty="0" smtClean="0">
                <a:sym typeface="Wingdings" pitchFamily="2" charset="2"/>
              </a:rPr>
              <a:t> fast recovery</a:t>
            </a:r>
            <a:endParaRPr lang="en-US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23895842"/>
              </p:ext>
            </p:extLst>
          </p:nvPr>
        </p:nvGraphicFramePr>
        <p:xfrm>
          <a:off x="914400" y="2209800"/>
          <a:ext cx="5943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22624" y="39116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0.84%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9095" y="391743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0.96%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19236" y="391743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0.26%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30269" y="39116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0.13%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0800000">
            <a:off x="457199" y="2209800"/>
            <a:ext cx="461665" cy="24454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Vertices without replica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361187">
            <a:off x="3111742" y="2845099"/>
            <a:ext cx="4773527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Almost all the vertices have replicas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822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1050</Words>
  <Application>Microsoft Office PowerPoint</Application>
  <PresentationFormat>On-screen Show (4:3)</PresentationFormat>
  <Paragraphs>552</Paragraphs>
  <Slides>35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Replication-based Fault-tolerance for Large-scale Graph Processing</vt:lpstr>
      <vt:lpstr>Graph</vt:lpstr>
      <vt:lpstr>Graph computing</vt:lpstr>
      <vt:lpstr>How graph computing works</vt:lpstr>
      <vt:lpstr>Related work about fault tolerance</vt:lpstr>
      <vt:lpstr>How checkpoint works</vt:lpstr>
      <vt:lpstr>Problems of checkpoint</vt:lpstr>
      <vt:lpstr>Problems of checkpoint</vt:lpstr>
      <vt:lpstr>Observation and motivation</vt:lpstr>
      <vt:lpstr>Contribution</vt:lpstr>
      <vt:lpstr>Outline</vt:lpstr>
      <vt:lpstr>Normal execution flow</vt:lpstr>
      <vt:lpstr>Failure before barrier</vt:lpstr>
      <vt:lpstr>Failure during barrier</vt:lpstr>
      <vt:lpstr>Management of replication</vt:lpstr>
      <vt:lpstr>Optimization: selfish vertices</vt:lpstr>
      <vt:lpstr>How to recover</vt:lpstr>
      <vt:lpstr>Problems of recovery</vt:lpstr>
      <vt:lpstr>Rebirth</vt:lpstr>
      <vt:lpstr>Problems of Rebirth</vt:lpstr>
      <vt:lpstr>Migration</vt:lpstr>
      <vt:lpstr>Inconsistency after recovery</vt:lpstr>
      <vt:lpstr>Replay Activation</vt:lpstr>
      <vt:lpstr>Evaluation</vt:lpstr>
      <vt:lpstr>Speedup over Hama</vt:lpstr>
      <vt:lpstr>Normal execution overhead</vt:lpstr>
      <vt:lpstr>Communication Overhead</vt:lpstr>
      <vt:lpstr>Performance of recovery</vt:lpstr>
      <vt:lpstr>Recovery Scalability</vt:lpstr>
      <vt:lpstr>Simultaneous failure</vt:lpstr>
      <vt:lpstr>Case study</vt:lpstr>
      <vt:lpstr>Conclusion</vt:lpstr>
      <vt:lpstr>Backup</vt:lpstr>
      <vt:lpstr>Memory Consumption</vt:lpstr>
      <vt:lpstr>Partition Impact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Replication-based Fault-tolerance for Large-scale Graph Processing</dc:title>
  <dc:creator>wp</dc:creator>
  <cp:lastModifiedBy>Rong</cp:lastModifiedBy>
  <cp:revision>615</cp:revision>
  <dcterms:created xsi:type="dcterms:W3CDTF">2006-08-16T00:00:00Z</dcterms:created>
  <dcterms:modified xsi:type="dcterms:W3CDTF">2014-06-30T15:59:07Z</dcterms:modified>
</cp:coreProperties>
</file>