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7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8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tags/tag9.xml" ContentType="application/vnd.openxmlformats-officedocument.presentationml.tags+xml"/>
  <Override PartName="/ppt/notesSlides/notesSlide38.xml" ContentType="application/vnd.openxmlformats-officedocument.presentationml.notesSlide+xml"/>
  <Override PartName="/ppt/tags/tag10.xml" ContentType="application/vnd.openxmlformats-officedocument.presentationml.tags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tags/tag11.xml" ContentType="application/vnd.openxmlformats-officedocument.presentationml.tags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gs/tag12.xml" ContentType="application/vnd.openxmlformats-officedocument.presentationml.tags+xml"/>
  <Override PartName="/ppt/notesSlides/notesSlide55.xml" ContentType="application/vnd.openxmlformats-officedocument.presentationml.notesSlide+xml"/>
  <Override PartName="/ppt/charts/chart3.xml" ContentType="application/vnd.openxmlformats-officedocument.drawingml.chart+xml"/>
  <Override PartName="/ppt/tags/tag13.xml" ContentType="application/vnd.openxmlformats-officedocument.presentationml.tags+xml"/>
  <Override PartName="/ppt/notesSlides/notesSlide56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charts/chart6.xml" ContentType="application/vnd.openxmlformats-officedocument.drawingml.chart+xml"/>
  <Override PartName="/ppt/notesSlides/notesSlide64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handoutMasterIdLst>
    <p:handoutMasterId r:id="rId78"/>
  </p:handoutMasterIdLst>
  <p:sldIdLst>
    <p:sldId id="257" r:id="rId2"/>
    <p:sldId id="590" r:id="rId3"/>
    <p:sldId id="403" r:id="rId4"/>
    <p:sldId id="505" r:id="rId5"/>
    <p:sldId id="633" r:id="rId6"/>
    <p:sldId id="543" r:id="rId7"/>
    <p:sldId id="642" r:id="rId8"/>
    <p:sldId id="643" r:id="rId9"/>
    <p:sldId id="645" r:id="rId10"/>
    <p:sldId id="514" r:id="rId11"/>
    <p:sldId id="651" r:id="rId12"/>
    <p:sldId id="523" r:id="rId13"/>
    <p:sldId id="652" r:id="rId14"/>
    <p:sldId id="532" r:id="rId15"/>
    <p:sldId id="655" r:id="rId16"/>
    <p:sldId id="666" r:id="rId17"/>
    <p:sldId id="667" r:id="rId18"/>
    <p:sldId id="653" r:id="rId19"/>
    <p:sldId id="621" r:id="rId20"/>
    <p:sldId id="622" r:id="rId21"/>
    <p:sldId id="650" r:id="rId22"/>
    <p:sldId id="510" r:id="rId23"/>
    <p:sldId id="629" r:id="rId24"/>
    <p:sldId id="607" r:id="rId25"/>
    <p:sldId id="541" r:id="rId26"/>
    <p:sldId id="624" r:id="rId27"/>
    <p:sldId id="648" r:id="rId28"/>
    <p:sldId id="535" r:id="rId29"/>
    <p:sldId id="628" r:id="rId30"/>
    <p:sldId id="536" r:id="rId31"/>
    <p:sldId id="625" r:id="rId32"/>
    <p:sldId id="626" r:id="rId33"/>
    <p:sldId id="649" r:id="rId34"/>
    <p:sldId id="555" r:id="rId35"/>
    <p:sldId id="635" r:id="rId36"/>
    <p:sldId id="627" r:id="rId37"/>
    <p:sldId id="525" r:id="rId38"/>
    <p:sldId id="526" r:id="rId39"/>
    <p:sldId id="618" r:id="rId40"/>
    <p:sldId id="646" r:id="rId41"/>
    <p:sldId id="647" r:id="rId42"/>
    <p:sldId id="561" r:id="rId43"/>
    <p:sldId id="573" r:id="rId44"/>
    <p:sldId id="575" r:id="rId45"/>
    <p:sldId id="569" r:id="rId46"/>
    <p:sldId id="574" r:id="rId47"/>
    <p:sldId id="576" r:id="rId48"/>
    <p:sldId id="577" r:id="rId49"/>
    <p:sldId id="640" r:id="rId50"/>
    <p:sldId id="524" r:id="rId51"/>
    <p:sldId id="530" r:id="rId52"/>
    <p:sldId id="529" r:id="rId53"/>
    <p:sldId id="427" r:id="rId54"/>
    <p:sldId id="644" r:id="rId55"/>
    <p:sldId id="583" r:id="rId56"/>
    <p:sldId id="597" r:id="rId57"/>
    <p:sldId id="630" r:id="rId58"/>
    <p:sldId id="662" r:id="rId59"/>
    <p:sldId id="414" r:id="rId60"/>
    <p:sldId id="418" r:id="rId61"/>
    <p:sldId id="443" r:id="rId62"/>
    <p:sldId id="656" r:id="rId63"/>
    <p:sldId id="657" r:id="rId64"/>
    <p:sldId id="658" r:id="rId65"/>
    <p:sldId id="659" r:id="rId66"/>
    <p:sldId id="660" r:id="rId67"/>
    <p:sldId id="593" r:id="rId68"/>
    <p:sldId id="601" r:id="rId69"/>
    <p:sldId id="603" r:id="rId70"/>
    <p:sldId id="636" r:id="rId71"/>
    <p:sldId id="637" r:id="rId72"/>
    <p:sldId id="638" r:id="rId73"/>
    <p:sldId id="639" r:id="rId74"/>
    <p:sldId id="620" r:id="rId75"/>
    <p:sldId id="605" r:id="rId76"/>
  </p:sldIdLst>
  <p:sldSz cx="9144000" cy="6858000" type="screen4x3"/>
  <p:notesSz cx="7099300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verview" id="{46AF51B0-3146-4FC1-B816-10A6A2FD3CBB}">
          <p14:sldIdLst>
            <p14:sldId id="257"/>
            <p14:sldId id="590"/>
            <p14:sldId id="403"/>
            <p14:sldId id="505"/>
            <p14:sldId id="633"/>
            <p14:sldId id="543"/>
            <p14:sldId id="642"/>
            <p14:sldId id="643"/>
            <p14:sldId id="645"/>
            <p14:sldId id="514"/>
            <p14:sldId id="651"/>
          </p14:sldIdLst>
        </p14:section>
        <p14:section name="transaction layer" id="{A8B4DD94-E182-4D95-BAF1-FB38DC5BA54F}">
          <p14:sldIdLst>
            <p14:sldId id="523"/>
            <p14:sldId id="652"/>
            <p14:sldId id="532"/>
            <p14:sldId id="655"/>
            <p14:sldId id="666"/>
            <p14:sldId id="667"/>
            <p14:sldId id="653"/>
            <p14:sldId id="621"/>
            <p14:sldId id="622"/>
            <p14:sldId id="650"/>
            <p14:sldId id="510"/>
            <p14:sldId id="629"/>
            <p14:sldId id="607"/>
            <p14:sldId id="541"/>
            <p14:sldId id="624"/>
            <p14:sldId id="648"/>
            <p14:sldId id="535"/>
            <p14:sldId id="628"/>
            <p14:sldId id="536"/>
            <p14:sldId id="625"/>
            <p14:sldId id="626"/>
            <p14:sldId id="649"/>
            <p14:sldId id="555"/>
            <p14:sldId id="635"/>
            <p14:sldId id="627"/>
          </p14:sldIdLst>
        </p14:section>
        <p14:section name="memory store" id="{CB135E02-1F94-4A32-8A06-73C9BB9B5F45}">
          <p14:sldIdLst>
            <p14:sldId id="525"/>
            <p14:sldId id="526"/>
            <p14:sldId id="618"/>
            <p14:sldId id="646"/>
            <p14:sldId id="647"/>
            <p14:sldId id="561"/>
            <p14:sldId id="573"/>
            <p14:sldId id="575"/>
            <p14:sldId id="569"/>
            <p14:sldId id="574"/>
            <p14:sldId id="576"/>
            <p14:sldId id="577"/>
            <p14:sldId id="640"/>
          </p14:sldIdLst>
        </p14:section>
        <p14:section name="implementation" id="{B6723C37-A2AD-400F-9EC2-71158A8D25E0}">
          <p14:sldIdLst>
            <p14:sldId id="524"/>
            <p14:sldId id="530"/>
          </p14:sldIdLst>
        </p14:section>
        <p14:section name="evaluation" id="{149F75F5-6507-4D08-B12C-50F3909E6726}">
          <p14:sldIdLst>
            <p14:sldId id="529"/>
            <p14:sldId id="427"/>
            <p14:sldId id="644"/>
            <p14:sldId id="583"/>
            <p14:sldId id="597"/>
            <p14:sldId id="630"/>
            <p14:sldId id="662"/>
            <p14:sldId id="414"/>
            <p14:sldId id="418"/>
          </p14:sldIdLst>
        </p14:section>
        <p14:section name="backup" id="{58CA3BC3-B4D6-4BBD-9325-A022981F80B3}">
          <p14:sldIdLst>
            <p14:sldId id="443"/>
            <p14:sldId id="656"/>
            <p14:sldId id="657"/>
            <p14:sldId id="658"/>
            <p14:sldId id="659"/>
            <p14:sldId id="660"/>
            <p14:sldId id="593"/>
            <p14:sldId id="601"/>
            <p14:sldId id="603"/>
            <p14:sldId id="636"/>
            <p14:sldId id="637"/>
            <p14:sldId id="638"/>
            <p14:sldId id="639"/>
            <p14:sldId id="620"/>
            <p14:sldId id="6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  <a:srgbClr val="008000"/>
    <a:srgbClr val="FFFFFF"/>
    <a:srgbClr val="FFC11F"/>
    <a:srgbClr val="CCFFFF"/>
    <a:srgbClr val="00FFFF"/>
    <a:srgbClr val="11559D"/>
    <a:srgbClr val="2997D8"/>
    <a:srgbClr val="074F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39" autoAdjust="0"/>
    <p:restoredTop sz="86908" autoAdjust="0"/>
  </p:normalViewPr>
  <p:slideViewPr>
    <p:cSldViewPr>
      <p:cViewPr>
        <p:scale>
          <a:sx n="60" d="100"/>
          <a:sy n="60" d="100"/>
        </p:scale>
        <p:origin x="1404" y="3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536"/>
    </p:cViewPr>
  </p:sorterViewPr>
  <p:notesViewPr>
    <p:cSldViewPr>
      <p:cViewPr>
        <p:scale>
          <a:sx n="84" d="100"/>
          <a:sy n="84" d="100"/>
        </p:scale>
        <p:origin x="-1620" y="73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335885650029301"/>
          <c:y val="6.36821603155205E-2"/>
          <c:w val="0.70346441730474596"/>
          <c:h val="0.76366406336795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Calvin</c:v>
                </c:pt>
              </c:strCache>
            </c:strRef>
          </c:tx>
          <c:spPr>
            <a:ln w="31750">
              <a:solidFill>
                <a:srgbClr val="0000F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marker>
            <c:symbol val="diamond"/>
            <c:size val="11"/>
            <c:spPr>
              <a:solidFill>
                <a:schemeClr val="bg1"/>
              </a:solidFill>
              <a:ln w="31750">
                <a:solidFill>
                  <a:srgbClr val="0000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Sheet1!$A$2:$A$7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2.9784000000000001E-2</c:v>
                </c:pt>
                <c:pt idx="1">
                  <c:v>6.0580000000000002E-2</c:v>
                </c:pt>
                <c:pt idx="2">
                  <c:v>8.9488999999999999E-2</c:v>
                </c:pt>
                <c:pt idx="3">
                  <c:v>0.115485</c:v>
                </c:pt>
                <c:pt idx="4">
                  <c:v>0.154921</c:v>
                </c:pt>
                <c:pt idx="5">
                  <c:v>0.20507400000000001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DrTM</c:v>
                </c:pt>
              </c:strCache>
            </c:strRef>
          </c:tx>
          <c:spPr>
            <a:ln w="31750">
              <a:solidFill>
                <a:srgbClr val="FF0066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marker>
            <c:symbol val="square"/>
            <c:size val="9"/>
            <c:spPr>
              <a:solidFill>
                <a:schemeClr val="bg1"/>
              </a:solidFill>
              <a:ln w="31750">
                <a:solidFill>
                  <a:srgbClr val="FF0066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Sheet1!$A$2:$A$7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0.65150799999999998</c:v>
                </c:pt>
                <c:pt idx="1">
                  <c:v>1.2679039999999999</c:v>
                </c:pt>
                <c:pt idx="2">
                  <c:v>1.841107</c:v>
                </c:pt>
                <c:pt idx="3">
                  <c:v>2.462167</c:v>
                </c:pt>
                <c:pt idx="4">
                  <c:v>3.0184700000000002</c:v>
                </c:pt>
                <c:pt idx="5">
                  <c:v>3.6703549999999998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DrTM(S)</c:v>
                </c:pt>
              </c:strCache>
            </c:strRef>
          </c:tx>
          <c:spPr>
            <a:ln w="31750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marker>
            <c:symbol val="triangle"/>
            <c:size val="11"/>
            <c:spPr>
              <a:solidFill>
                <a:schemeClr val="bg1"/>
              </a:solidFill>
              <a:ln w="31750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Sheet1!$A$2:$A$7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1.0203660000000001</c:v>
                </c:pt>
                <c:pt idx="1">
                  <c:v>1.963741</c:v>
                </c:pt>
                <c:pt idx="2">
                  <c:v>2.7570839999999999</c:v>
                </c:pt>
                <c:pt idx="3">
                  <c:v>3.6646589999999981</c:v>
                </c:pt>
                <c:pt idx="4">
                  <c:v>4.5610239999999997</c:v>
                </c:pt>
                <c:pt idx="5">
                  <c:v>5.5191179999999944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2704864"/>
        <c:axId val="562703184"/>
      </c:lineChart>
      <c:catAx>
        <c:axId val="5627048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pPr>
                <a:r>
                  <a:rPr lang="en-US" altLang="zh-CN" sz="2000" b="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#</a:t>
                </a:r>
                <a:r>
                  <a:rPr lang="en-US" altLang="zh-CN" sz="2000" b="0" baseline="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Machines</a:t>
                </a:r>
                <a:endParaRPr lang="en-US" altLang="zh-CN" sz="2000" b="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0.40914749551637097"/>
              <c:y val="0.90153015405695602"/>
            </c:manualLayout>
          </c:layout>
          <c:overlay val="0"/>
        </c:title>
        <c:numFmt formatCode="0_ " sourceLinked="0"/>
        <c:majorTickMark val="in"/>
        <c:minorTickMark val="none"/>
        <c:tickLblPos val="nextTo"/>
        <c:spPr>
          <a:ln w="12700"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defRPr>
            </a:pPr>
            <a:endParaRPr lang="zh-CN"/>
          </a:p>
        </c:txPr>
        <c:crossAx val="562703184"/>
        <c:crosses val="autoZero"/>
        <c:auto val="1"/>
        <c:lblAlgn val="ctr"/>
        <c:lblOffset val="0"/>
        <c:noMultiLvlLbl val="0"/>
      </c:catAx>
      <c:valAx>
        <c:axId val="562703184"/>
        <c:scaling>
          <c:orientation val="minMax"/>
        </c:scaling>
        <c:delete val="0"/>
        <c:axPos val="l"/>
        <c:majorGridlines>
          <c:spPr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lnSpc>
                    <a:spcPct val="80000"/>
                  </a:lnSpc>
                  <a:defRPr sz="2200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pPr>
                <a:r>
                  <a:rPr lang="en-US" altLang="en-US" sz="2200" b="0" baseline="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Throughput (M </a:t>
                </a:r>
                <a:r>
                  <a:rPr lang="en-US" altLang="en-US" sz="2200" b="0" baseline="0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txns</a:t>
                </a:r>
                <a:r>
                  <a:rPr lang="en-US" altLang="en-US" sz="2200" b="0" baseline="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/sec)</a:t>
                </a:r>
                <a:endParaRPr lang="en-US" altLang="en-US" sz="2200" b="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5.42712662466261E-2"/>
              <c:y val="8.3926785912676397E-2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 w="12700"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defRPr>
            </a:pPr>
            <a:endParaRPr lang="zh-CN"/>
          </a:p>
        </c:txPr>
        <c:crossAx val="562704864"/>
        <c:crosses val="autoZero"/>
        <c:crossBetween val="midCat"/>
      </c:valAx>
      <c:spPr>
        <a:ln w="12700">
          <a:solidFill>
            <a:schemeClr val="tx1">
              <a:lumMod val="50000"/>
              <a:lumOff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27618732961209003"/>
          <c:y val="0.100911935710847"/>
          <c:w val="0.29211089640833598"/>
          <c:h val="0.247940506610377"/>
        </c:manualLayout>
      </c:layout>
      <c:overlay val="0"/>
      <c:spPr>
        <a:solidFill>
          <a:schemeClr val="bg1"/>
        </a:solidFill>
        <a:ln w="12700">
          <a:solidFill>
            <a:schemeClr val="tx1">
              <a:lumMod val="50000"/>
              <a:lumOff val="50000"/>
            </a:schemeClr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600"/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Century Gothic" pitchFamily="34" charset="0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335885650029301"/>
          <c:y val="6.36821603155205E-2"/>
          <c:w val="0.70346441730474596"/>
          <c:h val="0.76366406336795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Calvin</c:v>
                </c:pt>
              </c:strCache>
            </c:strRef>
          </c:tx>
          <c:spPr>
            <a:ln w="31750">
              <a:solidFill>
                <a:srgbClr val="0000F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marker>
            <c:symbol val="diamond"/>
            <c:size val="11"/>
            <c:spPr>
              <a:solidFill>
                <a:schemeClr val="bg1"/>
              </a:solidFill>
              <a:ln w="31750">
                <a:solidFill>
                  <a:srgbClr val="0000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Sheet1!$A$2:$A$10</c:f>
              <c:strCache>
                <c:ptCount val="9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4">
                  <c:v>0.20507400000000001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DrTM</c:v>
                </c:pt>
              </c:strCache>
            </c:strRef>
          </c:tx>
          <c:spPr>
            <a:ln w="31750">
              <a:solidFill>
                <a:srgbClr val="FF0066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marker>
            <c:symbol val="square"/>
            <c:size val="9"/>
            <c:spPr>
              <a:solidFill>
                <a:schemeClr val="bg1"/>
              </a:solidFill>
              <a:ln w="31750">
                <a:solidFill>
                  <a:srgbClr val="FF0066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Sheet1!$A$2:$A$10</c:f>
              <c:strCache>
                <c:ptCount val="9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0.661246</c:v>
                </c:pt>
                <c:pt idx="1">
                  <c:v>1.176455</c:v>
                </c:pt>
                <c:pt idx="2">
                  <c:v>2.1688519999999998</c:v>
                </c:pt>
                <c:pt idx="3">
                  <c:v>3.0115949999999998</c:v>
                </c:pt>
                <c:pt idx="4">
                  <c:v>3.739188</c:v>
                </c:pt>
                <c:pt idx="5">
                  <c:v>3.7915390000000002</c:v>
                </c:pt>
                <c:pt idx="6">
                  <c:v>3.7675260000000002</c:v>
                </c:pt>
                <c:pt idx="7">
                  <c:v>3.5804969999999998</c:v>
                </c:pt>
                <c:pt idx="8">
                  <c:v>3.446673999999998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DrTM(S)</c:v>
                </c:pt>
              </c:strCache>
            </c:strRef>
          </c:tx>
          <c:spPr>
            <a:ln w="31750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marker>
            <c:symbol val="triangle"/>
            <c:size val="11"/>
            <c:spPr>
              <a:solidFill>
                <a:schemeClr val="bg1"/>
              </a:solidFill>
              <a:ln w="31750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Sheet1!$A$2:$A$10</c:f>
              <c:strCache>
                <c:ptCount val="9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0.661246</c:v>
                </c:pt>
                <c:pt idx="1">
                  <c:v>1.18946</c:v>
                </c:pt>
                <c:pt idx="2">
                  <c:v>2.1446809999999998</c:v>
                </c:pt>
                <c:pt idx="3">
                  <c:v>3.051251999999999</c:v>
                </c:pt>
                <c:pt idx="4">
                  <c:v>3.7529449999999991</c:v>
                </c:pt>
                <c:pt idx="5">
                  <c:v>4.2612759999999996</c:v>
                </c:pt>
                <c:pt idx="6">
                  <c:v>4.8568600000000002</c:v>
                </c:pt>
                <c:pt idx="7">
                  <c:v>5.2356129999999999</c:v>
                </c:pt>
                <c:pt idx="8">
                  <c:v>5.4774799999999999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0278624"/>
        <c:axId val="830279184"/>
      </c:lineChart>
      <c:catAx>
        <c:axId val="8302786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pPr>
                <a:r>
                  <a:rPr lang="en-US" altLang="zh-CN" sz="2000" b="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#</a:t>
                </a:r>
                <a:r>
                  <a:rPr lang="en-US" altLang="zh-CN" sz="2000" b="0" baseline="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Threads</a:t>
                </a:r>
                <a:endParaRPr lang="en-US" altLang="zh-CN" sz="2000" b="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0.40914749551637097"/>
              <c:y val="0.90153015405695602"/>
            </c:manualLayout>
          </c:layout>
          <c:overlay val="0"/>
        </c:title>
        <c:numFmt formatCode="#,##0_);[Red]\(#,##0\)" sourceLinked="0"/>
        <c:majorTickMark val="in"/>
        <c:minorTickMark val="none"/>
        <c:tickLblPos val="nextTo"/>
        <c:spPr>
          <a:ln w="12700"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defRPr>
            </a:pPr>
            <a:endParaRPr lang="zh-CN"/>
          </a:p>
        </c:txPr>
        <c:crossAx val="830279184"/>
        <c:crosses val="autoZero"/>
        <c:auto val="1"/>
        <c:lblAlgn val="ctr"/>
        <c:lblOffset val="0"/>
        <c:noMultiLvlLbl val="0"/>
      </c:catAx>
      <c:valAx>
        <c:axId val="830279184"/>
        <c:scaling>
          <c:orientation val="minMax"/>
        </c:scaling>
        <c:delete val="0"/>
        <c:axPos val="l"/>
        <c:majorGridlines>
          <c:spPr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lnSpc>
                    <a:spcPct val="80000"/>
                  </a:lnSpc>
                  <a:defRPr sz="2200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pPr>
                <a:r>
                  <a:rPr lang="en-US" altLang="en-US" sz="2200" b="0" baseline="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Throughput (M </a:t>
                </a:r>
                <a:r>
                  <a:rPr lang="en-US" altLang="en-US" sz="2200" b="0" baseline="0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txns</a:t>
                </a:r>
                <a:r>
                  <a:rPr lang="en-US" altLang="en-US" sz="2200" b="0" baseline="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/sec)</a:t>
                </a:r>
                <a:endParaRPr lang="en-US" altLang="en-US" sz="2200" b="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5.42712662466261E-2"/>
              <c:y val="8.3926785912676397E-2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 w="12700"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defRPr>
            </a:pPr>
            <a:endParaRPr lang="zh-CN"/>
          </a:p>
        </c:txPr>
        <c:crossAx val="830278624"/>
        <c:crosses val="autoZero"/>
        <c:crossBetween val="midCat"/>
      </c:valAx>
      <c:spPr>
        <a:ln w="12700">
          <a:solidFill>
            <a:schemeClr val="tx1">
              <a:lumMod val="50000"/>
              <a:lumOff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27618732961209003"/>
          <c:y val="0.100911935710847"/>
          <c:w val="0.29211089640833598"/>
          <c:h val="0.247940506610377"/>
        </c:manualLayout>
      </c:layout>
      <c:overlay val="0"/>
      <c:spPr>
        <a:solidFill>
          <a:schemeClr val="bg1"/>
        </a:solidFill>
        <a:ln w="12700">
          <a:solidFill>
            <a:schemeClr val="tx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600"/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Century Gothic" pitchFamily="34" charset="0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09817037873001"/>
          <c:y val="0.107774599118616"/>
          <c:w val="0.77772513580362401"/>
          <c:h val="0.71957166796281902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DrTM</c:v>
                </c:pt>
              </c:strCache>
            </c:strRef>
          </c:tx>
          <c:spPr>
            <a:ln w="31750">
              <a:solidFill>
                <a:srgbClr val="FF0066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marker>
            <c:symbol val="square"/>
            <c:size val="9"/>
            <c:spPr>
              <a:solidFill>
                <a:schemeClr val="bg1"/>
              </a:solidFill>
              <a:ln w="31750">
                <a:solidFill>
                  <a:srgbClr val="FF0066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Sheet1!$A$2:$A$13</c:f>
              <c:strCache>
                <c:ptCount val="12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20</c:v>
                </c:pt>
                <c:pt idx="10">
                  <c:v>22</c:v>
                </c:pt>
                <c:pt idx="11">
                  <c:v>24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0.73463100000000003</c:v>
                </c:pt>
                <c:pt idx="1">
                  <c:v>1.402363</c:v>
                </c:pt>
                <c:pt idx="2">
                  <c:v>2.090662</c:v>
                </c:pt>
                <c:pt idx="3">
                  <c:v>2.6846800000000002</c:v>
                </c:pt>
                <c:pt idx="4">
                  <c:v>3.1699359999999999</c:v>
                </c:pt>
                <c:pt idx="5">
                  <c:v>3.7260819999999999</c:v>
                </c:pt>
                <c:pt idx="6">
                  <c:v>4.1057430000000004</c:v>
                </c:pt>
                <c:pt idx="7">
                  <c:v>4.4985109999999846</c:v>
                </c:pt>
                <c:pt idx="8">
                  <c:v>4.7755390000000002</c:v>
                </c:pt>
                <c:pt idx="9">
                  <c:v>5.0344749999999836</c:v>
                </c:pt>
                <c:pt idx="10">
                  <c:v>5.2508600000000003</c:v>
                </c:pt>
                <c:pt idx="11">
                  <c:v>5.3824549999999789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0281424"/>
        <c:axId val="830281984"/>
      </c:lineChart>
      <c:catAx>
        <c:axId val="8302814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pPr>
                <a:r>
                  <a:rPr lang="en-US" altLang="zh-CN" sz="2000" b="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#</a:t>
                </a:r>
                <a:r>
                  <a:rPr lang="en-US" altLang="zh-CN" sz="2000" b="0" baseline="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Logical Machines</a:t>
                </a:r>
                <a:endParaRPr lang="en-US" altLang="zh-CN" sz="2000" b="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0.37944321975920797"/>
              <c:y val="0.91328810687701401"/>
            </c:manualLayout>
          </c:layout>
          <c:overlay val="0"/>
        </c:title>
        <c:numFmt formatCode="0_ " sourceLinked="0"/>
        <c:majorTickMark val="in"/>
        <c:minorTickMark val="none"/>
        <c:tickLblPos val="nextTo"/>
        <c:spPr>
          <a:ln w="12700"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defRPr>
            </a:pPr>
            <a:endParaRPr lang="zh-CN"/>
          </a:p>
        </c:txPr>
        <c:crossAx val="830281984"/>
        <c:crosses val="autoZero"/>
        <c:auto val="1"/>
        <c:lblAlgn val="ctr"/>
        <c:lblOffset val="0"/>
        <c:noMultiLvlLbl val="0"/>
      </c:catAx>
      <c:valAx>
        <c:axId val="830281984"/>
        <c:scaling>
          <c:orientation val="minMax"/>
        </c:scaling>
        <c:delete val="0"/>
        <c:axPos val="l"/>
        <c:majorGridlines>
          <c:spPr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lnSpc>
                    <a:spcPct val="80000"/>
                  </a:lnSpc>
                  <a:defRPr sz="2200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pPr>
                <a:r>
                  <a:rPr lang="en-US" altLang="en-US" sz="2200" b="0" baseline="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Throughput (M </a:t>
                </a:r>
                <a:r>
                  <a:rPr lang="en-US" altLang="en-US" sz="2200" b="0" baseline="0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txns</a:t>
                </a:r>
                <a:r>
                  <a:rPr lang="en-US" altLang="en-US" sz="2200" b="0" baseline="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/sec)</a:t>
                </a:r>
                <a:endParaRPr lang="en-US" altLang="en-US" sz="2200" b="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4.6845233570538901E-2"/>
              <c:y val="8.3926785912676397E-2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 w="12700"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defRPr>
            </a:pPr>
            <a:endParaRPr lang="zh-CN"/>
          </a:p>
        </c:txPr>
        <c:crossAx val="830281424"/>
        <c:crosses val="autoZero"/>
        <c:crossBetween val="midCat"/>
      </c:valAx>
      <c:spPr>
        <a:ln w="12700">
          <a:solidFill>
            <a:schemeClr val="tx1">
              <a:lumMod val="50000"/>
              <a:lumOff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20935261579122799"/>
          <c:y val="0.13324630596600401"/>
          <c:w val="0.15472856817078801"/>
          <c:h val="8.3329167129578205E-2"/>
        </c:manualLayout>
      </c:layout>
      <c:overlay val="0"/>
      <c:spPr>
        <a:solidFill>
          <a:schemeClr val="bg1"/>
        </a:solidFill>
        <a:ln w="12700">
          <a:solidFill>
            <a:schemeClr val="tx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600"/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Century Gothic" pitchFamily="34" charset="0"/>
        </a:defRPr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335885650029301"/>
          <c:y val="6.36821603155205E-2"/>
          <c:w val="0.70346441730474596"/>
          <c:h val="0.76366406336795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1% d-txns</c:v>
                </c:pt>
              </c:strCache>
            </c:strRef>
          </c:tx>
          <c:spPr>
            <a:ln w="31750">
              <a:solidFill>
                <a:srgbClr val="0000F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marker>
            <c:symbol val="diamond"/>
            <c:size val="11"/>
            <c:spPr>
              <a:solidFill>
                <a:schemeClr val="bg1"/>
              </a:solidFill>
              <a:ln w="31750">
                <a:solidFill>
                  <a:srgbClr val="0000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Sheet1!$A$2:$A$7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30.471966999999999</c:v>
                </c:pt>
                <c:pt idx="1">
                  <c:v>46.485999999999997</c:v>
                </c:pt>
                <c:pt idx="2">
                  <c:v>67.807167000000007</c:v>
                </c:pt>
                <c:pt idx="3">
                  <c:v>90.063666999999995</c:v>
                </c:pt>
                <c:pt idx="4">
                  <c:v>114.4213</c:v>
                </c:pt>
                <c:pt idx="5">
                  <c:v>137.80449999999999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5% d-txns</c:v>
                </c:pt>
              </c:strCache>
            </c:strRef>
          </c:tx>
          <c:spPr>
            <a:ln w="31750">
              <a:solidFill>
                <a:srgbClr val="FF0066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marker>
            <c:symbol val="square"/>
            <c:size val="9"/>
            <c:spPr>
              <a:solidFill>
                <a:schemeClr val="bg1"/>
              </a:solidFill>
              <a:ln w="31750">
                <a:solidFill>
                  <a:srgbClr val="FF0066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Sheet1!$A$2:$A$7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30.371700000000001</c:v>
                </c:pt>
                <c:pt idx="1">
                  <c:v>22.061367000000001</c:v>
                </c:pt>
                <c:pt idx="2">
                  <c:v>32.995960000000011</c:v>
                </c:pt>
                <c:pt idx="3">
                  <c:v>43.845200000000013</c:v>
                </c:pt>
                <c:pt idx="4">
                  <c:v>53.221769999999999</c:v>
                </c:pt>
                <c:pt idx="5">
                  <c:v>63.324953000000001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10% d-txns</c:v>
                </c:pt>
              </c:strCache>
            </c:strRef>
          </c:tx>
          <c:spPr>
            <a:ln w="31750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marker>
            <c:symbol val="triangle"/>
            <c:size val="11"/>
            <c:spPr>
              <a:solidFill>
                <a:schemeClr val="bg1"/>
              </a:solidFill>
              <a:ln w="31750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Sheet1!$A$2:$A$7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30.429167</c:v>
                </c:pt>
                <c:pt idx="1">
                  <c:v>12.721517</c:v>
                </c:pt>
                <c:pt idx="2">
                  <c:v>18.657299999999999</c:v>
                </c:pt>
                <c:pt idx="3">
                  <c:v>22.814672999999999</c:v>
                </c:pt>
                <c:pt idx="4">
                  <c:v>26.550117</c:v>
                </c:pt>
                <c:pt idx="5">
                  <c:v>30.716763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6242080"/>
        <c:axId val="406242640"/>
      </c:lineChart>
      <c:catAx>
        <c:axId val="4062420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pPr>
                <a:r>
                  <a:rPr lang="en-US" altLang="zh-CN" sz="2000" b="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#</a:t>
                </a:r>
                <a:r>
                  <a:rPr lang="en-US" altLang="zh-CN" sz="2000" b="0" baseline="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Machines</a:t>
                </a:r>
                <a:endParaRPr lang="en-US" altLang="zh-CN" sz="2000" b="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0.40914749551637097"/>
              <c:y val="0.90153015405695602"/>
            </c:manualLayout>
          </c:layout>
          <c:overlay val="0"/>
        </c:title>
        <c:numFmt formatCode="0_ " sourceLinked="0"/>
        <c:majorTickMark val="in"/>
        <c:minorTickMark val="none"/>
        <c:tickLblPos val="nextTo"/>
        <c:spPr>
          <a:ln w="12700"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defRPr>
            </a:pPr>
            <a:endParaRPr lang="zh-CN"/>
          </a:p>
        </c:txPr>
        <c:crossAx val="406242640"/>
        <c:crosses val="autoZero"/>
        <c:auto val="1"/>
        <c:lblAlgn val="ctr"/>
        <c:lblOffset val="0"/>
        <c:noMultiLvlLbl val="0"/>
      </c:catAx>
      <c:valAx>
        <c:axId val="406242640"/>
        <c:scaling>
          <c:orientation val="minMax"/>
        </c:scaling>
        <c:delete val="0"/>
        <c:axPos val="l"/>
        <c:majorGridlines>
          <c:spPr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lnSpc>
                    <a:spcPct val="80000"/>
                  </a:lnSpc>
                  <a:defRPr sz="2200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pPr>
                <a:r>
                  <a:rPr lang="en-US" altLang="en-US" sz="2200" b="0" baseline="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Throughput (M </a:t>
                </a:r>
                <a:r>
                  <a:rPr lang="en-US" altLang="en-US" sz="2200" b="0" baseline="0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txns</a:t>
                </a:r>
                <a:r>
                  <a:rPr lang="en-US" altLang="en-US" sz="2200" b="0" baseline="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/sec)</a:t>
                </a:r>
                <a:endParaRPr lang="en-US" altLang="en-US" sz="2200" b="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1.7777059386973201E-2"/>
              <c:y val="8.3926785912676397E-2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 w="12700"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defRPr>
            </a:pPr>
            <a:endParaRPr lang="zh-CN"/>
          </a:p>
        </c:txPr>
        <c:crossAx val="406242080"/>
        <c:crosses val="autoZero"/>
        <c:crossBetween val="midCat"/>
      </c:valAx>
      <c:spPr>
        <a:ln w="12700">
          <a:solidFill>
            <a:schemeClr val="tx1">
              <a:lumMod val="50000"/>
              <a:lumOff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27618732961209003"/>
          <c:y val="0.100911935710847"/>
          <c:w val="0.37726412835249001"/>
          <c:h val="0.247940506610377"/>
        </c:manualLayout>
      </c:layout>
      <c:overlay val="0"/>
      <c:spPr>
        <a:solidFill>
          <a:schemeClr val="bg1"/>
        </a:solidFill>
        <a:ln w="12700">
          <a:solidFill>
            <a:schemeClr val="tx1">
              <a:lumMod val="50000"/>
              <a:lumOff val="50000"/>
            </a:schemeClr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600"/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Century Gothic" pitchFamily="34" charset="0"/>
        </a:defRPr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335885650029301"/>
          <c:y val="6.36821603155205E-2"/>
          <c:w val="0.70346441730474596"/>
          <c:h val="0.76366406336795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1% d-txns</c:v>
                </c:pt>
              </c:strCache>
            </c:strRef>
          </c:tx>
          <c:spPr>
            <a:ln w="31750">
              <a:solidFill>
                <a:srgbClr val="0000F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marker>
            <c:symbol val="diamond"/>
            <c:size val="11"/>
            <c:spPr>
              <a:solidFill>
                <a:schemeClr val="bg1"/>
              </a:solidFill>
              <a:ln w="31750">
                <a:solidFill>
                  <a:srgbClr val="0000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Sheet1!$A$2:$A$10</c:f>
              <c:strCache>
                <c:ptCount val="9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12.699249999999999</c:v>
                </c:pt>
                <c:pt idx="1">
                  <c:v>24.041743</c:v>
                </c:pt>
                <c:pt idx="2">
                  <c:v>44.306376999999998</c:v>
                </c:pt>
                <c:pt idx="3">
                  <c:v>64.431160000000006</c:v>
                </c:pt>
                <c:pt idx="4">
                  <c:v>80.238299999999995</c:v>
                </c:pt>
                <c:pt idx="5">
                  <c:v>97.385332999999576</c:v>
                </c:pt>
                <c:pt idx="6">
                  <c:v>112.375067</c:v>
                </c:pt>
                <c:pt idx="7">
                  <c:v>125.03366699999999</c:v>
                </c:pt>
                <c:pt idx="8">
                  <c:v>137.80449999999999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5% d-txns</c:v>
                </c:pt>
              </c:strCache>
            </c:strRef>
          </c:tx>
          <c:spPr>
            <a:ln w="31750">
              <a:solidFill>
                <a:srgbClr val="FF0066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marker>
            <c:symbol val="square"/>
            <c:size val="9"/>
            <c:spPr>
              <a:solidFill>
                <a:schemeClr val="bg1"/>
              </a:solidFill>
              <a:ln w="31750">
                <a:solidFill>
                  <a:srgbClr val="FF0066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Sheet1!$A$2:$A$10</c:f>
              <c:strCache>
                <c:ptCount val="9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6.8902210000000004</c:v>
                </c:pt>
                <c:pt idx="1">
                  <c:v>13.165509999999999</c:v>
                </c:pt>
                <c:pt idx="2">
                  <c:v>24.881930000000001</c:v>
                </c:pt>
                <c:pt idx="3">
                  <c:v>35.704250000000002</c:v>
                </c:pt>
                <c:pt idx="4">
                  <c:v>45.506363</c:v>
                </c:pt>
                <c:pt idx="5">
                  <c:v>54.329320000000003</c:v>
                </c:pt>
                <c:pt idx="6">
                  <c:v>58.350997</c:v>
                </c:pt>
                <c:pt idx="7">
                  <c:v>62.164533000000013</c:v>
                </c:pt>
                <c:pt idx="8">
                  <c:v>63.748380000000012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10% d-txns</c:v>
                </c:pt>
              </c:strCache>
            </c:strRef>
          </c:tx>
          <c:spPr>
            <a:ln w="31750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marker>
            <c:symbol val="triangle"/>
            <c:size val="11"/>
            <c:spPr>
              <a:solidFill>
                <a:schemeClr val="bg1"/>
              </a:solidFill>
              <a:ln w="31750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Sheet1!$A$2:$A$10</c:f>
              <c:strCache>
                <c:ptCount val="9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4.7159119999999817</c:v>
                </c:pt>
                <c:pt idx="1">
                  <c:v>9.0559130000000003</c:v>
                </c:pt>
                <c:pt idx="2">
                  <c:v>17.019162999999999</c:v>
                </c:pt>
                <c:pt idx="3">
                  <c:v>23.95527299999998</c:v>
                </c:pt>
                <c:pt idx="4">
                  <c:v>29.778513</c:v>
                </c:pt>
                <c:pt idx="5">
                  <c:v>34.747667</c:v>
                </c:pt>
                <c:pt idx="6">
                  <c:v>35.539613000000003</c:v>
                </c:pt>
                <c:pt idx="7">
                  <c:v>35.474719999999998</c:v>
                </c:pt>
                <c:pt idx="8">
                  <c:v>30.021820000000009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5499920"/>
        <c:axId val="565500480"/>
      </c:lineChart>
      <c:dateAx>
        <c:axId val="5654999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pPr>
                <a:r>
                  <a:rPr lang="en-US" altLang="zh-CN" sz="2000" b="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#</a:t>
                </a:r>
                <a:r>
                  <a:rPr lang="en-US" altLang="zh-CN" sz="2000" b="0" baseline="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Threads</a:t>
                </a:r>
                <a:endParaRPr lang="en-US" altLang="zh-CN" sz="2000" b="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0.40914749551637097"/>
              <c:y val="0.90153015405695602"/>
            </c:manualLayout>
          </c:layout>
          <c:overlay val="0"/>
        </c:title>
        <c:numFmt formatCode="0_ " sourceLinked="0"/>
        <c:majorTickMark val="in"/>
        <c:minorTickMark val="none"/>
        <c:tickLblPos val="nextTo"/>
        <c:spPr>
          <a:ln w="12700"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defRPr>
            </a:pPr>
            <a:endParaRPr lang="zh-CN"/>
          </a:p>
        </c:txPr>
        <c:crossAx val="565500480"/>
        <c:crosses val="autoZero"/>
        <c:auto val="0"/>
        <c:lblOffset val="0"/>
        <c:baseTimeUnit val="days"/>
      </c:dateAx>
      <c:valAx>
        <c:axId val="565500480"/>
        <c:scaling>
          <c:orientation val="minMax"/>
        </c:scaling>
        <c:delete val="0"/>
        <c:axPos val="l"/>
        <c:majorGridlines>
          <c:spPr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lnSpc>
                    <a:spcPct val="80000"/>
                  </a:lnSpc>
                  <a:defRPr sz="2200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pPr>
                <a:r>
                  <a:rPr lang="en-US" altLang="en-US" sz="2200" b="0" baseline="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Throughput (M </a:t>
                </a:r>
                <a:r>
                  <a:rPr lang="en-US" altLang="en-US" sz="2200" b="0" baseline="0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txns</a:t>
                </a:r>
                <a:r>
                  <a:rPr lang="en-US" altLang="en-US" sz="2200" b="0" baseline="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/sec)</a:t>
                </a:r>
                <a:endParaRPr lang="en-US" altLang="en-US" sz="2200" b="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1.4735871647509601E-2"/>
              <c:y val="8.3926785912676397E-2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 w="12700"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defRPr>
            </a:pPr>
            <a:endParaRPr lang="zh-CN"/>
          </a:p>
        </c:txPr>
        <c:crossAx val="565499920"/>
        <c:crosses val="autoZero"/>
        <c:crossBetween val="midCat"/>
      </c:valAx>
      <c:spPr>
        <a:ln w="12700">
          <a:solidFill>
            <a:schemeClr val="tx1">
              <a:lumMod val="50000"/>
              <a:lumOff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27618732961209003"/>
          <c:y val="0.100911935710847"/>
          <c:w val="0.35901700191570901"/>
          <c:h val="0.247940506610377"/>
        </c:manualLayout>
      </c:layout>
      <c:overlay val="0"/>
      <c:spPr>
        <a:solidFill>
          <a:schemeClr val="bg1"/>
        </a:solidFill>
        <a:ln w="12700">
          <a:solidFill>
            <a:schemeClr val="tx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600"/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Century Gothic" pitchFamily="34" charset="0"/>
        </a:defRPr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335885650029301"/>
          <c:y val="0.110714087323631"/>
          <c:w val="0.70346441730474596"/>
          <c:h val="0.7166321797578050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Calvin</c:v>
                </c:pt>
              </c:strCache>
            </c:strRef>
          </c:tx>
          <c:spPr>
            <a:ln w="31750">
              <a:solidFill>
                <a:srgbClr val="0000F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marker>
            <c:symbol val="diamond"/>
            <c:size val="11"/>
            <c:spPr>
              <a:solidFill>
                <a:schemeClr val="bg1"/>
              </a:solidFill>
              <a:ln w="31750">
                <a:solidFill>
                  <a:srgbClr val="0000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Sheet1!$A$2:$A$7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11.226000000000001</c:v>
                </c:pt>
                <c:pt idx="1">
                  <c:v>22.957000000000001</c:v>
                </c:pt>
                <c:pt idx="2">
                  <c:v>33.451999999999998</c:v>
                </c:pt>
                <c:pt idx="3">
                  <c:v>47.401000000000003</c:v>
                </c:pt>
                <c:pt idx="4">
                  <c:v>56.92</c:v>
                </c:pt>
                <c:pt idx="5">
                  <c:v>73.212999999999994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DrTM</c:v>
                </c:pt>
              </c:strCache>
            </c:strRef>
          </c:tx>
          <c:spPr>
            <a:ln w="31750">
              <a:solidFill>
                <a:srgbClr val="FF0066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marker>
            <c:symbol val="square"/>
            <c:size val="9"/>
            <c:spPr>
              <a:solidFill>
                <a:schemeClr val="bg1"/>
              </a:solidFill>
              <a:ln w="31750">
                <a:solidFill>
                  <a:srgbClr val="FF0066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Sheet1!$A$2:$A$7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84.394000000000005</c:v>
                </c:pt>
                <c:pt idx="1">
                  <c:v>174.178</c:v>
                </c:pt>
                <c:pt idx="2">
                  <c:v>273.29899999999861</c:v>
                </c:pt>
                <c:pt idx="3">
                  <c:v>378.154</c:v>
                </c:pt>
                <c:pt idx="4">
                  <c:v>470.94900000000001</c:v>
                </c:pt>
                <c:pt idx="5">
                  <c:v>572.40699999999936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DrTM(S)</c:v>
                </c:pt>
              </c:strCache>
            </c:strRef>
          </c:tx>
          <c:spPr>
            <a:ln w="31750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marker>
            <c:symbol val="triangle"/>
            <c:size val="11"/>
            <c:spPr>
              <a:solidFill>
                <a:schemeClr val="bg1"/>
              </a:solidFill>
              <a:ln w="31750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Sheet1!$A$2:$A$7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142.405</c:v>
                </c:pt>
                <c:pt idx="1">
                  <c:v>301.00200000000001</c:v>
                </c:pt>
                <c:pt idx="2">
                  <c:v>460.21</c:v>
                </c:pt>
                <c:pt idx="3">
                  <c:v>610.90599999999938</c:v>
                </c:pt>
                <c:pt idx="4">
                  <c:v>778.95699999999772</c:v>
                </c:pt>
                <c:pt idx="5">
                  <c:v>936.31399999999996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1739680"/>
        <c:axId val="831740240"/>
      </c:lineChart>
      <c:catAx>
        <c:axId val="8317396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pPr>
                <a:r>
                  <a:rPr lang="en-US" altLang="zh-CN" sz="2000" b="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#</a:t>
                </a:r>
                <a:r>
                  <a:rPr lang="en-US" altLang="zh-CN" sz="2000" b="0" baseline="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Machines</a:t>
                </a:r>
                <a:endParaRPr lang="en-US" altLang="zh-CN" sz="2000" b="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0.47139549853937801"/>
              <c:y val="0.91328810687701401"/>
            </c:manualLayout>
          </c:layout>
          <c:overlay val="0"/>
        </c:title>
        <c:numFmt formatCode="0_ " sourceLinked="0"/>
        <c:majorTickMark val="in"/>
        <c:minorTickMark val="none"/>
        <c:tickLblPos val="nextTo"/>
        <c:spPr>
          <a:ln w="12700"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defRPr>
            </a:pPr>
            <a:endParaRPr lang="zh-CN"/>
          </a:p>
        </c:txPr>
        <c:crossAx val="831740240"/>
        <c:crosses val="autoZero"/>
        <c:auto val="1"/>
        <c:lblAlgn val="ctr"/>
        <c:lblOffset val="0"/>
        <c:noMultiLvlLbl val="0"/>
      </c:catAx>
      <c:valAx>
        <c:axId val="831740240"/>
        <c:scaling>
          <c:orientation val="minMax"/>
        </c:scaling>
        <c:delete val="0"/>
        <c:axPos val="l"/>
        <c:majorGridlines>
          <c:spPr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lnSpc>
                    <a:spcPct val="80000"/>
                  </a:lnSpc>
                  <a:defRPr sz="2200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pPr>
                <a:r>
                  <a:rPr lang="en-US" altLang="en-US" sz="2200" b="0" baseline="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Throughput (M </a:t>
                </a:r>
                <a:r>
                  <a:rPr lang="en-US" altLang="en-US" sz="2200" b="0" baseline="0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txns</a:t>
                </a:r>
                <a:r>
                  <a:rPr lang="en-US" altLang="en-US" sz="2200" b="0" baseline="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/sec)</a:t>
                </a:r>
                <a:endParaRPr lang="en-US" altLang="en-US" sz="2200" b="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8.3326600930773098E-2"/>
              <c:y val="8.3926785912676397E-2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 w="12700"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defRPr>
            </a:pPr>
            <a:endParaRPr lang="zh-CN"/>
          </a:p>
        </c:txPr>
        <c:crossAx val="831739680"/>
        <c:crosses val="autoZero"/>
        <c:crossBetween val="midCat"/>
      </c:valAx>
      <c:spPr>
        <a:ln w="12700">
          <a:solidFill>
            <a:schemeClr val="tx1">
              <a:lumMod val="50000"/>
              <a:lumOff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27618732961209003"/>
          <c:y val="0.142064770581047"/>
          <c:w val="0.17590831311348601"/>
          <c:h val="0.233243065585305"/>
        </c:manualLayout>
      </c:layout>
      <c:overlay val="0"/>
      <c:spPr>
        <a:solidFill>
          <a:schemeClr val="bg1"/>
        </a:solidFill>
        <a:ln w="12700">
          <a:solidFill>
            <a:schemeClr val="tx1">
              <a:lumMod val="50000"/>
              <a:lumOff val="50000"/>
            </a:schemeClr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600"/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Century Gothic" pitchFamily="34" charset="0"/>
        </a:defRPr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335885650029301"/>
          <c:y val="6.36821603155205E-2"/>
          <c:w val="0.72159746168582395"/>
          <c:h val="0.76366406336795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w/o Lease</c:v>
                </c:pt>
              </c:strCache>
            </c:strRef>
          </c:tx>
          <c:spPr>
            <a:ln w="31750">
              <a:solidFill>
                <a:srgbClr val="0000F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marker>
            <c:symbol val="diamond"/>
            <c:size val="11"/>
            <c:spPr>
              <a:solidFill>
                <a:schemeClr val="bg1"/>
              </a:solidFill>
              <a:ln w="31750">
                <a:solidFill>
                  <a:srgbClr val="0000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Sheet1!$A$2:$A$12</c:f>
              <c:strCache>
                <c:ptCount val="1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194.839</c:v>
                </c:pt>
                <c:pt idx="1">
                  <c:v>195.839</c:v>
                </c:pt>
                <c:pt idx="2">
                  <c:v>196.423</c:v>
                </c:pt>
                <c:pt idx="3">
                  <c:v>197.423</c:v>
                </c:pt>
                <c:pt idx="4">
                  <c:v>198.94300000000001</c:v>
                </c:pt>
                <c:pt idx="5">
                  <c:v>200.512</c:v>
                </c:pt>
                <c:pt idx="6">
                  <c:v>200.494</c:v>
                </c:pt>
                <c:pt idx="7">
                  <c:v>200.71</c:v>
                </c:pt>
                <c:pt idx="8">
                  <c:v>200.821</c:v>
                </c:pt>
                <c:pt idx="9">
                  <c:v>201.107</c:v>
                </c:pt>
                <c:pt idx="10">
                  <c:v>201.19300000000001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w/ Lease2</c:v>
                </c:pt>
              </c:strCache>
            </c:strRef>
          </c:tx>
          <c:spPr>
            <a:ln w="31750">
              <a:solidFill>
                <a:srgbClr val="FF0066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marker>
            <c:symbol val="square"/>
            <c:size val="9"/>
            <c:spPr>
              <a:solidFill>
                <a:schemeClr val="bg1"/>
              </a:solidFill>
              <a:ln w="31750">
                <a:solidFill>
                  <a:srgbClr val="FF0066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Sheet1!$A$2:$A$12</c:f>
              <c:strCache>
                <c:ptCount val="1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188.15899999999999</c:v>
                </c:pt>
                <c:pt idx="1">
                  <c:v>200.15899999999999</c:v>
                </c:pt>
                <c:pt idx="2">
                  <c:v>213.404</c:v>
                </c:pt>
                <c:pt idx="3">
                  <c:v>228.404</c:v>
                </c:pt>
                <c:pt idx="4">
                  <c:v>243.36699999999999</c:v>
                </c:pt>
                <c:pt idx="5">
                  <c:v>262.42999999999961</c:v>
                </c:pt>
                <c:pt idx="6">
                  <c:v>288.04199999999992</c:v>
                </c:pt>
                <c:pt idx="7">
                  <c:v>299.13799999999992</c:v>
                </c:pt>
                <c:pt idx="8">
                  <c:v>313.79299999999961</c:v>
                </c:pt>
                <c:pt idx="9">
                  <c:v>324.24799999999999</c:v>
                </c:pt>
                <c:pt idx="10">
                  <c:v>330.76499999999999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3251920"/>
        <c:axId val="833252480"/>
      </c:lineChart>
      <c:catAx>
        <c:axId val="8332519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pPr>
                <a:r>
                  <a:rPr lang="en-US" altLang="zh-CN" sz="1800" b="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Ratio of Read Accesses (%)</a:t>
                </a:r>
                <a:endParaRPr lang="en-US" altLang="zh-CN" sz="1800" b="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0.23324066091953999"/>
              <c:y val="0.92630703070029197"/>
            </c:manualLayout>
          </c:layout>
          <c:overlay val="0"/>
        </c:title>
        <c:numFmt formatCode="General" sourceLinked="0"/>
        <c:majorTickMark val="in"/>
        <c:minorTickMark val="none"/>
        <c:tickLblPos val="nextTo"/>
        <c:spPr>
          <a:ln w="12700"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defRPr>
            </a:pPr>
            <a:endParaRPr lang="zh-CN"/>
          </a:p>
        </c:txPr>
        <c:crossAx val="833252480"/>
        <c:crosses val="autoZero"/>
        <c:auto val="1"/>
        <c:lblAlgn val="ctr"/>
        <c:lblOffset val="0"/>
        <c:noMultiLvlLbl val="0"/>
      </c:catAx>
      <c:valAx>
        <c:axId val="833252480"/>
        <c:scaling>
          <c:orientation val="minMax"/>
          <c:max val="800"/>
        </c:scaling>
        <c:delete val="0"/>
        <c:axPos val="l"/>
        <c:majorGridlines>
          <c:spPr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lnSpc>
                    <a:spcPct val="80000"/>
                  </a:lnSpc>
                  <a:defRPr sz="2200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pPr>
                <a:r>
                  <a:rPr lang="en-US" altLang="en-US" sz="2200" b="0" baseline="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Throughput (M </a:t>
                </a:r>
                <a:r>
                  <a:rPr lang="en-US" altLang="en-US" sz="2200" b="0" baseline="0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txns</a:t>
                </a:r>
                <a:r>
                  <a:rPr lang="en-US" altLang="en-US" sz="2200" b="0" baseline="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/sec)</a:t>
                </a:r>
                <a:endParaRPr lang="en-US" altLang="en-US" sz="2200" b="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1.7777059386973201E-2"/>
              <c:y val="8.3926785912676397E-2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 w="12700"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defRPr>
            </a:pPr>
            <a:endParaRPr lang="zh-CN"/>
          </a:p>
        </c:txPr>
        <c:crossAx val="833251920"/>
        <c:crosses val="autoZero"/>
        <c:crossBetween val="midCat"/>
      </c:valAx>
      <c:spPr>
        <a:ln w="12700">
          <a:solidFill>
            <a:schemeClr val="tx1">
              <a:lumMod val="50000"/>
              <a:lumOff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56510009578544096"/>
          <c:y val="0.100911935710847"/>
          <c:w val="0.37726412835249001"/>
          <c:h val="0.14799790763989201"/>
        </c:manualLayout>
      </c:layout>
      <c:overlay val="0"/>
      <c:spPr>
        <a:solidFill>
          <a:schemeClr val="bg1"/>
        </a:solidFill>
        <a:ln w="12700">
          <a:solidFill>
            <a:schemeClr val="tx1">
              <a:lumMod val="50000"/>
              <a:lumOff val="50000"/>
            </a:schemeClr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600"/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Century Gothic" pitchFamily="34" charset="0"/>
        </a:defRPr>
      </a:pPr>
      <a:endParaRPr lang="zh-CN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335885650029301"/>
          <c:y val="6.36821603155205E-2"/>
          <c:w val="0.68825838122605298"/>
          <c:h val="0.76366406336795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w/o Lease</c:v>
                </c:pt>
              </c:strCache>
            </c:strRef>
          </c:tx>
          <c:spPr>
            <a:ln w="31750">
              <a:solidFill>
                <a:srgbClr val="0000F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marker>
            <c:symbol val="diamond"/>
            <c:size val="11"/>
            <c:spPr>
              <a:solidFill>
                <a:schemeClr val="bg1"/>
              </a:solidFill>
              <a:ln w="31750">
                <a:solidFill>
                  <a:srgbClr val="0000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marker>
          <c:cat>
            <c:numRef>
              <c:f>Sheet1!$A$2:$A$7</c:f>
              <c:numCache>
                <c:formatCode>0_);[Red]\(0\)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659.65699999999936</c:v>
                </c:pt>
                <c:pt idx="1">
                  <c:v>302.88499999999999</c:v>
                </c:pt>
                <c:pt idx="2">
                  <c:v>252.94399999999999</c:v>
                </c:pt>
                <c:pt idx="3">
                  <c:v>222.99700000000001</c:v>
                </c:pt>
                <c:pt idx="4">
                  <c:v>209.608</c:v>
                </c:pt>
                <c:pt idx="5">
                  <c:v>195.06800000000001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w/ Lease</c:v>
                </c:pt>
              </c:strCache>
            </c:strRef>
          </c:tx>
          <c:spPr>
            <a:ln w="31750">
              <a:solidFill>
                <a:srgbClr val="FF0066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marker>
            <c:symbol val="square"/>
            <c:size val="9"/>
            <c:spPr>
              <a:solidFill>
                <a:schemeClr val="bg1"/>
              </a:solidFill>
              <a:ln w="31750">
                <a:solidFill>
                  <a:srgbClr val="FF0066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marker>
          <c:cat>
            <c:numRef>
              <c:f>Sheet1!$A$2:$A$7</c:f>
              <c:numCache>
                <c:formatCode>0_);[Red]\(0\)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622.08100000000002</c:v>
                </c:pt>
                <c:pt idx="1">
                  <c:v>359.68599999999992</c:v>
                </c:pt>
                <c:pt idx="2">
                  <c:v>302.161</c:v>
                </c:pt>
                <c:pt idx="3">
                  <c:v>287.44900000000001</c:v>
                </c:pt>
                <c:pt idx="4">
                  <c:v>280.98599999999891</c:v>
                </c:pt>
                <c:pt idx="5">
                  <c:v>276.28500000000003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3255280"/>
        <c:axId val="834799792"/>
      </c:lineChart>
      <c:dateAx>
        <c:axId val="8332552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pPr>
                <a:r>
                  <a:rPr lang="en-US" altLang="zh-CN" sz="1800" b="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#</a:t>
                </a:r>
                <a:r>
                  <a:rPr lang="en-US" altLang="zh-CN" sz="1800" b="0" baseline="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Machines</a:t>
                </a:r>
                <a:endParaRPr lang="en-US" altLang="zh-CN" sz="1800" b="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0.412188697318008"/>
              <c:y val="0.92630703070029197"/>
            </c:manualLayout>
          </c:layout>
          <c:overlay val="0"/>
        </c:title>
        <c:numFmt formatCode="0_ " sourceLinked="0"/>
        <c:majorTickMark val="in"/>
        <c:minorTickMark val="none"/>
        <c:tickLblPos val="nextTo"/>
        <c:spPr>
          <a:ln w="12700"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defRPr>
            </a:pPr>
            <a:endParaRPr lang="zh-CN"/>
          </a:p>
        </c:txPr>
        <c:crossAx val="834799792"/>
        <c:crosses val="autoZero"/>
        <c:auto val="0"/>
        <c:lblOffset val="0"/>
        <c:baseTimeUnit val="days"/>
      </c:dateAx>
      <c:valAx>
        <c:axId val="834799792"/>
        <c:scaling>
          <c:orientation val="minMax"/>
          <c:max val="800"/>
        </c:scaling>
        <c:delete val="0"/>
        <c:axPos val="l"/>
        <c:majorGridlines>
          <c:spPr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lnSpc>
                    <a:spcPct val="80000"/>
                  </a:lnSpc>
                  <a:defRPr sz="2200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pPr>
                <a:r>
                  <a:rPr lang="en-US" altLang="en-US" sz="2200" b="0" baseline="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Throughput (M </a:t>
                </a:r>
                <a:r>
                  <a:rPr lang="en-US" altLang="en-US" sz="2200" b="0" baseline="0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txns</a:t>
                </a:r>
                <a:r>
                  <a:rPr lang="en-US" altLang="en-US" sz="2200" b="0" baseline="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/sec)</a:t>
                </a:r>
                <a:endParaRPr lang="en-US" altLang="en-US" sz="2200" b="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1.4735871647509601E-2"/>
              <c:y val="8.3926785912676397E-2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 w="12700"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defRPr>
            </a:pPr>
            <a:endParaRPr lang="zh-CN"/>
          </a:p>
        </c:txPr>
        <c:crossAx val="833255280"/>
        <c:crosses val="autoZero"/>
        <c:crossBetween val="midCat"/>
      </c:valAx>
      <c:spPr>
        <a:ln w="12700">
          <a:solidFill>
            <a:schemeClr val="tx1">
              <a:lumMod val="50000"/>
              <a:lumOff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52556465517241402"/>
          <c:y val="0.100911935710847"/>
          <c:w val="0.35901700191570901"/>
          <c:h val="0.14799790763989201"/>
        </c:manualLayout>
      </c:layout>
      <c:overlay val="0"/>
      <c:spPr>
        <a:solidFill>
          <a:schemeClr val="bg1"/>
        </a:solidFill>
        <a:ln w="12700">
          <a:solidFill>
            <a:schemeClr val="tx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600"/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Century Gothic" pitchFamily="34" charset="0"/>
        </a:defRPr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5" y="1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C41AD6A-4BB0-440A-8DD1-608BFD4747CB}" type="datetimeFigureOut">
              <a:rPr lang="zh-CN" altLang="en-US" smtClean="0"/>
              <a:t>2015/12/23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4CB138C-6F80-4B6E-A014-C120560A53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01871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D9148D7-FB2B-4957-8C67-CD2B50AD8679}" type="datetimeFigureOut">
              <a:rPr lang="zh-CN" altLang="en-US" smtClean="0"/>
              <a:t>2015/12/23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C3C408C-91E2-4EF7-92A9-F4885029B1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76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4AC6D9-6B5C-45FD-8360-091FBE43F8FE}" type="slidenum">
              <a:rPr lang="en-US" altLang="zh-TW"/>
              <a:pPr/>
              <a:t>1</a:t>
            </a:fld>
            <a:endParaRPr lang="en-US" altLang="zh-TW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TW" baseline="0" dirty="0" smtClean="0">
              <a:latin typeface="Times New Roman" pitchFamily="18" charset="0"/>
            </a:endParaRPr>
          </a:p>
          <a:p>
            <a:pPr eaLnBrk="1" hangingPunct="1"/>
            <a:endParaRPr lang="en-US" altLang="zh-TW" baseline="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69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84129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841293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89739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4888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934326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88945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88945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88945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280502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76184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035631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356946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356946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22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36279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36279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24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36279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25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763429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26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117819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27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117819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28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117819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29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11781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19772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30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289580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31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025998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32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025998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33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025998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34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99816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35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482202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36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671141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37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3289385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38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9583979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39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95839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9904103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40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3838327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41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9934930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42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2420864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43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5386505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44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3142798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45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8723577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46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8000259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47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1575544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48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8561915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49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85619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5921034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50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4875357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51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8725008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52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464075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53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197723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54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197723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55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124451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56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9637070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57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5115715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58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0301865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59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1977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5921034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C408C-91E2-4EF7-92A9-F4885029B1B9}" type="slidenum">
              <a:rPr lang="zh-CN" altLang="en-US" smtClean="0"/>
              <a:t>60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972643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61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197723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62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3551056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63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4167978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64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8355791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65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6193262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66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0386747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67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3984877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68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432181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69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21003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5921034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70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7667562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71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5317455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72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7021834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73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3085446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74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6425780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75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36024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59210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59210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BAEB-7FAF-4AAB-8862-686055D8E884}" type="datetimeFigureOut">
              <a:rPr lang="zh-CN" altLang="en-US" smtClean="0"/>
              <a:t>2015/12/23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1D82-A967-4BC1-A576-AD1CE0B149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677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BAEB-7FAF-4AAB-8862-686055D8E884}" type="datetimeFigureOut">
              <a:rPr lang="zh-CN" altLang="en-US" smtClean="0"/>
              <a:t>2015/12/23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1D82-A967-4BC1-A576-AD1CE0B149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5512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BAEB-7FAF-4AAB-8862-686055D8E884}" type="datetimeFigureOut">
              <a:rPr lang="zh-CN" altLang="en-US" smtClean="0"/>
              <a:t>2015/12/23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1D82-A967-4BC1-A576-AD1CE0B149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176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BAEB-7FAF-4AAB-8862-686055D8E884}" type="datetimeFigureOut">
              <a:rPr lang="zh-CN" altLang="en-US" smtClean="0"/>
              <a:t>2015/12/23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1D82-A967-4BC1-A576-AD1CE0B149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8038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BAEB-7FAF-4AAB-8862-686055D8E884}" type="datetimeFigureOut">
              <a:rPr lang="zh-CN" altLang="en-US" smtClean="0"/>
              <a:t>2015/12/23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1D82-A967-4BC1-A576-AD1CE0B149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9804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BAEB-7FAF-4AAB-8862-686055D8E884}" type="datetimeFigureOut">
              <a:rPr lang="zh-CN" altLang="en-US" smtClean="0"/>
              <a:t>2015/12/23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1D82-A967-4BC1-A576-AD1CE0B149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2064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BAEB-7FAF-4AAB-8862-686055D8E884}" type="datetimeFigureOut">
              <a:rPr lang="zh-CN" altLang="en-US" smtClean="0"/>
              <a:t>2015/12/23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1D82-A967-4BC1-A576-AD1CE0B149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9616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BAEB-7FAF-4AAB-8862-686055D8E884}" type="datetimeFigureOut">
              <a:rPr lang="zh-CN" altLang="en-US" smtClean="0"/>
              <a:t>2015/12/23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1D82-A967-4BC1-A576-AD1CE0B149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2654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BAEB-7FAF-4AAB-8862-686055D8E884}" type="datetimeFigureOut">
              <a:rPr lang="zh-CN" altLang="en-US" smtClean="0"/>
              <a:t>2015/12/23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1D82-A967-4BC1-A576-AD1CE0B149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9961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BAEB-7FAF-4AAB-8862-686055D8E884}" type="datetimeFigureOut">
              <a:rPr lang="zh-CN" altLang="en-US" smtClean="0"/>
              <a:t>2015/12/23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1D82-A967-4BC1-A576-AD1CE0B149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9015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BAEB-7FAF-4AAB-8862-686055D8E884}" type="datetimeFigureOut">
              <a:rPr lang="zh-CN" altLang="en-US" smtClean="0"/>
              <a:t>2015/12/23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1D82-A967-4BC1-A576-AD1CE0B149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2108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FBAEB-7FAF-4AAB-8862-686055D8E884}" type="datetimeFigureOut">
              <a:rPr lang="zh-CN" altLang="en-US" smtClean="0"/>
              <a:t>2015/12/23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A1D82-A967-4BC1-A576-AD1CE0B149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1808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sourceforge.net/p/ptpd/wiki/Home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chart" Target="../charts/char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hyperlink" Target="http://ipads.se.sjtu.edu.cn/pub/projects/drtm" TargetMode="External"/><Relationship Id="rId9" Type="http://schemas.openxmlformats.org/officeDocument/2006/relationships/image" Target="../media/image18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0" y="3501008"/>
            <a:ext cx="9144000" cy="1584176"/>
          </a:xfrm>
        </p:spPr>
        <p:txBody>
          <a:bodyPr>
            <a:normAutofit/>
          </a:bodyPr>
          <a:lstStyle/>
          <a:p>
            <a:r>
              <a:rPr lang="en-US" altLang="zh-TW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X</a:t>
            </a:r>
            <a:r>
              <a:rPr lang="en-US" altLang="zh-TW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INDA</a:t>
            </a:r>
            <a:r>
              <a:rPr lang="en-US" altLang="zh-TW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 W</a:t>
            </a:r>
            <a:r>
              <a:rPr lang="en-US" altLang="zh-TW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EI</a:t>
            </a:r>
            <a:r>
              <a:rPr lang="en-US" altLang="zh-TW" sz="2400" dirty="0" smtClean="0">
                <a:solidFill>
                  <a:schemeClr val="tx1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, J</a:t>
            </a:r>
            <a:r>
              <a:rPr lang="en-US" altLang="zh-TW" sz="2000" dirty="0" smtClean="0">
                <a:solidFill>
                  <a:schemeClr val="tx1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IAXIN</a:t>
            </a:r>
            <a:r>
              <a:rPr lang="en-US" altLang="zh-TW" sz="2400" dirty="0" smtClean="0">
                <a:solidFill>
                  <a:schemeClr val="tx1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 S</a:t>
            </a:r>
            <a:r>
              <a:rPr lang="en-US" altLang="zh-TW" sz="2000" dirty="0" smtClean="0">
                <a:solidFill>
                  <a:schemeClr val="tx1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HI</a:t>
            </a:r>
            <a:r>
              <a:rPr lang="en-US" altLang="zh-TW" sz="2400" dirty="0" smtClean="0">
                <a:solidFill>
                  <a:schemeClr val="tx1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, Y</a:t>
            </a:r>
            <a:r>
              <a:rPr lang="en-US" altLang="zh-TW" sz="2000" dirty="0" smtClean="0">
                <a:solidFill>
                  <a:schemeClr val="tx1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ANZHE</a:t>
            </a:r>
            <a:r>
              <a:rPr lang="en-US" altLang="zh-TW" sz="2400" dirty="0" smtClean="0">
                <a:solidFill>
                  <a:schemeClr val="tx1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 C</a:t>
            </a:r>
            <a:r>
              <a:rPr lang="en-US" altLang="zh-TW" sz="2000" dirty="0" smtClean="0">
                <a:solidFill>
                  <a:schemeClr val="tx1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HEN</a:t>
            </a:r>
            <a:r>
              <a:rPr lang="en-US" altLang="zh-TW" sz="2400" dirty="0" smtClean="0">
                <a:solidFill>
                  <a:srgbClr val="000000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, </a:t>
            </a:r>
            <a:br>
              <a:rPr lang="en-US" altLang="zh-TW" sz="2400" dirty="0" smtClean="0">
                <a:solidFill>
                  <a:srgbClr val="000000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</a:br>
            <a:r>
              <a:rPr lang="en-US" altLang="zh-TW" sz="2400" dirty="0" smtClean="0">
                <a:solidFill>
                  <a:srgbClr val="000000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R</a:t>
            </a:r>
            <a:r>
              <a:rPr lang="en-US" altLang="zh-TW" sz="2000" dirty="0" smtClean="0">
                <a:solidFill>
                  <a:srgbClr val="000000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ONG</a:t>
            </a:r>
            <a:r>
              <a:rPr lang="en-US" altLang="zh-TW" sz="2400" dirty="0" smtClean="0">
                <a:solidFill>
                  <a:srgbClr val="000000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zh-TW" sz="2400" dirty="0">
                <a:solidFill>
                  <a:srgbClr val="000000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C</a:t>
            </a:r>
            <a:r>
              <a:rPr lang="en-US" altLang="zh-TW" sz="2000" dirty="0">
                <a:solidFill>
                  <a:srgbClr val="000000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HEN</a:t>
            </a:r>
            <a:r>
              <a:rPr lang="en-US" altLang="zh-TW" sz="2400" dirty="0" smtClean="0">
                <a:solidFill>
                  <a:schemeClr val="tx1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, H</a:t>
            </a:r>
            <a:r>
              <a:rPr lang="en-US" altLang="zh-TW" sz="2000" dirty="0" smtClean="0">
                <a:solidFill>
                  <a:schemeClr val="tx1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AIBO</a:t>
            </a:r>
            <a:r>
              <a:rPr lang="en-US" altLang="zh-TW" sz="2400" dirty="0" smtClean="0">
                <a:solidFill>
                  <a:schemeClr val="tx1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 C</a:t>
            </a:r>
            <a:r>
              <a:rPr lang="en-US" altLang="zh-TW" sz="2000" dirty="0" smtClean="0">
                <a:solidFill>
                  <a:schemeClr val="tx1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HEN</a:t>
            </a:r>
            <a:endParaRPr lang="en-US" altLang="zh-TW" sz="300" dirty="0" smtClean="0">
              <a:solidFill>
                <a:schemeClr val="tx1"/>
              </a:solidFill>
              <a:latin typeface="Century Gothic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80000"/>
              </a:lnSpc>
            </a:pPr>
            <a:endParaRPr lang="en-US" altLang="zh-TW" sz="800" dirty="0" smtClean="0">
              <a:solidFill>
                <a:srgbClr val="002060"/>
              </a:solidFill>
              <a:latin typeface="Century Gothic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zh-TW" sz="2000" dirty="0" smtClean="0">
                <a:solidFill>
                  <a:srgbClr val="002060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Institute of Parallel and Distributed Systems</a:t>
            </a:r>
          </a:p>
          <a:p>
            <a:pPr>
              <a:lnSpc>
                <a:spcPct val="80000"/>
              </a:lnSpc>
            </a:pPr>
            <a:r>
              <a:rPr lang="en-US" altLang="zh-TW" sz="20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Shanghai Jiao Tong University, China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008112" y="1940639"/>
            <a:ext cx="7524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>
                <a:solidFill>
                  <a:prstClr val="black"/>
                </a:solidFill>
                <a:latin typeface="Century Gothic" pitchFamily="34" charset="0"/>
                <a:cs typeface="+mj-cs"/>
              </a:rPr>
              <a:t>Fast In-memory Transaction Processing using </a:t>
            </a:r>
            <a:r>
              <a:rPr lang="en-US" altLang="zh-TW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+mj-cs"/>
              </a:rPr>
              <a:t>RDMA</a:t>
            </a:r>
            <a:r>
              <a:rPr lang="en-US" altLang="zh-TW" sz="3600" dirty="0">
                <a:solidFill>
                  <a:prstClr val="black"/>
                </a:solidFill>
                <a:latin typeface="Century Gothic" pitchFamily="34" charset="0"/>
                <a:cs typeface="+mj-cs"/>
              </a:rPr>
              <a:t> and </a:t>
            </a:r>
            <a:r>
              <a:rPr lang="en-US" altLang="zh-TW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+mj-cs"/>
              </a:rPr>
              <a:t>HTM</a:t>
            </a:r>
            <a:endParaRPr lang="zh-CN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3568" y="1160768"/>
            <a:ext cx="6420614" cy="756064"/>
          </a:xfrm>
          <a:effectLst/>
        </p:spPr>
        <p:txBody>
          <a:bodyPr>
            <a:noAutofit/>
          </a:bodyPr>
          <a:lstStyle/>
          <a:p>
            <a:pPr marL="177800" indent="-177800" algn="l">
              <a:lnSpc>
                <a:spcPct val="110000"/>
              </a:lnSpc>
            </a:pPr>
            <a:r>
              <a:rPr lang="en-US" altLang="zh-TW" dirty="0" smtClean="0">
                <a:solidFill>
                  <a:srgbClr val="FF0066"/>
                </a:solidFill>
                <a:effectLst>
                  <a:glow rad="254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n-ea"/>
                <a:cs typeface="+mn-cs"/>
              </a:rPr>
              <a:t>DrTM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n-ea"/>
                <a:cs typeface="+mn-cs"/>
              </a:rPr>
              <a:t> </a:t>
            </a:r>
            <a:endParaRPr lang="en-US" altLang="zh-TW" dirty="0" smtClean="0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0" y="5814000"/>
            <a:ext cx="9144000" cy="1044000"/>
            <a:chOff x="0" y="-7175"/>
            <a:chExt cx="9144000" cy="1044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r="23226" b="29438"/>
            <a:stretch/>
          </p:blipFill>
          <p:spPr>
            <a:xfrm>
              <a:off x="0" y="-7175"/>
              <a:ext cx="7473180" cy="104400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3"/>
            <a:srcRect l="76387" b="5373"/>
            <a:stretch/>
          </p:blipFill>
          <p:spPr>
            <a:xfrm>
              <a:off x="7430025" y="-7175"/>
              <a:ext cx="1713975" cy="104400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95148">
            <a:off x="6530688" y="655272"/>
            <a:ext cx="2341046" cy="12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31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xmlns:p14="http://schemas.microsoft.com/office/powerpoint/2010/main" spd="slow" advTm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376243"/>
            <a:ext cx="648072" cy="365125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10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64" name="内容占位符 2"/>
          <p:cNvSpPr txBox="1">
            <a:spLocks/>
          </p:cNvSpPr>
          <p:nvPr/>
        </p:nvSpPr>
        <p:spPr>
          <a:xfrm>
            <a:off x="108488" y="1412776"/>
            <a:ext cx="8856000" cy="1288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268288" lvl="2" indent="0">
              <a:buNone/>
            </a:pPr>
            <a:r>
              <a:rPr lang="en-US" altLang="zh-CN" dirty="0" smtClean="0">
                <a:solidFill>
                  <a:schemeClr val="tx1"/>
                </a:solidFill>
                <a:latin typeface="Century Gothic" pitchFamily="34" charset="0"/>
              </a:rPr>
              <a:t>Use </a:t>
            </a:r>
            <a:r>
              <a:rPr lang="en-US" altLang="zh-CN" dirty="0" smtClean="0">
                <a:solidFill>
                  <a:srgbClr val="FF0066"/>
                </a:solidFill>
                <a:latin typeface="Century Gothic" pitchFamily="34" charset="0"/>
              </a:rPr>
              <a:t>HTM</a:t>
            </a:r>
            <a:r>
              <a:rPr lang="en-US" altLang="zh-CN" dirty="0" smtClean="0">
                <a:solidFill>
                  <a:schemeClr val="tx1"/>
                </a:solidFill>
                <a:latin typeface="Century Gothic" pitchFamily="34" charset="0"/>
              </a:rPr>
              <a:t>’s ACI properties for local TX execution</a:t>
            </a:r>
          </a:p>
          <a:p>
            <a:pPr marL="268288" lvl="2" indent="0">
              <a:buNone/>
            </a:pPr>
            <a:r>
              <a:rPr lang="en-US" altLang="zh-CN" dirty="0" smtClean="0">
                <a:solidFill>
                  <a:srgbClr val="000000"/>
                </a:solidFill>
                <a:latin typeface="Century Gothic" pitchFamily="34" charset="0"/>
              </a:rPr>
              <a:t>Use one-sided </a:t>
            </a:r>
            <a:r>
              <a:rPr lang="en-US" altLang="zh-CN" dirty="0" smtClean="0">
                <a:solidFill>
                  <a:srgbClr val="FF0066"/>
                </a:solidFill>
                <a:latin typeface="Century Gothic" pitchFamily="34" charset="0"/>
              </a:rPr>
              <a:t>RDMA</a:t>
            </a:r>
            <a:r>
              <a:rPr lang="en-US" altLang="zh-CN" dirty="0" smtClean="0">
                <a:solidFill>
                  <a:srgbClr val="000000"/>
                </a:solidFill>
                <a:latin typeface="Century Gothic" pitchFamily="34" charset="0"/>
              </a:rPr>
              <a:t> to glue multiple HTM TXs</a:t>
            </a:r>
            <a:endParaRPr lang="en-US" altLang="zh-CN" dirty="0">
              <a:solidFill>
                <a:srgbClr val="000000"/>
              </a:solidFill>
              <a:latin typeface="Century Gothic" pitchFamily="34" charset="0"/>
            </a:endParaRPr>
          </a:p>
        </p:txBody>
      </p:sp>
      <p:pic>
        <p:nvPicPr>
          <p:cNvPr id="8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279" y="2814549"/>
            <a:ext cx="5437379" cy="3561694"/>
          </a:xfrm>
          <a:prstGeom prst="rect">
            <a:avLst/>
          </a:prstGeom>
        </p:spPr>
      </p:pic>
      <p:sp>
        <p:nvSpPr>
          <p:cNvPr id="9" name="标题 4"/>
          <p:cNvSpPr txBox="1">
            <a:spLocks/>
          </p:cNvSpPr>
          <p:nvPr/>
        </p:nvSpPr>
        <p:spPr>
          <a:xfrm>
            <a:off x="5194650" y="4219074"/>
            <a:ext cx="3456432" cy="131123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177800" indent="-177800">
              <a:lnSpc>
                <a:spcPct val="110000"/>
              </a:lnSpc>
              <a:spcBef>
                <a:spcPct val="0"/>
              </a:spcBef>
              <a:buNone/>
              <a:defRPr sz="4400">
                <a:solidFill>
                  <a:srgbClr val="FF0066"/>
                </a:solidFill>
                <a:effectLst>
                  <a:glow rad="254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pPr marL="352425" indent="-352425"/>
            <a:endParaRPr lang="en-US" altLang="zh-CN" sz="2700" dirty="0" smtClean="0">
              <a:solidFill>
                <a:schemeClr val="tx1"/>
              </a:solidFill>
              <a:effectLst>
                <a:glow rad="254000">
                  <a:schemeClr val="bg1"/>
                </a:glow>
              </a:effectLst>
            </a:endParaRPr>
          </a:p>
        </p:txBody>
      </p:sp>
      <p:cxnSp>
        <p:nvCxnSpPr>
          <p:cNvPr id="10" name="直线箭头连接符 9"/>
          <p:cNvCxnSpPr/>
          <p:nvPr/>
        </p:nvCxnSpPr>
        <p:spPr>
          <a:xfrm flipH="1">
            <a:off x="4740214" y="4725144"/>
            <a:ext cx="1126955" cy="21153"/>
          </a:xfrm>
          <a:prstGeom prst="straightConnector1">
            <a:avLst/>
          </a:prstGeom>
          <a:ln w="19050">
            <a:solidFill>
              <a:srgbClr val="FF0066"/>
            </a:solidFill>
            <a:prstDash val="dash"/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直线箭头连接符 11"/>
          <p:cNvCxnSpPr/>
          <p:nvPr/>
        </p:nvCxnSpPr>
        <p:spPr>
          <a:xfrm flipH="1" flipV="1">
            <a:off x="3455762" y="5979123"/>
            <a:ext cx="487890" cy="301448"/>
          </a:xfrm>
          <a:prstGeom prst="straightConnector1">
            <a:avLst/>
          </a:prstGeom>
          <a:ln w="19050">
            <a:solidFill>
              <a:srgbClr val="0070C0"/>
            </a:solidFill>
            <a:prstDash val="dash"/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直线箭头连接符 12"/>
          <p:cNvCxnSpPr/>
          <p:nvPr/>
        </p:nvCxnSpPr>
        <p:spPr>
          <a:xfrm flipH="1">
            <a:off x="1401360" y="4595396"/>
            <a:ext cx="643332" cy="497752"/>
          </a:xfrm>
          <a:prstGeom prst="straightConnector1">
            <a:avLst/>
          </a:prstGeom>
          <a:ln w="19050">
            <a:solidFill>
              <a:srgbClr val="008000"/>
            </a:solidFill>
            <a:prstDash val="dash"/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5" name="标题 4"/>
          <p:cNvSpPr txBox="1">
            <a:spLocks/>
          </p:cNvSpPr>
          <p:nvPr/>
        </p:nvSpPr>
        <p:spPr>
          <a:xfrm>
            <a:off x="179512" y="5013176"/>
            <a:ext cx="2066560" cy="110355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indent="0">
              <a:lnSpc>
                <a:spcPct val="110000"/>
              </a:lnSpc>
              <a:spcBef>
                <a:spcPct val="0"/>
              </a:spcBef>
              <a:buNone/>
              <a:defRPr sz="2500">
                <a:effectLst>
                  <a:glow rad="254000">
                    <a:schemeClr val="bg1"/>
                  </a:glow>
                </a:effectLst>
                <a:latin typeface="Century Gothic" pitchFamily="34" charset="0"/>
              </a:defRPr>
            </a:lvl1pPr>
          </a:lstStyle>
          <a:p>
            <a:r>
              <a:rPr lang="en-US" altLang="zh-CN" b="1" dirty="0" smtClean="0">
                <a:solidFill>
                  <a:srgbClr val="008000"/>
                </a:solidFill>
                <a:effectLst>
                  <a:glow rad="254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In-Memory Store</a:t>
            </a:r>
            <a:endParaRPr lang="en-US" altLang="zh-CN" b="1" dirty="0">
              <a:solidFill>
                <a:srgbClr val="008000"/>
              </a:solidFill>
              <a:effectLst>
                <a:glow rad="254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直线箭头连接符 15"/>
          <p:cNvCxnSpPr/>
          <p:nvPr/>
        </p:nvCxnSpPr>
        <p:spPr>
          <a:xfrm flipV="1">
            <a:off x="4364045" y="3284984"/>
            <a:ext cx="1060245" cy="349091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标题 4"/>
          <p:cNvSpPr txBox="1">
            <a:spLocks/>
          </p:cNvSpPr>
          <p:nvPr/>
        </p:nvSpPr>
        <p:spPr>
          <a:xfrm>
            <a:off x="5424290" y="2822163"/>
            <a:ext cx="3252166" cy="93616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indent="0">
              <a:lnSpc>
                <a:spcPct val="110000"/>
              </a:lnSpc>
              <a:spcBef>
                <a:spcPct val="0"/>
              </a:spcBef>
              <a:buNone/>
              <a:defRPr sz="2500">
                <a:effectLst>
                  <a:glow rad="254000">
                    <a:schemeClr val="bg1"/>
                  </a:glow>
                </a:effectLst>
                <a:latin typeface="Century Gothic" pitchFamily="34" charset="0"/>
              </a:defRPr>
            </a:lvl1pPr>
          </a:lstStyle>
          <a:p>
            <a:r>
              <a:rPr lang="en-US" altLang="zh-CN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254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In-Memory Logging with NVM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effectLst>
                <a:glow rad="254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标题 4"/>
          <p:cNvSpPr txBox="1">
            <a:spLocks/>
          </p:cNvSpPr>
          <p:nvPr/>
        </p:nvSpPr>
        <p:spPr>
          <a:xfrm>
            <a:off x="3988906" y="5979123"/>
            <a:ext cx="3756527" cy="60289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indent="0">
              <a:lnSpc>
                <a:spcPct val="110000"/>
              </a:lnSpc>
              <a:spcBef>
                <a:spcPct val="0"/>
              </a:spcBef>
              <a:buNone/>
              <a:defRPr sz="2500">
                <a:effectLst>
                  <a:glow rad="254000">
                    <a:schemeClr val="bg1"/>
                  </a:glow>
                </a:effectLst>
                <a:latin typeface="Century Gothic" pitchFamily="34" charset="0"/>
              </a:defRPr>
            </a:lvl1pPr>
          </a:lstStyle>
          <a:p>
            <a:r>
              <a:rPr lang="en-US" altLang="zh-CN" b="1" dirty="0">
                <a:solidFill>
                  <a:srgbClr val="0070C0"/>
                </a:solidFill>
                <a:effectLst>
                  <a:glow rad="254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One-sided RDMA Ops</a:t>
            </a:r>
          </a:p>
        </p:txBody>
      </p:sp>
      <p:sp>
        <p:nvSpPr>
          <p:cNvPr id="20" name="标题 4"/>
          <p:cNvSpPr txBox="1">
            <a:spLocks/>
          </p:cNvSpPr>
          <p:nvPr/>
        </p:nvSpPr>
        <p:spPr>
          <a:xfrm>
            <a:off x="5868144" y="4479384"/>
            <a:ext cx="2495647" cy="96433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177800" indent="-177800">
              <a:lnSpc>
                <a:spcPct val="110000"/>
              </a:lnSpc>
              <a:spcBef>
                <a:spcPct val="0"/>
              </a:spcBef>
              <a:buNone/>
              <a:defRPr sz="4400">
                <a:solidFill>
                  <a:srgbClr val="FF0066"/>
                </a:solidFill>
                <a:effectLst>
                  <a:glow rad="254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pPr marL="0" indent="0"/>
            <a:r>
              <a:rPr lang="en-US" altLang="zh-CN" sz="2500" b="1" dirty="0" smtClean="0"/>
              <a:t>Use HTM’s ACI features</a:t>
            </a:r>
          </a:p>
        </p:txBody>
      </p:sp>
      <p:sp>
        <p:nvSpPr>
          <p:cNvPr id="18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Overall Idea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45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9"/>
    </mc:Choice>
    <mc:Fallback xmlns="">
      <p:transition xmlns:p14="http://schemas.microsoft.com/office/powerpoint/2010/main" spd="slow" advTm="6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5102345" y="4340485"/>
            <a:ext cx="36000" cy="2160000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3" name="内容占位符 2"/>
          <p:cNvSpPr txBox="1">
            <a:spLocks/>
          </p:cNvSpPr>
          <p:nvPr/>
        </p:nvSpPr>
        <p:spPr>
          <a:xfrm>
            <a:off x="372038" y="1269686"/>
            <a:ext cx="8771962" cy="2807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173038" lvl="2" indent="-173038">
              <a:buNone/>
            </a:pP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         : Distributed TX with HTM &amp; RDMA</a:t>
            </a:r>
          </a:p>
          <a:p>
            <a:pPr marL="630238" lvl="2"/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</a:rPr>
              <a:t>Target: </a:t>
            </a:r>
            <a:r>
              <a:rPr lang="en-US" altLang="zh-CN" sz="2400" dirty="0">
                <a:solidFill>
                  <a:srgbClr val="FF0066"/>
                </a:solidFill>
                <a:latin typeface="Century Gothic" pitchFamily="34" charset="0"/>
              </a:rPr>
              <a:t>OLTP </a:t>
            </a: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</a:rPr>
              <a:t>workloads over 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large </a:t>
            </a: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</a:rPr>
              <a:t>volume of data</a:t>
            </a:r>
          </a:p>
          <a:p>
            <a:pPr marL="630238" lvl="2"/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Two independent components using HTM&amp;RDMA</a:t>
            </a:r>
          </a:p>
          <a:p>
            <a:pPr marL="268288" lvl="2" indent="0">
              <a:buNone/>
            </a:pPr>
            <a:r>
              <a:rPr lang="en-US" altLang="zh-CN" sz="2400" b="1" dirty="0">
                <a:solidFill>
                  <a:schemeClr val="tx1"/>
                </a:solidFill>
                <a:latin typeface="Century Gothic" pitchFamily="34" charset="0"/>
              </a:rPr>
              <a:t>	</a:t>
            </a:r>
            <a:r>
              <a:rPr lang="en-US" altLang="zh-CN" sz="2400" b="1" dirty="0" smtClean="0">
                <a:latin typeface="Century Gothic" pitchFamily="34" charset="0"/>
              </a:rPr>
              <a:t>Transaction </a:t>
            </a:r>
            <a:r>
              <a:rPr lang="en-US" altLang="zh-CN" sz="2400" b="1" dirty="0">
                <a:latin typeface="Century Gothic" pitchFamily="34" charset="0"/>
              </a:rPr>
              <a:t>layer</a:t>
            </a:r>
            <a:r>
              <a:rPr lang="en-US" altLang="zh-CN" sz="2400" dirty="0">
                <a:latin typeface="Century Gothic" pitchFamily="34" charset="0"/>
              </a:rPr>
              <a:t> </a:t>
            </a:r>
            <a:r>
              <a:rPr lang="en-US" altLang="zh-CN" sz="2400" dirty="0" smtClean="0">
                <a:latin typeface="Century Gothic" pitchFamily="34" charset="0"/>
              </a:rPr>
              <a:t>&amp; </a:t>
            </a:r>
            <a:r>
              <a:rPr lang="en-US" altLang="zh-CN" sz="2400" b="1" dirty="0" smtClean="0">
                <a:latin typeface="Century Gothic" pitchFamily="34" charset="0"/>
              </a:rPr>
              <a:t>memory </a:t>
            </a:r>
            <a:r>
              <a:rPr lang="en-US" altLang="zh-CN" sz="2400" b="1" dirty="0">
                <a:latin typeface="Century Gothic" pitchFamily="34" charset="0"/>
              </a:rPr>
              <a:t>store</a:t>
            </a:r>
          </a:p>
          <a:p>
            <a:pPr marL="630238" lvl="2"/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Low </a:t>
            </a:r>
            <a:r>
              <a:rPr lang="en-US" altLang="zh-CN" sz="2400" dirty="0" smtClean="0">
                <a:solidFill>
                  <a:srgbClr val="FF0066"/>
                </a:solidFill>
                <a:latin typeface="Century Gothic" pitchFamily="34" charset="0"/>
              </a:rPr>
              <a:t>COST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 distributed TX</a:t>
            </a:r>
          </a:p>
          <a:p>
            <a:pPr marL="985838" lvl="3" indent="-361950">
              <a:buClr>
                <a:srgbClr val="FF0066"/>
              </a:buClr>
              <a:buFont typeface="Century Gothic" panose="020B0502020202020204" pitchFamily="34" charset="0"/>
              <a:buChar char="−"/>
            </a:pPr>
            <a:r>
              <a:rPr lang="en-US" altLang="zh-CN" sz="2200" dirty="0" smtClean="0">
                <a:latin typeface="Century Gothic" pitchFamily="34" charset="0"/>
              </a:rPr>
              <a:t>Achieve </a:t>
            </a:r>
            <a:r>
              <a:rPr lang="en-US" altLang="zh-CN" sz="2200" dirty="0">
                <a:latin typeface="Century Gothic" pitchFamily="34" charset="0"/>
              </a:rPr>
              <a:t>over </a:t>
            </a:r>
            <a:r>
              <a:rPr lang="en-US" altLang="zh-CN" sz="2200" dirty="0">
                <a:solidFill>
                  <a:srgbClr val="FF0066"/>
                </a:solidFill>
                <a:latin typeface="Century Gothic" pitchFamily="34" charset="0"/>
              </a:rPr>
              <a:t>5.52 million</a:t>
            </a:r>
            <a:r>
              <a:rPr lang="en-US" altLang="zh-CN" sz="2200" dirty="0">
                <a:latin typeface="Century Gothic" pitchFamily="34" charset="0"/>
              </a:rPr>
              <a:t> </a:t>
            </a:r>
            <a:r>
              <a:rPr lang="en-US" altLang="zh-CN" sz="2200" dirty="0" smtClean="0">
                <a:latin typeface="Century Gothic" pitchFamily="34" charset="0"/>
              </a:rPr>
              <a:t>TXs/</a:t>
            </a:r>
            <a:r>
              <a:rPr lang="en-US" altLang="zh-CN" sz="2200" dirty="0">
                <a:latin typeface="Century Gothic" pitchFamily="34" charset="0"/>
              </a:rPr>
              <a:t>sec </a:t>
            </a:r>
            <a:r>
              <a:rPr lang="en-US" altLang="zh-CN" sz="2200" dirty="0" smtClean="0">
                <a:latin typeface="Century Gothic" pitchFamily="34" charset="0"/>
              </a:rPr>
              <a:t>for TPC-C on 6 nodes</a:t>
            </a:r>
            <a:endParaRPr lang="en-US" altLang="zh-CN" sz="2200" dirty="0">
              <a:latin typeface="Century Gothic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376243"/>
            <a:ext cx="648072" cy="365125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11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System Overview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99816" y="5680908"/>
            <a:ext cx="216000" cy="2160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Rectangle 15"/>
          <p:cNvSpPr/>
          <p:nvPr/>
        </p:nvSpPr>
        <p:spPr>
          <a:xfrm>
            <a:off x="3031053" y="5680908"/>
            <a:ext cx="216000" cy="2160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Rectangle 16"/>
          <p:cNvSpPr/>
          <p:nvPr/>
        </p:nvSpPr>
        <p:spPr>
          <a:xfrm>
            <a:off x="3362290" y="5680908"/>
            <a:ext cx="216000" cy="2160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Rectangle 17"/>
          <p:cNvSpPr/>
          <p:nvPr/>
        </p:nvSpPr>
        <p:spPr>
          <a:xfrm>
            <a:off x="3693527" y="5680908"/>
            <a:ext cx="216000" cy="2160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Oval 20"/>
          <p:cNvSpPr/>
          <p:nvPr/>
        </p:nvSpPr>
        <p:spPr>
          <a:xfrm>
            <a:off x="3455816" y="4730583"/>
            <a:ext cx="36000" cy="36000"/>
          </a:xfrm>
          <a:prstGeom prst="ellipse">
            <a:avLst/>
          </a:prstGeom>
          <a:solidFill>
            <a:srgbClr val="FF0066"/>
          </a:solidFill>
          <a:ln w="127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Oval 21"/>
          <p:cNvSpPr/>
          <p:nvPr/>
        </p:nvSpPr>
        <p:spPr>
          <a:xfrm>
            <a:off x="3599864" y="4730583"/>
            <a:ext cx="36000" cy="36000"/>
          </a:xfrm>
          <a:prstGeom prst="ellipse">
            <a:avLst/>
          </a:prstGeom>
          <a:solidFill>
            <a:srgbClr val="FF0066"/>
          </a:solidFill>
          <a:ln w="127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Oval 23"/>
          <p:cNvSpPr/>
          <p:nvPr/>
        </p:nvSpPr>
        <p:spPr>
          <a:xfrm>
            <a:off x="3743912" y="4730583"/>
            <a:ext cx="36000" cy="36000"/>
          </a:xfrm>
          <a:prstGeom prst="ellipse">
            <a:avLst/>
          </a:prstGeom>
          <a:solidFill>
            <a:srgbClr val="FF0066"/>
          </a:solidFill>
          <a:ln w="127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331640" y="5314242"/>
            <a:ext cx="331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2699792" y="5191084"/>
            <a:ext cx="1548000" cy="2520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600" dirty="0"/>
              <a:t>k</a:t>
            </a:r>
            <a:r>
              <a:rPr lang="en-US" altLang="zh-CN" sz="1600" dirty="0" smtClean="0"/>
              <a:t>ey/value ops</a:t>
            </a:r>
            <a:endParaRPr lang="zh-CN" altLang="en-US" sz="1600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4514607"/>
            <a:ext cx="223349" cy="468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4514607"/>
            <a:ext cx="223349" cy="468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4024764" y="5680908"/>
            <a:ext cx="216000" cy="2160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Rectangle 32"/>
          <p:cNvSpPr/>
          <p:nvPr/>
        </p:nvSpPr>
        <p:spPr>
          <a:xfrm>
            <a:off x="2699792" y="5990743"/>
            <a:ext cx="216000" cy="2160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Rectangle 33"/>
          <p:cNvSpPr/>
          <p:nvPr/>
        </p:nvSpPr>
        <p:spPr>
          <a:xfrm>
            <a:off x="3031029" y="5990743"/>
            <a:ext cx="216000" cy="2160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Rectangle 34"/>
          <p:cNvSpPr/>
          <p:nvPr/>
        </p:nvSpPr>
        <p:spPr>
          <a:xfrm>
            <a:off x="3362266" y="5990743"/>
            <a:ext cx="216000" cy="2160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Rectangle 35"/>
          <p:cNvSpPr/>
          <p:nvPr/>
        </p:nvSpPr>
        <p:spPr>
          <a:xfrm>
            <a:off x="3693503" y="5990743"/>
            <a:ext cx="216000" cy="2160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1331640" y="4406543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Transaction Layer</a:t>
            </a:r>
            <a:endParaRPr lang="zh-CN" alt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331640" y="5560412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Memory Store</a:t>
            </a:r>
            <a:endParaRPr lang="zh-CN" altLang="en-US" dirty="0"/>
          </a:p>
        </p:txBody>
      </p:sp>
      <p:sp>
        <p:nvSpPr>
          <p:cNvPr id="44" name="Rectangle 43"/>
          <p:cNvSpPr/>
          <p:nvPr/>
        </p:nvSpPr>
        <p:spPr>
          <a:xfrm>
            <a:off x="5982973" y="5680908"/>
            <a:ext cx="216000" cy="216000"/>
          </a:xfrm>
          <a:prstGeom prst="rect">
            <a:avLst/>
          </a:prstGeom>
          <a:solidFill>
            <a:srgbClr val="003399"/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Rectangle 44"/>
          <p:cNvSpPr/>
          <p:nvPr/>
        </p:nvSpPr>
        <p:spPr>
          <a:xfrm>
            <a:off x="6314210" y="5680908"/>
            <a:ext cx="216000" cy="216000"/>
          </a:xfrm>
          <a:prstGeom prst="rect">
            <a:avLst/>
          </a:prstGeom>
          <a:solidFill>
            <a:srgbClr val="003399"/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Rectangle 45"/>
          <p:cNvSpPr/>
          <p:nvPr/>
        </p:nvSpPr>
        <p:spPr>
          <a:xfrm>
            <a:off x="6645447" y="5680908"/>
            <a:ext cx="216000" cy="216000"/>
          </a:xfrm>
          <a:prstGeom prst="rect">
            <a:avLst/>
          </a:prstGeom>
          <a:solidFill>
            <a:srgbClr val="003399"/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Oval 46"/>
          <p:cNvSpPr/>
          <p:nvPr/>
        </p:nvSpPr>
        <p:spPr>
          <a:xfrm>
            <a:off x="6472827" y="4730583"/>
            <a:ext cx="36000" cy="36000"/>
          </a:xfrm>
          <a:prstGeom prst="ellipse">
            <a:avLst/>
          </a:prstGeom>
          <a:solidFill>
            <a:srgbClr val="FF0066"/>
          </a:solidFill>
          <a:ln w="127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Oval 47"/>
          <p:cNvSpPr/>
          <p:nvPr/>
        </p:nvSpPr>
        <p:spPr>
          <a:xfrm>
            <a:off x="6616875" y="4730583"/>
            <a:ext cx="36000" cy="36000"/>
          </a:xfrm>
          <a:prstGeom prst="ellipse">
            <a:avLst/>
          </a:prstGeom>
          <a:solidFill>
            <a:srgbClr val="FF0066"/>
          </a:solidFill>
          <a:ln w="127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Oval 48"/>
          <p:cNvSpPr/>
          <p:nvPr/>
        </p:nvSpPr>
        <p:spPr>
          <a:xfrm>
            <a:off x="6760923" y="4730583"/>
            <a:ext cx="36000" cy="36000"/>
          </a:xfrm>
          <a:prstGeom prst="ellipse">
            <a:avLst/>
          </a:prstGeom>
          <a:solidFill>
            <a:srgbClr val="FF0066"/>
          </a:solidFill>
          <a:ln w="127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0" name="Straight Connector 49"/>
          <p:cNvCxnSpPr/>
          <p:nvPr/>
        </p:nvCxnSpPr>
        <p:spPr>
          <a:xfrm>
            <a:off x="5508104" y="5314242"/>
            <a:ext cx="241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5832312" y="5191084"/>
            <a:ext cx="1548000" cy="2520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600" dirty="0"/>
              <a:t>k</a:t>
            </a:r>
            <a:r>
              <a:rPr lang="en-US" altLang="zh-CN" sz="1600" dirty="0" smtClean="0"/>
              <a:t>ey/value ops</a:t>
            </a:r>
            <a:endParaRPr lang="zh-CN" altLang="en-US" sz="1600" dirty="0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6843" y="4514607"/>
            <a:ext cx="223349" cy="46800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8823" y="4514607"/>
            <a:ext cx="223349" cy="468000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6976684" y="5680908"/>
            <a:ext cx="216000" cy="216000"/>
          </a:xfrm>
          <a:prstGeom prst="rect">
            <a:avLst/>
          </a:prstGeom>
          <a:solidFill>
            <a:srgbClr val="003399"/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Rectangle 54"/>
          <p:cNvSpPr/>
          <p:nvPr/>
        </p:nvSpPr>
        <p:spPr>
          <a:xfrm>
            <a:off x="7307920" y="5680908"/>
            <a:ext cx="216000" cy="216000"/>
          </a:xfrm>
          <a:prstGeom prst="rect">
            <a:avLst/>
          </a:prstGeom>
          <a:solidFill>
            <a:srgbClr val="003399"/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Rectangle 56"/>
          <p:cNvSpPr/>
          <p:nvPr/>
        </p:nvSpPr>
        <p:spPr>
          <a:xfrm>
            <a:off x="5982949" y="5990743"/>
            <a:ext cx="216000" cy="216000"/>
          </a:xfrm>
          <a:prstGeom prst="rect">
            <a:avLst/>
          </a:prstGeom>
          <a:solidFill>
            <a:srgbClr val="003399"/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Rectangle 57"/>
          <p:cNvSpPr/>
          <p:nvPr/>
        </p:nvSpPr>
        <p:spPr>
          <a:xfrm>
            <a:off x="6314186" y="5990743"/>
            <a:ext cx="216000" cy="216000"/>
          </a:xfrm>
          <a:prstGeom prst="rect">
            <a:avLst/>
          </a:prstGeom>
          <a:solidFill>
            <a:srgbClr val="003399"/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Rectangle 58"/>
          <p:cNvSpPr/>
          <p:nvPr/>
        </p:nvSpPr>
        <p:spPr>
          <a:xfrm>
            <a:off x="6645423" y="5990743"/>
            <a:ext cx="216000" cy="216000"/>
          </a:xfrm>
          <a:prstGeom prst="rect">
            <a:avLst/>
          </a:prstGeom>
          <a:solidFill>
            <a:srgbClr val="003399"/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Rectangle 59"/>
          <p:cNvSpPr/>
          <p:nvPr/>
        </p:nvSpPr>
        <p:spPr>
          <a:xfrm>
            <a:off x="6976660" y="5990743"/>
            <a:ext cx="216000" cy="216000"/>
          </a:xfrm>
          <a:prstGeom prst="rect">
            <a:avLst/>
          </a:prstGeom>
          <a:solidFill>
            <a:srgbClr val="003399"/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Rectangle 60"/>
          <p:cNvSpPr/>
          <p:nvPr/>
        </p:nvSpPr>
        <p:spPr>
          <a:xfrm>
            <a:off x="7307896" y="5990743"/>
            <a:ext cx="216000" cy="216000"/>
          </a:xfrm>
          <a:prstGeom prst="rect">
            <a:avLst/>
          </a:prstGeom>
          <a:solidFill>
            <a:srgbClr val="003399"/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Rectangle 36"/>
          <p:cNvSpPr/>
          <p:nvPr/>
        </p:nvSpPr>
        <p:spPr>
          <a:xfrm>
            <a:off x="4024740" y="5990743"/>
            <a:ext cx="216000" cy="2160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TextBox 70"/>
          <p:cNvSpPr txBox="1"/>
          <p:nvPr/>
        </p:nvSpPr>
        <p:spPr>
          <a:xfrm>
            <a:off x="2907034" y="4221088"/>
            <a:ext cx="173719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1600" dirty="0" smtClean="0">
                <a:solidFill>
                  <a:srgbClr val="FF0066"/>
                </a:solidFill>
              </a:rPr>
              <a:t>Worker Threads</a:t>
            </a:r>
            <a:endParaRPr lang="zh-CN" altLang="en-US" sz="1600" dirty="0">
              <a:solidFill>
                <a:srgbClr val="FF0066"/>
              </a:solidFill>
            </a:endParaRPr>
          </a:p>
        </p:txBody>
      </p:sp>
      <p:sp>
        <p:nvSpPr>
          <p:cNvPr id="56" name="标题 4"/>
          <p:cNvSpPr txBox="1">
            <a:spLocks/>
          </p:cNvSpPr>
          <p:nvPr/>
        </p:nvSpPr>
        <p:spPr>
          <a:xfrm>
            <a:off x="415407" y="1163786"/>
            <a:ext cx="2572417" cy="68103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177800" indent="-177800">
              <a:lnSpc>
                <a:spcPct val="110000"/>
              </a:lnSpc>
              <a:spcBef>
                <a:spcPct val="0"/>
              </a:spcBef>
              <a:buNone/>
              <a:defRPr sz="4400">
                <a:solidFill>
                  <a:srgbClr val="FF0066"/>
                </a:solidFill>
                <a:effectLst>
                  <a:glow rad="254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 altLang="zh-TW" sz="3200" dirty="0" smtClean="0"/>
              <a:t>DrTM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98855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9"/>
    </mc:Choice>
    <mc:Fallback xmlns="">
      <p:transition xmlns:p14="http://schemas.microsoft.com/office/powerpoint/2010/main" spd="slow" advTm="699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43714" y="1484784"/>
            <a:ext cx="3276000" cy="545232"/>
          </a:xfrm>
          <a:prstGeom prst="roundRect">
            <a:avLst/>
          </a:prstGeom>
          <a:solidFill>
            <a:schemeClr val="bg1"/>
          </a:solidFill>
          <a:ln>
            <a:solidFill>
              <a:srgbClr val="FF00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Agenda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827584" y="1371600"/>
            <a:ext cx="6624736" cy="486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lvl="1" indent="-400050">
              <a:lnSpc>
                <a:spcPct val="150000"/>
              </a:lnSpc>
              <a:buClr>
                <a:srgbClr val="FF0066"/>
              </a:buClr>
              <a:buNone/>
            </a:pP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Transaction Layer</a:t>
            </a:r>
          </a:p>
          <a:p>
            <a:pPr marL="441325" lvl="1" indent="-400050">
              <a:lnSpc>
                <a:spcPct val="150000"/>
              </a:lnSpc>
              <a:buClr>
                <a:srgbClr val="FF0066"/>
              </a:buClr>
              <a:buNone/>
            </a:pP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Memory Storage</a:t>
            </a:r>
          </a:p>
          <a:p>
            <a:pPr marL="441325" lvl="1" indent="-400050">
              <a:lnSpc>
                <a:spcPct val="150000"/>
              </a:lnSpc>
              <a:buClr>
                <a:srgbClr val="FF0066"/>
              </a:buClr>
              <a:buNone/>
            </a:pP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Implementation</a:t>
            </a:r>
          </a:p>
          <a:p>
            <a:pPr marL="441325" lvl="1" indent="-400050">
              <a:lnSpc>
                <a:spcPct val="150000"/>
              </a:lnSpc>
              <a:buClr>
                <a:srgbClr val="FF0066"/>
              </a:buClr>
              <a:buNone/>
            </a:pP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Evaluation</a:t>
            </a:r>
          </a:p>
          <a:p>
            <a:pPr marL="441325" lvl="1" indent="-400050">
              <a:buClr>
                <a:srgbClr val="FF0066"/>
              </a:buClr>
              <a:buNone/>
            </a:pPr>
            <a:endParaRPr lang="en-US" altLang="zh-CN" sz="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79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4"/>
    </mc:Choice>
    <mc:Fallback xmlns="">
      <p:transition xmlns:p14="http://schemas.microsoft.com/office/powerpoint/2010/main" spd="slow" advTm="514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3" name="内容占位符 2"/>
          <p:cNvSpPr txBox="1">
            <a:spLocks/>
          </p:cNvSpPr>
          <p:nvPr/>
        </p:nvSpPr>
        <p:spPr>
          <a:xfrm>
            <a:off x="372038" y="1327895"/>
            <a:ext cx="8448434" cy="1597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173038" lvl="2" indent="-173038">
              <a:buNone/>
            </a:pPr>
            <a:r>
              <a:rPr lang="en-US" altLang="zh-CN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HTM</a:t>
            </a:r>
            <a:r>
              <a:rPr lang="en-US" altLang="zh-CN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altLang="zh-CN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is only a compelling hardware feature for </a:t>
            </a:r>
            <a:r>
              <a:rPr lang="en-US" altLang="zh-CN" sz="2600" dirty="0">
                <a:solidFill>
                  <a:srgbClr val="FF0066"/>
                </a:solidFill>
                <a:latin typeface="Century Gothic" pitchFamily="34" charset="0"/>
              </a:rPr>
              <a:t>single machine </a:t>
            </a:r>
            <a:r>
              <a:rPr lang="en-US" altLang="zh-CN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platform</a:t>
            </a:r>
            <a:endParaRPr lang="en-US" altLang="zh-CN" sz="2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630238" lvl="2"/>
            <a:r>
              <a:rPr lang="en-US" altLang="zh-CN" sz="2400" dirty="0">
                <a:solidFill>
                  <a:srgbClr val="FF0066"/>
                </a:solidFill>
                <a:latin typeface="Century Gothic" pitchFamily="34" charset="0"/>
              </a:rPr>
              <a:t>D</a:t>
            </a:r>
            <a:r>
              <a:rPr lang="en-US" altLang="zh-CN" sz="2400" dirty="0" smtClean="0">
                <a:solidFill>
                  <a:srgbClr val="FF0066"/>
                </a:solidFill>
                <a:latin typeface="Century Gothic" pitchFamily="34" charset="0"/>
              </a:rPr>
              <a:t>istributed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 TX </a:t>
            </a: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</a:rPr>
              <a:t>cannot directly benefit from it</a:t>
            </a:r>
            <a:endParaRPr lang="en-US" altLang="zh-CN" sz="2400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60432" y="6376243"/>
            <a:ext cx="504056" cy="365125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13</a:t>
            </a:fld>
            <a:endParaRPr lang="zh-CN" altLang="en-US" sz="1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Challenge#1: Restriction of HTM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350334" y="3121780"/>
            <a:ext cx="8520442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173038" lvl="2" indent="-173038">
              <a:buNone/>
            </a:pPr>
            <a:r>
              <a:rPr lang="en-US" altLang="zh-CN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Some instructions &amp; system events 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(e.g. network I/O)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altLang="zh-CN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will </a:t>
            </a:r>
            <a:r>
              <a:rPr lang="en-US" altLang="zh-CN" sz="2600" dirty="0">
                <a:solidFill>
                  <a:srgbClr val="FF0066"/>
                </a:solidFill>
                <a:latin typeface="Century Gothic" pitchFamily="34" charset="0"/>
              </a:rPr>
              <a:t>unconditionally</a:t>
            </a:r>
            <a:r>
              <a:rPr lang="en-US" altLang="zh-CN" sz="26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altLang="zh-CN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abort </a:t>
            </a:r>
            <a:r>
              <a:rPr lang="en-US" altLang="zh-CN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HTM</a:t>
            </a:r>
            <a:r>
              <a:rPr lang="en-US" altLang="zh-CN" sz="2600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US" altLang="zh-CN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transactions</a:t>
            </a:r>
          </a:p>
          <a:p>
            <a:pPr marL="630238" lvl="2"/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Like any </a:t>
            </a:r>
            <a:r>
              <a:rPr lang="en-US" altLang="zh-CN" sz="2400" dirty="0" smtClean="0">
                <a:solidFill>
                  <a:srgbClr val="FF0066"/>
                </a:solidFill>
                <a:latin typeface="Century Gothic" pitchFamily="34" charset="0"/>
              </a:rPr>
              <a:t>RDMA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 ops: R</a:t>
            </a:r>
            <a:r>
              <a:rPr lang="en-US" altLang="zh-CN" sz="2200" dirty="0" smtClean="0">
                <a:solidFill>
                  <a:schemeClr val="tx1"/>
                </a:solidFill>
                <a:latin typeface="Century Gothic" pitchFamily="34" charset="0"/>
              </a:rPr>
              <a:t>EAD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/W</a:t>
            </a:r>
            <a:r>
              <a:rPr lang="en-US" altLang="zh-CN" sz="2200" dirty="0" smtClean="0">
                <a:solidFill>
                  <a:schemeClr val="tx1"/>
                </a:solidFill>
                <a:latin typeface="Century Gothic" pitchFamily="34" charset="0"/>
              </a:rPr>
              <a:t>RITE, 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C</a:t>
            </a:r>
            <a:r>
              <a:rPr lang="en-US" altLang="zh-CN" sz="2200" dirty="0" smtClean="0">
                <a:solidFill>
                  <a:schemeClr val="tx1"/>
                </a:solidFill>
                <a:latin typeface="Century Gothic" pitchFamily="34" charset="0"/>
              </a:rPr>
              <a:t>AS, 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S</a:t>
            </a:r>
            <a:r>
              <a:rPr lang="en-US" altLang="zh-CN" sz="2200" dirty="0" smtClean="0">
                <a:solidFill>
                  <a:schemeClr val="tx1"/>
                </a:solidFill>
                <a:latin typeface="Century Gothic" pitchFamily="34" charset="0"/>
              </a:rPr>
              <a:t>END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/R</a:t>
            </a:r>
            <a:r>
              <a:rPr lang="en-US" altLang="zh-CN" sz="2200" dirty="0" smtClean="0">
                <a:solidFill>
                  <a:schemeClr val="tx1"/>
                </a:solidFill>
                <a:latin typeface="Century Gothic" pitchFamily="34" charset="0"/>
              </a:rPr>
              <a:t>ECV</a:t>
            </a:r>
            <a:endParaRPr lang="en-US" altLang="zh-CN" sz="2400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557554" y="5089947"/>
            <a:ext cx="8028892" cy="1075357"/>
          </a:xfrm>
          <a:prstGeom prst="rect">
            <a:avLst/>
          </a:prstGeom>
          <a:effectLst>
            <a:glow rad="127000">
              <a:srgbClr val="FFFFCC"/>
            </a:glow>
          </a:effectLst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173038" lvl="2" indent="-173038" algn="ctr">
              <a:buNone/>
            </a:pPr>
            <a:r>
              <a:rPr lang="en-US" altLang="zh-CN" sz="2600" dirty="0" smtClean="0">
                <a:solidFill>
                  <a:schemeClr val="tx1"/>
                </a:solidFill>
                <a:effectLst>
                  <a:glow rad="254000">
                    <a:schemeClr val="bg1">
                      <a:lumMod val="9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How to glue </a:t>
            </a:r>
            <a:r>
              <a:rPr lang="en-US" altLang="zh-CN" sz="2600" dirty="0">
                <a:solidFill>
                  <a:schemeClr val="tx1"/>
                </a:solidFill>
                <a:effectLst>
                  <a:glow rad="254000">
                    <a:schemeClr val="bg1">
                      <a:lumMod val="9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multiple </a:t>
            </a:r>
            <a:r>
              <a:rPr lang="en-US" altLang="zh-CN" sz="2600" dirty="0">
                <a:solidFill>
                  <a:srgbClr val="FF0066"/>
                </a:solidFill>
                <a:effectLst>
                  <a:glow rad="254000">
                    <a:schemeClr val="bg1">
                      <a:lumMod val="9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HTM</a:t>
            </a:r>
            <a:r>
              <a:rPr lang="en-US" altLang="zh-CN" sz="2600" dirty="0">
                <a:solidFill>
                  <a:schemeClr val="tx1"/>
                </a:solidFill>
                <a:effectLst>
                  <a:glow rad="254000">
                    <a:schemeClr val="bg1">
                      <a:lumMod val="9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transactions together </a:t>
            </a:r>
            <a:r>
              <a:rPr lang="en-US" altLang="zh-CN" sz="2600" dirty="0" smtClean="0">
                <a:solidFill>
                  <a:schemeClr val="tx1"/>
                </a:solidFill>
                <a:effectLst>
                  <a:glow rad="254000">
                    <a:schemeClr val="bg1">
                      <a:lumMod val="9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by </a:t>
            </a:r>
            <a:r>
              <a:rPr lang="en-US" altLang="zh-CN" sz="2600" dirty="0" smtClean="0">
                <a:solidFill>
                  <a:srgbClr val="FF0066"/>
                </a:solidFill>
                <a:effectLst>
                  <a:glow rad="254000">
                    <a:schemeClr val="bg1">
                      <a:lumMod val="9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RDMA</a:t>
            </a:r>
            <a:r>
              <a:rPr lang="en-US" altLang="zh-CN" sz="2600" dirty="0" smtClean="0">
                <a:solidFill>
                  <a:schemeClr val="tx1"/>
                </a:solidFill>
                <a:effectLst>
                  <a:glow rad="254000">
                    <a:schemeClr val="bg1">
                      <a:lumMod val="9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while </a:t>
            </a:r>
            <a:r>
              <a:rPr lang="en-US" altLang="zh-CN" sz="2600" dirty="0">
                <a:solidFill>
                  <a:schemeClr val="tx1"/>
                </a:solidFill>
                <a:effectLst>
                  <a:glow rad="254000">
                    <a:schemeClr val="bg1">
                      <a:lumMod val="9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preserving </a:t>
            </a:r>
            <a:r>
              <a:rPr lang="en-US" altLang="zh-CN" sz="2600" dirty="0" smtClean="0">
                <a:solidFill>
                  <a:schemeClr val="tx1"/>
                </a:solidFill>
                <a:effectLst>
                  <a:glow rad="254000">
                    <a:schemeClr val="bg1">
                      <a:lumMod val="9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serializability?</a:t>
            </a:r>
            <a:endParaRPr lang="en-US" altLang="zh-CN" sz="2600" dirty="0" smtClean="0">
              <a:solidFill>
                <a:srgbClr val="FF0066"/>
              </a:solidFill>
              <a:effectLst>
                <a:glow rad="254000">
                  <a:schemeClr val="bg1">
                    <a:lumMod val="9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156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87"/>
    </mc:Choice>
    <mc:Fallback xmlns="">
      <p:transition xmlns:p14="http://schemas.microsoft.com/office/powerpoint/2010/main" spd="slow" advTm="185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8424" y="6376243"/>
            <a:ext cx="576064" cy="365125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14</a:t>
            </a:fld>
            <a:endParaRPr lang="zh-CN" altLang="en-US" sz="1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24444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C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Combining HTM with 2PL</a:t>
            </a:r>
            <a:endParaRPr lang="en-US" altLang="zh-CN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" name="内容占位符 2"/>
          <p:cNvSpPr txBox="1">
            <a:spLocks/>
          </p:cNvSpPr>
          <p:nvPr/>
        </p:nvSpPr>
        <p:spPr>
          <a:xfrm>
            <a:off x="444046" y="1340769"/>
            <a:ext cx="8304418" cy="2321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265113" lvl="2" indent="-265113">
              <a:buNone/>
            </a:pPr>
            <a:r>
              <a:rPr lang="en-US" altLang="zh-CN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Using </a:t>
            </a:r>
            <a:r>
              <a:rPr lang="en-US" altLang="zh-CN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2PL</a:t>
            </a:r>
            <a:r>
              <a:rPr lang="en-US" altLang="zh-CN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to accumulate all remote records </a:t>
            </a:r>
            <a:r>
              <a:rPr lang="en-US" altLang="zh-CN" dirty="0">
                <a:solidFill>
                  <a:srgbClr val="FF0066"/>
                </a:solidFill>
                <a:latin typeface="Century Gothic" pitchFamily="34" charset="0"/>
              </a:rPr>
              <a:t>prior to </a:t>
            </a: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accesses </a:t>
            </a:r>
            <a:r>
              <a:rPr lang="en-US" altLang="zh-CN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 an HTM transaction </a:t>
            </a:r>
          </a:p>
          <a:p>
            <a:pPr marL="630238" lvl="2"/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Transform a distributed TX to a local one</a:t>
            </a:r>
            <a:endParaRPr lang="en-US" altLang="zh-CN" sz="2400" dirty="0" smtClean="0">
              <a:solidFill>
                <a:srgbClr val="FF0066"/>
              </a:solidFill>
              <a:latin typeface="Century Gothic" pitchFamily="34" charset="0"/>
            </a:endParaRPr>
          </a:p>
          <a:p>
            <a:pPr marL="630238" lvl="2"/>
            <a:r>
              <a:rPr lang="en-US" altLang="zh-CN" sz="2400" dirty="0" smtClean="0">
                <a:solidFill>
                  <a:srgbClr val="000000"/>
                </a:solidFill>
                <a:latin typeface="Century Gothic" pitchFamily="34" charset="0"/>
              </a:rPr>
              <a:t>Limitation: require advanced knowledge of read/write sets of transactions</a:t>
            </a:r>
            <a:r>
              <a:rPr lang="en-US" altLang="zh-CN" sz="2400" baseline="30000" dirty="0" smtClean="0">
                <a:solidFill>
                  <a:srgbClr val="FF0066"/>
                </a:solidFill>
                <a:latin typeface="Century Gothic" pitchFamily="34" charset="0"/>
              </a:rPr>
              <a:t>1</a:t>
            </a:r>
            <a:endParaRPr lang="en-US" altLang="zh-CN" sz="24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630238" lvl="2"/>
            <a:endParaRPr lang="en-US" altLang="zh-CN" sz="24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84" name="Rectangle 6"/>
          <p:cNvSpPr/>
          <p:nvPr/>
        </p:nvSpPr>
        <p:spPr>
          <a:xfrm>
            <a:off x="5102345" y="4149320"/>
            <a:ext cx="36000" cy="2160000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5" name="Group 4"/>
          <p:cNvGrpSpPr/>
          <p:nvPr/>
        </p:nvGrpSpPr>
        <p:grpSpPr>
          <a:xfrm>
            <a:off x="5508104" y="4323442"/>
            <a:ext cx="2412000" cy="1692136"/>
            <a:chOff x="5508104" y="4473168"/>
            <a:chExt cx="2412000" cy="1692136"/>
          </a:xfrm>
        </p:grpSpPr>
        <p:sp>
          <p:nvSpPr>
            <p:cNvPr id="86" name="Rectangle 28"/>
            <p:cNvSpPr/>
            <p:nvPr/>
          </p:nvSpPr>
          <p:spPr>
            <a:xfrm>
              <a:off x="5982973" y="5639469"/>
              <a:ext cx="216000" cy="216000"/>
            </a:xfrm>
            <a:prstGeom prst="rect">
              <a:avLst/>
            </a:prstGeom>
            <a:solidFill>
              <a:srgbClr val="003399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Rectangle 29"/>
            <p:cNvSpPr/>
            <p:nvPr/>
          </p:nvSpPr>
          <p:spPr>
            <a:xfrm>
              <a:off x="6314210" y="5639469"/>
              <a:ext cx="216000" cy="216000"/>
            </a:xfrm>
            <a:prstGeom prst="rect">
              <a:avLst/>
            </a:prstGeom>
            <a:solidFill>
              <a:srgbClr val="003399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Rectangle 30"/>
            <p:cNvSpPr/>
            <p:nvPr/>
          </p:nvSpPr>
          <p:spPr>
            <a:xfrm>
              <a:off x="6645447" y="5639469"/>
              <a:ext cx="216000" cy="216000"/>
            </a:xfrm>
            <a:prstGeom prst="rect">
              <a:avLst/>
            </a:prstGeom>
            <a:solidFill>
              <a:srgbClr val="003399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Oval 31"/>
            <p:cNvSpPr/>
            <p:nvPr/>
          </p:nvSpPr>
          <p:spPr>
            <a:xfrm>
              <a:off x="6472827" y="4689144"/>
              <a:ext cx="36000" cy="36000"/>
            </a:xfrm>
            <a:prstGeom prst="ellipse">
              <a:avLst/>
            </a:prstGeom>
            <a:solidFill>
              <a:srgbClr val="FF0066"/>
            </a:solidFill>
            <a:ln w="127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Oval 32"/>
            <p:cNvSpPr/>
            <p:nvPr/>
          </p:nvSpPr>
          <p:spPr>
            <a:xfrm>
              <a:off x="6616875" y="4689144"/>
              <a:ext cx="36000" cy="36000"/>
            </a:xfrm>
            <a:prstGeom prst="ellipse">
              <a:avLst/>
            </a:prstGeom>
            <a:solidFill>
              <a:srgbClr val="FF0066"/>
            </a:solidFill>
            <a:ln w="127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Oval 33"/>
            <p:cNvSpPr/>
            <p:nvPr/>
          </p:nvSpPr>
          <p:spPr>
            <a:xfrm>
              <a:off x="6760923" y="4689144"/>
              <a:ext cx="36000" cy="36000"/>
            </a:xfrm>
            <a:prstGeom prst="ellipse">
              <a:avLst/>
            </a:prstGeom>
            <a:solidFill>
              <a:srgbClr val="FF0066"/>
            </a:solidFill>
            <a:ln w="127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92" name="Straight Connector 34"/>
            <p:cNvCxnSpPr/>
            <p:nvPr/>
          </p:nvCxnSpPr>
          <p:spPr>
            <a:xfrm>
              <a:off x="5508104" y="5272803"/>
              <a:ext cx="241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ounded Rectangle 35"/>
            <p:cNvSpPr/>
            <p:nvPr/>
          </p:nvSpPr>
          <p:spPr>
            <a:xfrm>
              <a:off x="5832312" y="5149645"/>
              <a:ext cx="1548000" cy="252000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600" dirty="0"/>
                <a:t>k</a:t>
              </a:r>
              <a:r>
                <a:rPr lang="en-US" altLang="zh-CN" sz="1600" dirty="0" smtClean="0"/>
                <a:t>ey/value ops</a:t>
              </a:r>
              <a:endParaRPr lang="zh-CN" altLang="en-US" sz="1600" dirty="0"/>
            </a:p>
          </p:txBody>
        </p:sp>
        <p:pic>
          <p:nvPicPr>
            <p:cNvPr id="94" name="Picture 3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76843" y="4473168"/>
              <a:ext cx="223349" cy="468000"/>
            </a:xfrm>
            <a:prstGeom prst="rect">
              <a:avLst/>
            </a:prstGeom>
          </p:spPr>
        </p:pic>
        <p:pic>
          <p:nvPicPr>
            <p:cNvPr id="95" name="Picture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68823" y="4473168"/>
              <a:ext cx="223349" cy="468000"/>
            </a:xfrm>
            <a:prstGeom prst="rect">
              <a:avLst/>
            </a:prstGeom>
          </p:spPr>
        </p:pic>
        <p:sp>
          <p:nvSpPr>
            <p:cNvPr id="96" name="Rectangle 38"/>
            <p:cNvSpPr/>
            <p:nvPr/>
          </p:nvSpPr>
          <p:spPr>
            <a:xfrm>
              <a:off x="6976684" y="5639469"/>
              <a:ext cx="216000" cy="216000"/>
            </a:xfrm>
            <a:prstGeom prst="rect">
              <a:avLst/>
            </a:prstGeom>
            <a:solidFill>
              <a:srgbClr val="003399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Rectangle 39"/>
            <p:cNvSpPr/>
            <p:nvPr/>
          </p:nvSpPr>
          <p:spPr>
            <a:xfrm>
              <a:off x="7307920" y="5639469"/>
              <a:ext cx="216000" cy="216000"/>
            </a:xfrm>
            <a:prstGeom prst="rect">
              <a:avLst/>
            </a:prstGeom>
            <a:solidFill>
              <a:srgbClr val="003399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Rectangle 40"/>
            <p:cNvSpPr/>
            <p:nvPr/>
          </p:nvSpPr>
          <p:spPr>
            <a:xfrm>
              <a:off x="5982949" y="5949304"/>
              <a:ext cx="216000" cy="216000"/>
            </a:xfrm>
            <a:prstGeom prst="rect">
              <a:avLst/>
            </a:prstGeom>
            <a:solidFill>
              <a:srgbClr val="003399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Rectangle 41"/>
            <p:cNvSpPr/>
            <p:nvPr/>
          </p:nvSpPr>
          <p:spPr>
            <a:xfrm>
              <a:off x="6314186" y="5949304"/>
              <a:ext cx="216000" cy="216000"/>
            </a:xfrm>
            <a:prstGeom prst="rect">
              <a:avLst/>
            </a:prstGeom>
            <a:solidFill>
              <a:srgbClr val="003399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Rectangle 42"/>
            <p:cNvSpPr/>
            <p:nvPr/>
          </p:nvSpPr>
          <p:spPr>
            <a:xfrm>
              <a:off x="6645423" y="5949304"/>
              <a:ext cx="216000" cy="216000"/>
            </a:xfrm>
            <a:prstGeom prst="rect">
              <a:avLst/>
            </a:prstGeom>
            <a:solidFill>
              <a:srgbClr val="003399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Rectangle 43"/>
            <p:cNvSpPr/>
            <p:nvPr/>
          </p:nvSpPr>
          <p:spPr>
            <a:xfrm>
              <a:off x="6976660" y="5949304"/>
              <a:ext cx="216000" cy="216000"/>
            </a:xfrm>
            <a:prstGeom prst="rect">
              <a:avLst/>
            </a:prstGeom>
            <a:solidFill>
              <a:srgbClr val="003399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Rectangle 44"/>
            <p:cNvSpPr/>
            <p:nvPr/>
          </p:nvSpPr>
          <p:spPr>
            <a:xfrm>
              <a:off x="7307896" y="5949304"/>
              <a:ext cx="216000" cy="216000"/>
            </a:xfrm>
            <a:prstGeom prst="rect">
              <a:avLst/>
            </a:prstGeom>
            <a:solidFill>
              <a:srgbClr val="003399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9" name="Group 2"/>
          <p:cNvGrpSpPr/>
          <p:nvPr/>
        </p:nvGrpSpPr>
        <p:grpSpPr>
          <a:xfrm>
            <a:off x="1331640" y="4028553"/>
            <a:ext cx="3312000" cy="1987025"/>
            <a:chOff x="1331640" y="4178279"/>
            <a:chExt cx="3312000" cy="1987025"/>
          </a:xfrm>
        </p:grpSpPr>
        <p:sp>
          <p:nvSpPr>
            <p:cNvPr id="110" name="Rectangle 7"/>
            <p:cNvSpPr/>
            <p:nvPr/>
          </p:nvSpPr>
          <p:spPr>
            <a:xfrm>
              <a:off x="2699816" y="5639469"/>
              <a:ext cx="216000" cy="216000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1" name="Rectangle 8"/>
            <p:cNvSpPr/>
            <p:nvPr/>
          </p:nvSpPr>
          <p:spPr>
            <a:xfrm>
              <a:off x="3031053" y="5639469"/>
              <a:ext cx="216000" cy="216000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2" name="Rectangle 9"/>
            <p:cNvSpPr/>
            <p:nvPr/>
          </p:nvSpPr>
          <p:spPr>
            <a:xfrm>
              <a:off x="3362290" y="5639469"/>
              <a:ext cx="216000" cy="216000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Rectangle 11"/>
            <p:cNvSpPr/>
            <p:nvPr/>
          </p:nvSpPr>
          <p:spPr>
            <a:xfrm>
              <a:off x="3693527" y="5639469"/>
              <a:ext cx="216000" cy="216000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4" name="Oval 12"/>
            <p:cNvSpPr/>
            <p:nvPr/>
          </p:nvSpPr>
          <p:spPr>
            <a:xfrm>
              <a:off x="3455816" y="4689144"/>
              <a:ext cx="36000" cy="36000"/>
            </a:xfrm>
            <a:prstGeom prst="ellipse">
              <a:avLst/>
            </a:prstGeom>
            <a:solidFill>
              <a:srgbClr val="FF0066"/>
            </a:solidFill>
            <a:ln w="127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Oval 14"/>
            <p:cNvSpPr/>
            <p:nvPr/>
          </p:nvSpPr>
          <p:spPr>
            <a:xfrm>
              <a:off x="3599864" y="4689144"/>
              <a:ext cx="36000" cy="36000"/>
            </a:xfrm>
            <a:prstGeom prst="ellipse">
              <a:avLst/>
            </a:prstGeom>
            <a:solidFill>
              <a:srgbClr val="FF0066"/>
            </a:solidFill>
            <a:ln w="127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Oval 15"/>
            <p:cNvSpPr/>
            <p:nvPr/>
          </p:nvSpPr>
          <p:spPr>
            <a:xfrm>
              <a:off x="3743912" y="4689144"/>
              <a:ext cx="36000" cy="36000"/>
            </a:xfrm>
            <a:prstGeom prst="ellipse">
              <a:avLst/>
            </a:prstGeom>
            <a:solidFill>
              <a:srgbClr val="FF0066"/>
            </a:solidFill>
            <a:ln w="127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7" name="Straight Connector 16"/>
            <p:cNvCxnSpPr/>
            <p:nvPr/>
          </p:nvCxnSpPr>
          <p:spPr>
            <a:xfrm>
              <a:off x="1331640" y="5272803"/>
              <a:ext cx="331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Rounded Rectangle 17"/>
            <p:cNvSpPr/>
            <p:nvPr/>
          </p:nvSpPr>
          <p:spPr>
            <a:xfrm>
              <a:off x="2699792" y="5149645"/>
              <a:ext cx="1548000" cy="252000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600" dirty="0"/>
                <a:t>k</a:t>
              </a:r>
              <a:r>
                <a:rPr lang="en-US" altLang="zh-CN" sz="1600" dirty="0" smtClean="0"/>
                <a:t>ey/value ops</a:t>
              </a:r>
              <a:endParaRPr lang="zh-CN" altLang="en-US" sz="1600" dirty="0"/>
            </a:p>
          </p:txBody>
        </p:sp>
        <p:pic>
          <p:nvPicPr>
            <p:cNvPr id="1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59832" y="4473168"/>
              <a:ext cx="223349" cy="468000"/>
            </a:xfrm>
            <a:prstGeom prst="rect">
              <a:avLst/>
            </a:prstGeom>
          </p:spPr>
        </p:pic>
        <p:pic>
          <p:nvPicPr>
            <p:cNvPr id="1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23928" y="4473168"/>
              <a:ext cx="223349" cy="468000"/>
            </a:xfrm>
            <a:prstGeom prst="rect">
              <a:avLst/>
            </a:prstGeom>
          </p:spPr>
        </p:pic>
        <p:sp>
          <p:nvSpPr>
            <p:cNvPr id="121" name="Rectangle 20"/>
            <p:cNvSpPr/>
            <p:nvPr/>
          </p:nvSpPr>
          <p:spPr>
            <a:xfrm>
              <a:off x="4024764" y="5639469"/>
              <a:ext cx="216000" cy="216000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2" name="Rectangle 21"/>
            <p:cNvSpPr/>
            <p:nvPr/>
          </p:nvSpPr>
          <p:spPr>
            <a:xfrm>
              <a:off x="2699792" y="5949304"/>
              <a:ext cx="216000" cy="216000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3" name="Rectangle 23"/>
            <p:cNvSpPr/>
            <p:nvPr/>
          </p:nvSpPr>
          <p:spPr>
            <a:xfrm>
              <a:off x="3031029" y="5949304"/>
              <a:ext cx="216000" cy="216000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4" name="Rectangle 24"/>
            <p:cNvSpPr/>
            <p:nvPr/>
          </p:nvSpPr>
          <p:spPr>
            <a:xfrm>
              <a:off x="3362266" y="5949304"/>
              <a:ext cx="216000" cy="216000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5" name="Rectangle 25"/>
            <p:cNvSpPr/>
            <p:nvPr/>
          </p:nvSpPr>
          <p:spPr>
            <a:xfrm>
              <a:off x="3693503" y="5949304"/>
              <a:ext cx="216000" cy="216000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6" name="TextBox 26"/>
            <p:cNvSpPr txBox="1"/>
            <p:nvPr/>
          </p:nvSpPr>
          <p:spPr>
            <a:xfrm>
              <a:off x="1331640" y="4365104"/>
              <a:ext cx="15121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Transaction Layer</a:t>
              </a:r>
              <a:endParaRPr lang="zh-CN" altLang="en-US" dirty="0"/>
            </a:p>
          </p:txBody>
        </p:sp>
        <p:sp>
          <p:nvSpPr>
            <p:cNvPr id="127" name="TextBox 27"/>
            <p:cNvSpPr txBox="1"/>
            <p:nvPr/>
          </p:nvSpPr>
          <p:spPr>
            <a:xfrm>
              <a:off x="1331640" y="5518973"/>
              <a:ext cx="11521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Memory Store</a:t>
              </a:r>
              <a:endParaRPr lang="zh-CN" altLang="en-US" dirty="0"/>
            </a:p>
          </p:txBody>
        </p:sp>
        <p:sp>
          <p:nvSpPr>
            <p:cNvPr id="128" name="Rectangle 49"/>
            <p:cNvSpPr/>
            <p:nvPr/>
          </p:nvSpPr>
          <p:spPr>
            <a:xfrm>
              <a:off x="4024740" y="5949304"/>
              <a:ext cx="216000" cy="216000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9" name="TextBox 59"/>
            <p:cNvSpPr txBox="1"/>
            <p:nvPr/>
          </p:nvSpPr>
          <p:spPr>
            <a:xfrm>
              <a:off x="2843808" y="4178279"/>
              <a:ext cx="1711999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600" dirty="0" smtClean="0">
                  <a:solidFill>
                    <a:srgbClr val="FF0066"/>
                  </a:solidFill>
                </a:rPr>
                <a:t>Worker Threads</a:t>
              </a:r>
              <a:endParaRPr lang="zh-CN" altLang="en-US" sz="1600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132" name="Group 70"/>
          <p:cNvGrpSpPr/>
          <p:nvPr/>
        </p:nvGrpSpPr>
        <p:grpSpPr>
          <a:xfrm>
            <a:off x="3954092" y="4744105"/>
            <a:ext cx="2049626" cy="1487497"/>
            <a:chOff x="3954092" y="4893831"/>
            <a:chExt cx="2049626" cy="1487497"/>
          </a:xfrm>
        </p:grpSpPr>
        <p:sp>
          <p:nvSpPr>
            <p:cNvPr id="133" name="Rectangle 45"/>
            <p:cNvSpPr/>
            <p:nvPr/>
          </p:nvSpPr>
          <p:spPr>
            <a:xfrm>
              <a:off x="5580136" y="5661272"/>
              <a:ext cx="216000" cy="216000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4" name="Freeform 47"/>
            <p:cNvSpPr/>
            <p:nvPr/>
          </p:nvSpPr>
          <p:spPr>
            <a:xfrm>
              <a:off x="4191811" y="4893831"/>
              <a:ext cx="1811907" cy="1078798"/>
            </a:xfrm>
            <a:custGeom>
              <a:avLst/>
              <a:gdLst>
                <a:gd name="connsiteX0" fmla="*/ 0 w 1811907"/>
                <a:gd name="connsiteY0" fmla="*/ 1078798 h 1078798"/>
                <a:gd name="connsiteX1" fmla="*/ 1669143 w 1811907"/>
                <a:gd name="connsiteY1" fmla="*/ 4740 h 1078798"/>
                <a:gd name="connsiteX2" fmla="*/ 1611086 w 1811907"/>
                <a:gd name="connsiteY2" fmla="*/ 759483 h 1078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1907" h="1078798">
                  <a:moveTo>
                    <a:pt x="0" y="1078798"/>
                  </a:moveTo>
                  <a:cubicBezTo>
                    <a:pt x="700314" y="568378"/>
                    <a:pt x="1400629" y="57959"/>
                    <a:pt x="1669143" y="4740"/>
                  </a:cubicBezTo>
                  <a:cubicBezTo>
                    <a:pt x="1937657" y="-48479"/>
                    <a:pt x="1774371" y="355502"/>
                    <a:pt x="1611086" y="759483"/>
                  </a:cubicBezTo>
                </a:path>
              </a:pathLst>
            </a:custGeom>
            <a:noFill/>
            <a:ln w="19050">
              <a:solidFill>
                <a:srgbClr val="0000FF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35" name="Picture 51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60" y="6057328"/>
              <a:ext cx="324000" cy="324000"/>
            </a:xfrm>
            <a:prstGeom prst="rect">
              <a:avLst/>
            </a:prstGeom>
          </p:spPr>
        </p:pic>
        <p:sp>
          <p:nvSpPr>
            <p:cNvPr id="136" name="Rounded Rectangle 52"/>
            <p:cNvSpPr/>
            <p:nvPr/>
          </p:nvSpPr>
          <p:spPr>
            <a:xfrm>
              <a:off x="4777128" y="5163282"/>
              <a:ext cx="576000" cy="238363"/>
            </a:xfrm>
            <a:prstGeom prst="roundRect">
              <a:avLst/>
            </a:prstGeom>
            <a:solidFill>
              <a:srgbClr val="0000FF"/>
            </a:solidFill>
            <a:ln>
              <a:noFill/>
              <a:prstDash val="dash"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algn="ctr"/>
              <a:r>
                <a:rPr lang="en-US" altLang="zh-CN" sz="1400" dirty="0" smtClean="0">
                  <a:solidFill>
                    <a:schemeClr val="bg1"/>
                  </a:solidFill>
                  <a:latin typeface="+mj-lt"/>
                </a:rPr>
                <a:t>RDMA</a:t>
              </a:r>
              <a:endParaRPr lang="zh-CN" altLang="en-US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37" name="Rounded Rectangle 56"/>
            <p:cNvSpPr/>
            <p:nvPr/>
          </p:nvSpPr>
          <p:spPr>
            <a:xfrm>
              <a:off x="4428024" y="5854933"/>
              <a:ext cx="360000" cy="238363"/>
            </a:xfrm>
            <a:prstGeom prst="roundRect">
              <a:avLst/>
            </a:prstGeom>
            <a:solidFill>
              <a:srgbClr val="008000"/>
            </a:solidFill>
            <a:ln>
              <a:noFill/>
              <a:prstDash val="dash"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algn="ctr"/>
              <a:r>
                <a:rPr lang="en-US" altLang="zh-CN" sz="1400" b="1" dirty="0" smtClean="0">
                  <a:solidFill>
                    <a:schemeClr val="bg1"/>
                  </a:solidFill>
                  <a:latin typeface="+mj-lt"/>
                </a:rPr>
                <a:t>2PL</a:t>
              </a:r>
              <a:endParaRPr lang="zh-CN" altLang="en-US" b="1" dirty="0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138" name="Group 62"/>
            <p:cNvGrpSpPr/>
            <p:nvPr/>
          </p:nvGrpSpPr>
          <p:grpSpPr>
            <a:xfrm>
              <a:off x="3954092" y="5877272"/>
              <a:ext cx="360000" cy="360000"/>
              <a:chOff x="3593015" y="5877272"/>
              <a:chExt cx="360000" cy="360000"/>
            </a:xfrm>
          </p:grpSpPr>
          <p:sp>
            <p:nvSpPr>
              <p:cNvPr id="139" name="Rectangle 63"/>
              <p:cNvSpPr/>
              <p:nvPr/>
            </p:nvSpPr>
            <p:spPr>
              <a:xfrm>
                <a:off x="3664700" y="5949304"/>
                <a:ext cx="216000" cy="216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8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0" name="Multiply 64"/>
              <p:cNvSpPr/>
              <p:nvPr/>
            </p:nvSpPr>
            <p:spPr>
              <a:xfrm>
                <a:off x="3593015" y="5877272"/>
                <a:ext cx="360000" cy="360000"/>
              </a:xfrm>
              <a:prstGeom prst="mathMultiply">
                <a:avLst>
                  <a:gd name="adj1" fmla="val 0"/>
                </a:avLst>
              </a:prstGeom>
              <a:solidFill>
                <a:srgbClr val="FF0066"/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47" name="Rectangle 69"/>
          <p:cNvSpPr/>
          <p:nvPr/>
        </p:nvSpPr>
        <p:spPr>
          <a:xfrm>
            <a:off x="5580112" y="5511546"/>
            <a:ext cx="216000" cy="216000"/>
          </a:xfrm>
          <a:prstGeom prst="rect">
            <a:avLst/>
          </a:prstGeom>
          <a:pattFill prst="wdUpDiag">
            <a:fgClr>
              <a:srgbClr val="FF0066"/>
            </a:fgClr>
            <a:bgClr>
              <a:srgbClr val="FFC000"/>
            </a:bgClr>
          </a:pattFill>
          <a:ln w="28575">
            <a:solidFill>
              <a:srgbClr val="FF006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2" name="Oval 46"/>
          <p:cNvSpPr/>
          <p:nvPr/>
        </p:nvSpPr>
        <p:spPr>
          <a:xfrm rot="938618">
            <a:off x="5389184" y="4210381"/>
            <a:ext cx="1070933" cy="1935484"/>
          </a:xfrm>
          <a:prstGeom prst="ellipse">
            <a:avLst/>
          </a:prstGeom>
          <a:noFill/>
          <a:ln w="19050">
            <a:solidFill>
              <a:srgbClr val="FF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3" name="Rounded Rectangle 53"/>
          <p:cNvSpPr/>
          <p:nvPr/>
        </p:nvSpPr>
        <p:spPr>
          <a:xfrm>
            <a:off x="5919328" y="4077778"/>
            <a:ext cx="432000" cy="238363"/>
          </a:xfrm>
          <a:prstGeom prst="roundRect">
            <a:avLst/>
          </a:prstGeom>
          <a:solidFill>
            <a:srgbClr val="FF0066"/>
          </a:solidFill>
          <a:ln>
            <a:noFill/>
            <a:prstDash val="dash"/>
          </a:ln>
        </p:spPr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bg1"/>
                </a:solidFill>
                <a:latin typeface="+mj-lt"/>
              </a:rPr>
              <a:t>HTM</a:t>
            </a:r>
            <a:endParaRPr lang="zh-CN" alt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4" name="Rectangle 65"/>
          <p:cNvSpPr/>
          <p:nvPr/>
        </p:nvSpPr>
        <p:spPr>
          <a:xfrm>
            <a:off x="5982949" y="5469991"/>
            <a:ext cx="216000" cy="216000"/>
          </a:xfrm>
          <a:prstGeom prst="rect">
            <a:avLst/>
          </a:prstGeom>
          <a:pattFill prst="wdUpDiag">
            <a:fgClr>
              <a:srgbClr val="FF0066"/>
            </a:fgClr>
            <a:bgClr>
              <a:srgbClr val="003399"/>
            </a:bgClr>
          </a:pattFill>
          <a:ln w="28575">
            <a:solidFill>
              <a:srgbClr val="FF006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TextBox 60"/>
          <p:cNvSpPr txBox="1"/>
          <p:nvPr/>
        </p:nvSpPr>
        <p:spPr>
          <a:xfrm>
            <a:off x="35496" y="6525344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0" indent="-95250"/>
            <a:r>
              <a:rPr lang="en-US" altLang="zh-CN" sz="1400" baseline="30000" dirty="0" smtClean="0">
                <a:solidFill>
                  <a:srgbClr val="FF0066"/>
                </a:solidFill>
                <a:latin typeface="Century Gothic" pitchFamily="34" charset="0"/>
              </a:rPr>
              <a:t>1 </a:t>
            </a:r>
            <a:r>
              <a:rPr lang="en-US" altLang="zh-CN" sz="1400" dirty="0">
                <a:latin typeface="Century Gothic" pitchFamily="34" charset="0"/>
              </a:rPr>
              <a:t>T</a:t>
            </a:r>
            <a:r>
              <a:rPr lang="en-US" altLang="zh-CN" sz="1400" dirty="0" smtClean="0">
                <a:latin typeface="Century Gothic" pitchFamily="34" charset="0"/>
              </a:rPr>
              <a:t>his is similar </a:t>
            </a:r>
            <a:r>
              <a:rPr lang="en-US" altLang="zh-CN" sz="1400" dirty="0">
                <a:latin typeface="Century Gothic" pitchFamily="34" charset="0"/>
              </a:rPr>
              <a:t>with prior </a:t>
            </a:r>
            <a:r>
              <a:rPr lang="en-US" altLang="zh-CN" sz="1400" dirty="0" smtClean="0">
                <a:latin typeface="Century Gothic" pitchFamily="34" charset="0"/>
              </a:rPr>
              <a:t>work (e.g. </a:t>
            </a:r>
            <a:r>
              <a:rPr lang="en-US" altLang="zh-CN" sz="1400" dirty="0" err="1" smtClean="0">
                <a:latin typeface="Century Gothic" pitchFamily="34" charset="0"/>
              </a:rPr>
              <a:t>Sinfonia</a:t>
            </a:r>
            <a:r>
              <a:rPr lang="en-US" altLang="zh-CN" sz="1400" dirty="0" smtClean="0">
                <a:latin typeface="Century Gothic" pitchFamily="34" charset="0"/>
              </a:rPr>
              <a:t> &amp; Calvin) and the case for typical OLTP workloads</a:t>
            </a:r>
          </a:p>
        </p:txBody>
      </p:sp>
    </p:spTree>
    <p:extLst>
      <p:ext uri="{BB962C8B-B14F-4D97-AF65-F5344CB8AC3E}">
        <p14:creationId xmlns:p14="http://schemas.microsoft.com/office/powerpoint/2010/main" val="424244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54"/>
    </mc:Choice>
    <mc:Fallback xmlns="">
      <p:transition xmlns:p14="http://schemas.microsoft.com/office/powerpoint/2010/main" spd="slow" advTm="34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/>
      <p:bldP spid="152" grpId="0" animBg="1"/>
      <p:bldP spid="153" grpId="0" animBg="1"/>
      <p:bldP spid="1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8424" y="6376243"/>
            <a:ext cx="576064" cy="365125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15</a:t>
            </a:fld>
            <a:endParaRPr lang="zh-CN" altLang="en-US" sz="1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C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DrTM’s Concurrency Control</a:t>
            </a:r>
            <a:endParaRPr lang="en-US" altLang="zh-CN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" name="内容占位符 2"/>
          <p:cNvSpPr txBox="1">
            <a:spLocks/>
          </p:cNvSpPr>
          <p:nvPr/>
        </p:nvSpPr>
        <p:spPr>
          <a:xfrm>
            <a:off x="444046" y="1340768"/>
            <a:ext cx="8520442" cy="4824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265113" lvl="2" indent="-265113">
              <a:buNone/>
            </a:pP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Local TX vs. Local TX: </a:t>
            </a:r>
            <a:r>
              <a:rPr lang="en-US" altLang="zh-CN" dirty="0" smtClean="0">
                <a:solidFill>
                  <a:srgbClr val="FF0066"/>
                </a:solidFill>
                <a:latin typeface="Century Gothic" pitchFamily="34" charset="0"/>
              </a:rPr>
              <a:t>HTM</a:t>
            </a:r>
            <a:endParaRPr lang="en-US" altLang="zh-CN" dirty="0">
              <a:solidFill>
                <a:srgbClr val="FF0066"/>
              </a:solidFill>
              <a:latin typeface="Century Gothic" pitchFamily="34" charset="0"/>
            </a:endParaRPr>
          </a:p>
          <a:p>
            <a:pPr marL="265113" lvl="2" indent="-265113">
              <a:buNone/>
            </a:pPr>
            <a:endParaRPr lang="en-US" altLang="zh-CN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265113" lvl="2" indent="-265113">
              <a:buNone/>
            </a:pP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Distributed TX vs. Distributed TX: </a:t>
            </a:r>
            <a:r>
              <a:rPr lang="en-US" altLang="zh-CN" dirty="0" smtClean="0">
                <a:solidFill>
                  <a:srgbClr val="FF0066"/>
                </a:solidFill>
                <a:latin typeface="Century Gothic" pitchFamily="34" charset="0"/>
              </a:rPr>
              <a:t>2PL</a:t>
            </a:r>
          </a:p>
          <a:p>
            <a:pPr marL="265113" lvl="2" indent="-265113">
              <a:buNone/>
            </a:pPr>
            <a:endParaRPr lang="en-US" altLang="zh-CN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265113" lvl="2" indent="-265113">
              <a:buNone/>
            </a:pP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Local TX vs. Distributed TX: </a:t>
            </a:r>
            <a:r>
              <a:rPr lang="en-US" altLang="zh-CN" dirty="0" smtClean="0">
                <a:solidFill>
                  <a:srgbClr val="FF0066"/>
                </a:solidFill>
                <a:latin typeface="Century Gothic" pitchFamily="34" charset="0"/>
              </a:rPr>
              <a:t>abort local TX</a:t>
            </a:r>
            <a:endParaRPr lang="en-US" altLang="zh-CN" dirty="0">
              <a:solidFill>
                <a:srgbClr val="FF0066"/>
              </a:solidFill>
              <a:latin typeface="Century Gothic" pitchFamily="34" charset="0"/>
            </a:endParaRPr>
          </a:p>
          <a:p>
            <a:pPr marL="268288" lvl="2" indent="0">
              <a:buNone/>
            </a:pPr>
            <a:endParaRPr lang="en-US" altLang="zh-CN" sz="240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58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54"/>
    </mc:Choice>
    <mc:Fallback xmlns="">
      <p:transition xmlns:p14="http://schemas.microsoft.com/office/powerpoint/2010/main" spd="slow" advTm="3454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8424" y="6376243"/>
            <a:ext cx="576064" cy="365125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16</a:t>
            </a:fld>
            <a:endParaRPr lang="zh-CN" altLang="en-US" sz="1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C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DrTM’s Concurrency Control</a:t>
            </a:r>
            <a:endParaRPr lang="en-US" altLang="zh-CN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" name="内容占位符 2"/>
          <p:cNvSpPr txBox="1">
            <a:spLocks/>
          </p:cNvSpPr>
          <p:nvPr/>
        </p:nvSpPr>
        <p:spPr>
          <a:xfrm>
            <a:off x="444046" y="1340768"/>
            <a:ext cx="8520442" cy="4824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265113" lvl="2" indent="-265113">
              <a:buNone/>
            </a:pP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Local TX vs. Local TX: </a:t>
            </a:r>
            <a:r>
              <a:rPr lang="en-US" altLang="zh-CN" dirty="0" smtClean="0">
                <a:solidFill>
                  <a:srgbClr val="FF0066"/>
                </a:solidFill>
                <a:latin typeface="Century Gothic" pitchFamily="34" charset="0"/>
              </a:rPr>
              <a:t>HTM</a:t>
            </a:r>
            <a:endParaRPr lang="en-US" altLang="zh-CN" dirty="0">
              <a:solidFill>
                <a:srgbClr val="FF0066"/>
              </a:solidFill>
              <a:latin typeface="Century Gothic" pitchFamily="34" charset="0"/>
            </a:endParaRPr>
          </a:p>
          <a:p>
            <a:pPr marL="265113" lvl="2" indent="-265113">
              <a:buNone/>
            </a:pPr>
            <a:endParaRPr lang="en-US" altLang="zh-CN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265113" lvl="2" indent="-265113">
              <a:buNone/>
            </a:pP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Distributed TX vs. Distributed TX: </a:t>
            </a:r>
            <a:r>
              <a:rPr lang="en-US" altLang="zh-CN" dirty="0" smtClean="0">
                <a:solidFill>
                  <a:srgbClr val="FF0066"/>
                </a:solidFill>
                <a:latin typeface="Century Gothic" pitchFamily="34" charset="0"/>
              </a:rPr>
              <a:t>2PL</a:t>
            </a:r>
          </a:p>
          <a:p>
            <a:pPr marL="265113" lvl="2" indent="-265113">
              <a:buNone/>
            </a:pPr>
            <a:endParaRPr lang="en-US" altLang="zh-CN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265113" lvl="2" indent="-265113">
              <a:buNone/>
            </a:pP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Local TX vs. Distributed TX: </a:t>
            </a:r>
            <a:r>
              <a:rPr lang="en-US" altLang="zh-CN" dirty="0" smtClean="0">
                <a:solidFill>
                  <a:srgbClr val="FF0066"/>
                </a:solidFill>
                <a:latin typeface="Century Gothic" pitchFamily="34" charset="0"/>
              </a:rPr>
              <a:t>abort local TX</a:t>
            </a:r>
            <a:endParaRPr lang="en-US" altLang="zh-CN" dirty="0">
              <a:solidFill>
                <a:srgbClr val="FF0066"/>
              </a:solidFill>
              <a:latin typeface="Century Gothic" pitchFamily="34" charset="0"/>
            </a:endParaRPr>
          </a:p>
          <a:p>
            <a:pPr marL="268288" lvl="2" indent="0">
              <a:buNone/>
            </a:pPr>
            <a:endParaRPr lang="en-US" altLang="zh-CN" sz="24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8496" y="3468960"/>
            <a:ext cx="1524000" cy="32004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114084" y="5699432"/>
            <a:ext cx="3121050" cy="646331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marL="0" lvl="2" algn="ctr">
              <a:buNone/>
            </a:pPr>
            <a:r>
              <a:rPr lang="en-US" altLang="zh-CN" dirty="0" smtClean="0">
                <a:solidFill>
                  <a:srgbClr val="FF0066"/>
                </a:solidFill>
                <a:latin typeface="Century Gothic" pitchFamily="34" charset="0"/>
              </a:rPr>
              <a:t>RDMA</a:t>
            </a:r>
            <a:r>
              <a:rPr lang="en-US" altLang="zh-CN" dirty="0" smtClean="0">
                <a:latin typeface="Century Gothic" pitchFamily="34" charset="0"/>
              </a:rPr>
              <a:t> </a:t>
            </a:r>
            <a:r>
              <a:rPr lang="en-US" altLang="zh-CN" dirty="0">
                <a:latin typeface="Century Gothic" pitchFamily="34" charset="0"/>
              </a:rPr>
              <a:t>(strong consistency) + </a:t>
            </a:r>
            <a:r>
              <a:rPr lang="en-US" altLang="zh-CN" dirty="0">
                <a:solidFill>
                  <a:srgbClr val="FF0066"/>
                </a:solidFill>
                <a:latin typeface="Century Gothic" pitchFamily="34" charset="0"/>
              </a:rPr>
              <a:t>HTM</a:t>
            </a:r>
            <a:r>
              <a:rPr lang="en-US" altLang="zh-CN" dirty="0">
                <a:latin typeface="Century Gothic" pitchFamily="34" charset="0"/>
              </a:rPr>
              <a:t> (strong atomicity)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07438" y="4858468"/>
            <a:ext cx="1973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FF0066"/>
                </a:solidFill>
              </a:rPr>
              <a:t>RDMA op will abort local TX</a:t>
            </a:r>
            <a:endParaRPr lang="zh-CN" altLang="en-US" sz="2000" dirty="0">
              <a:solidFill>
                <a:srgbClr val="FF0066"/>
              </a:solidFill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4144296" y="4199637"/>
            <a:ext cx="3672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D-TX prior 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L-TX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112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54"/>
    </mc:Choice>
    <mc:Fallback xmlns="">
      <p:transition xmlns:p14="http://schemas.microsoft.com/office/powerpoint/2010/main" spd="slow" advTm="3454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8424" y="6376243"/>
            <a:ext cx="576064" cy="365125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17</a:t>
            </a:fld>
            <a:endParaRPr lang="zh-CN" altLang="en-US" sz="1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C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DrTM’s Concurrency Control</a:t>
            </a:r>
            <a:endParaRPr lang="en-US" altLang="zh-CN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" name="内容占位符 2"/>
          <p:cNvSpPr txBox="1">
            <a:spLocks/>
          </p:cNvSpPr>
          <p:nvPr/>
        </p:nvSpPr>
        <p:spPr>
          <a:xfrm>
            <a:off x="444046" y="1340768"/>
            <a:ext cx="8520442" cy="4824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265113" lvl="2" indent="-265113">
              <a:buNone/>
            </a:pP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Local TX vs. Local TX: </a:t>
            </a:r>
            <a:r>
              <a:rPr lang="en-US" altLang="zh-CN" dirty="0" smtClean="0">
                <a:solidFill>
                  <a:srgbClr val="FF0066"/>
                </a:solidFill>
                <a:latin typeface="Century Gothic" pitchFamily="34" charset="0"/>
              </a:rPr>
              <a:t>HTM</a:t>
            </a:r>
            <a:endParaRPr lang="en-US" altLang="zh-CN" dirty="0">
              <a:solidFill>
                <a:srgbClr val="FF0066"/>
              </a:solidFill>
              <a:latin typeface="Century Gothic" pitchFamily="34" charset="0"/>
            </a:endParaRPr>
          </a:p>
          <a:p>
            <a:pPr marL="265113" lvl="2" indent="-265113">
              <a:buNone/>
            </a:pPr>
            <a:endParaRPr lang="en-US" altLang="zh-CN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265113" lvl="2" indent="-265113">
              <a:buNone/>
            </a:pP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Distributed TX vs. Distributed TX: </a:t>
            </a:r>
            <a:r>
              <a:rPr lang="en-US" altLang="zh-CN" dirty="0" smtClean="0">
                <a:solidFill>
                  <a:srgbClr val="FF0066"/>
                </a:solidFill>
                <a:latin typeface="Century Gothic" pitchFamily="34" charset="0"/>
              </a:rPr>
              <a:t>2PL</a:t>
            </a:r>
          </a:p>
          <a:p>
            <a:pPr marL="265113" lvl="2" indent="-265113">
              <a:buNone/>
            </a:pPr>
            <a:endParaRPr lang="en-US" altLang="zh-CN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265113" lvl="2" indent="-265113">
              <a:buNone/>
            </a:pP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Local TX vs. Distributed TX: </a:t>
            </a:r>
            <a:r>
              <a:rPr lang="en-US" altLang="zh-CN" dirty="0" smtClean="0">
                <a:solidFill>
                  <a:srgbClr val="FF0066"/>
                </a:solidFill>
                <a:latin typeface="Century Gothic" pitchFamily="34" charset="0"/>
              </a:rPr>
              <a:t>abort local TX</a:t>
            </a:r>
            <a:endParaRPr lang="en-US" altLang="zh-CN" dirty="0">
              <a:solidFill>
                <a:srgbClr val="FF0066"/>
              </a:solidFill>
              <a:latin typeface="Century Gothic" pitchFamily="34" charset="0"/>
            </a:endParaRPr>
          </a:p>
          <a:p>
            <a:pPr marL="268288" lvl="2" indent="0">
              <a:buNone/>
            </a:pPr>
            <a:endParaRPr lang="en-US" altLang="zh-CN" sz="24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4144296" y="4199637"/>
            <a:ext cx="3672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D-TX prior 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L-TX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 rotWithShape="1">
          <a:blip r:embed="rId3"/>
          <a:srcRect l="57272"/>
          <a:stretch/>
        </p:blipFill>
        <p:spPr>
          <a:xfrm>
            <a:off x="2483856" y="3705944"/>
            <a:ext cx="1343050" cy="2819400"/>
          </a:xfrm>
          <a:prstGeom prst="rect">
            <a:avLst/>
          </a:prstGeom>
        </p:spPr>
      </p:pic>
      <p:sp>
        <p:nvSpPr>
          <p:cNvPr id="12" name="TextBox 14"/>
          <p:cNvSpPr txBox="1"/>
          <p:nvPr/>
        </p:nvSpPr>
        <p:spPr>
          <a:xfrm>
            <a:off x="4078890" y="4850704"/>
            <a:ext cx="2232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FF0066"/>
                </a:solidFill>
              </a:rPr>
              <a:t>Local accesses need </a:t>
            </a:r>
            <a:r>
              <a:rPr lang="en-US" altLang="zh-CN" sz="2000" u="sng" dirty="0" smtClean="0">
                <a:solidFill>
                  <a:srgbClr val="FF0066"/>
                </a:solidFill>
              </a:rPr>
              <a:t>check</a:t>
            </a:r>
            <a:r>
              <a:rPr lang="en-US" altLang="zh-CN" sz="2000" dirty="0" smtClean="0">
                <a:solidFill>
                  <a:srgbClr val="FF0066"/>
                </a:solidFill>
              </a:rPr>
              <a:t> the state of </a:t>
            </a:r>
            <a:r>
              <a:rPr lang="en-US" altLang="zh-CN" sz="2000" dirty="0" smtClean="0">
                <a:solidFill>
                  <a:srgbClr val="FF0066"/>
                </a:solidFill>
              </a:rPr>
              <a:t>records</a:t>
            </a:r>
            <a:endParaRPr lang="zh-CN" altLang="en-US" sz="2000" dirty="0">
              <a:solidFill>
                <a:srgbClr val="FF0066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04024" y="4570040"/>
            <a:ext cx="792000" cy="468000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86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54"/>
    </mc:Choice>
    <mc:Fallback xmlns="">
      <p:transition xmlns:p14="http://schemas.microsoft.com/office/powerpoint/2010/main" spd="slow" advTm="3454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3" name="内容占位符 2"/>
          <p:cNvSpPr txBox="1">
            <a:spLocks/>
          </p:cNvSpPr>
          <p:nvPr/>
        </p:nvSpPr>
        <p:spPr>
          <a:xfrm>
            <a:off x="372038" y="1361357"/>
            <a:ext cx="8448434" cy="1059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173038" lvl="2" indent="-173038">
              <a:buNone/>
            </a:pP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RDMA provides three communication options</a:t>
            </a:r>
            <a:endParaRPr lang="en-US" altLang="zh-CN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630238" lvl="2"/>
            <a:r>
              <a:rPr lang="en-US" altLang="zh-CN" sz="2400" dirty="0" err="1" smtClean="0">
                <a:solidFill>
                  <a:schemeClr val="tx1"/>
                </a:solidFill>
                <a:latin typeface="Century Gothic" pitchFamily="34" charset="0"/>
              </a:rPr>
              <a:t>IPoIB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, SEND/RECV and one-sided RDMA ops</a:t>
            </a:r>
            <a:endParaRPr lang="en-US" altLang="zh-CN" sz="2200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8424" y="6376243"/>
            <a:ext cx="576064" cy="365125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18</a:t>
            </a:fld>
            <a:endParaRPr lang="zh-CN" altLang="en-US" sz="1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Challenge#2: Limit of RDMA Semantics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5" name="内容占位符 2"/>
          <p:cNvSpPr txBox="1">
            <a:spLocks/>
          </p:cNvSpPr>
          <p:nvPr/>
        </p:nvSpPr>
        <p:spPr>
          <a:xfrm>
            <a:off x="372038" y="3212976"/>
            <a:ext cx="8448434" cy="1491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173038" lvl="2" indent="-173038">
              <a:buNone/>
            </a:pPr>
            <a:r>
              <a:rPr lang="en-US" altLang="zh-CN" dirty="0" smtClean="0">
                <a:solidFill>
                  <a:srgbClr val="FF0066"/>
                </a:solidFill>
                <a:latin typeface="Century Gothic" pitchFamily="34" charset="0"/>
              </a:rPr>
              <a:t>One-sided </a:t>
            </a:r>
            <a:r>
              <a:rPr lang="en-US" altLang="zh-CN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RDMA </a:t>
            </a: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has much limited interfaces</a:t>
            </a:r>
            <a:endParaRPr lang="en-US" altLang="zh-CN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630238" lvl="2"/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R</a:t>
            </a:r>
            <a:r>
              <a:rPr lang="en-US" altLang="zh-CN" sz="2200" dirty="0" smtClean="0">
                <a:solidFill>
                  <a:schemeClr val="tx1"/>
                </a:solidFill>
                <a:latin typeface="Century Gothic" pitchFamily="34" charset="0"/>
              </a:rPr>
              <a:t>EAD, 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W</a:t>
            </a:r>
            <a:r>
              <a:rPr lang="en-US" altLang="zh-CN" sz="2200" dirty="0" smtClean="0">
                <a:solidFill>
                  <a:schemeClr val="tx1"/>
                </a:solidFill>
                <a:latin typeface="Century Gothic" pitchFamily="34" charset="0"/>
              </a:rPr>
              <a:t>RITE, 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C</a:t>
            </a:r>
            <a:r>
              <a:rPr lang="en-US" altLang="zh-CN" sz="2200" dirty="0" smtClean="0">
                <a:solidFill>
                  <a:schemeClr val="tx1"/>
                </a:solidFill>
                <a:latin typeface="Century Gothic" pitchFamily="34" charset="0"/>
              </a:rPr>
              <a:t>AS and 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X</a:t>
            </a:r>
            <a:r>
              <a:rPr lang="en-US" altLang="zh-CN" sz="2200" dirty="0" smtClean="0">
                <a:solidFill>
                  <a:schemeClr val="tx1"/>
                </a:solidFill>
                <a:latin typeface="Century Gothic" pitchFamily="34" charset="0"/>
              </a:rPr>
              <a:t>ADD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23928" y="2350621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FF0066"/>
                </a:solidFill>
              </a:rPr>
              <a:t>Good performance (e.g. latency) </a:t>
            </a:r>
            <a:r>
              <a:rPr lang="en-US" altLang="zh-CN" dirty="0">
                <a:solidFill>
                  <a:srgbClr val="FF0066"/>
                </a:solidFill>
              </a:rPr>
              <a:t>and without involving the host CPU</a:t>
            </a:r>
            <a:endParaRPr lang="zh-CN" altLang="en-US" dirty="0">
              <a:solidFill>
                <a:srgbClr val="FF006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82273" y="1920043"/>
            <a:ext cx="3204000" cy="363341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内容占位符 2"/>
          <p:cNvSpPr txBox="1">
            <a:spLocks/>
          </p:cNvSpPr>
          <p:nvPr/>
        </p:nvSpPr>
        <p:spPr>
          <a:xfrm>
            <a:off x="647564" y="4704555"/>
            <a:ext cx="7848872" cy="1075357"/>
          </a:xfrm>
          <a:prstGeom prst="rect">
            <a:avLst/>
          </a:prstGeom>
          <a:effectLst>
            <a:glow rad="127000">
              <a:srgbClr val="FFFFCC"/>
            </a:glow>
          </a:effectLst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173038" lvl="2" indent="-173038" algn="ctr">
              <a:buNone/>
            </a:pPr>
            <a:r>
              <a:rPr lang="en-US" altLang="zh-CN" sz="2600" dirty="0" smtClean="0">
                <a:solidFill>
                  <a:schemeClr val="tx1"/>
                </a:solidFill>
                <a:effectLst>
                  <a:glow rad="254000">
                    <a:schemeClr val="bg1">
                      <a:lumMod val="9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How to support </a:t>
            </a:r>
            <a:r>
              <a:rPr lang="en-US" altLang="zh-CN" sz="2600" dirty="0" smtClean="0">
                <a:solidFill>
                  <a:srgbClr val="FF0066"/>
                </a:solidFill>
                <a:effectLst>
                  <a:glow rad="254000">
                    <a:schemeClr val="bg1">
                      <a:lumMod val="9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exclusive</a:t>
            </a:r>
            <a:r>
              <a:rPr lang="en-US" altLang="zh-CN" sz="2600" dirty="0" smtClean="0">
                <a:solidFill>
                  <a:schemeClr val="tx1"/>
                </a:solidFill>
                <a:effectLst>
                  <a:glow rad="254000">
                    <a:schemeClr val="bg1">
                      <a:lumMod val="9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and </a:t>
            </a:r>
            <a:r>
              <a:rPr lang="en-US" altLang="zh-CN" sz="2600" dirty="0" smtClean="0">
                <a:solidFill>
                  <a:srgbClr val="FF0066"/>
                </a:solidFill>
                <a:effectLst>
                  <a:glow rad="254000">
                    <a:schemeClr val="bg1">
                      <a:lumMod val="9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shared</a:t>
            </a:r>
            <a:r>
              <a:rPr lang="en-US" altLang="zh-CN" sz="2600" dirty="0" smtClean="0">
                <a:solidFill>
                  <a:schemeClr val="tx1"/>
                </a:solidFill>
                <a:effectLst>
                  <a:glow rad="254000">
                    <a:schemeClr val="bg1">
                      <a:lumMod val="9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accesses in 2PL protocol using one-sided RDMA ops </a:t>
            </a:r>
            <a:endParaRPr lang="en-US" altLang="zh-CN" sz="2600" dirty="0" smtClean="0">
              <a:solidFill>
                <a:srgbClr val="FF0066"/>
              </a:solidFill>
              <a:effectLst>
                <a:glow rad="254000">
                  <a:schemeClr val="bg1">
                    <a:lumMod val="9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637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18"/>
    </mc:Choice>
    <mc:Fallback xmlns="">
      <p:transition xmlns:p14="http://schemas.microsoft.com/office/powerpoint/2010/main" spd="slow" advTm="47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3" name="内容占位符 2"/>
          <p:cNvSpPr txBox="1">
            <a:spLocks/>
          </p:cNvSpPr>
          <p:nvPr/>
        </p:nvSpPr>
        <p:spPr>
          <a:xfrm>
            <a:off x="372038" y="1361357"/>
            <a:ext cx="8520442" cy="4803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173038" lvl="2" indent="-173038">
              <a:buNone/>
            </a:pPr>
            <a:r>
              <a:rPr lang="en-US" altLang="zh-CN" dirty="0" smtClean="0">
                <a:solidFill>
                  <a:srgbClr val="FF0066"/>
                </a:solidFill>
                <a:latin typeface="Century Gothic" pitchFamily="34" charset="0"/>
              </a:rPr>
              <a:t>RDMA C</a:t>
            </a:r>
            <a:r>
              <a:rPr lang="en-US" altLang="zh-CN" sz="2600" dirty="0" smtClean="0">
                <a:solidFill>
                  <a:srgbClr val="FF0066"/>
                </a:solidFill>
                <a:latin typeface="Century Gothic" pitchFamily="34" charset="0"/>
              </a:rPr>
              <a:t>AS</a:t>
            </a: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: </a:t>
            </a:r>
            <a:r>
              <a:rPr lang="en-US" altLang="zh-CN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atomic compare-and-swap</a:t>
            </a:r>
            <a:endParaRPr lang="en-US" altLang="zh-CN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630238" lvl="2"/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Similar to the semantic of normal C</a:t>
            </a:r>
            <a:r>
              <a:rPr lang="en-US" altLang="zh-CN" sz="2200" dirty="0" smtClean="0">
                <a:solidFill>
                  <a:schemeClr val="tx1"/>
                </a:solidFill>
                <a:latin typeface="Century Gothic" pitchFamily="34" charset="0"/>
              </a:rPr>
              <a:t>AS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b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</a:b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(i.e. local C</a:t>
            </a:r>
            <a:r>
              <a:rPr lang="en-US" altLang="zh-CN" sz="2200" dirty="0" smtClean="0">
                <a:solidFill>
                  <a:schemeClr val="tx1"/>
                </a:solidFill>
                <a:latin typeface="Century Gothic" pitchFamily="34" charset="0"/>
              </a:rPr>
              <a:t>AS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)</a:t>
            </a:r>
          </a:p>
          <a:p>
            <a:pPr marL="623888" lvl="3" indent="0">
              <a:buClr>
                <a:srgbClr val="FF0066"/>
              </a:buClr>
              <a:buNone/>
            </a:pPr>
            <a:endParaRPr lang="en-US" altLang="zh-CN" sz="2400" dirty="0" smtClean="0">
              <a:latin typeface="Century Gothic" pitchFamily="34" charset="0"/>
            </a:endParaRPr>
          </a:p>
          <a:p>
            <a:pPr marL="804863" lvl="3" indent="-539750">
              <a:buClr>
                <a:srgbClr val="FF0066"/>
              </a:buClr>
              <a:buFont typeface="+mj-lt"/>
              <a:buAutoNum type="arabicPeriod"/>
            </a:pPr>
            <a:r>
              <a:rPr lang="en-US" altLang="zh-CN" sz="2600" dirty="0" smtClean="0">
                <a:latin typeface="Century Gothic" pitchFamily="34" charset="0"/>
              </a:rPr>
              <a:t>DrTM’s </a:t>
            </a:r>
            <a:r>
              <a:rPr lang="en-US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exclusive</a:t>
            </a:r>
            <a:r>
              <a:rPr lang="en-US" altLang="zh-CN" sz="2600" dirty="0" smtClean="0">
                <a:latin typeface="Century Gothic" pitchFamily="34" charset="0"/>
              </a:rPr>
              <a:t> lock</a:t>
            </a:r>
          </a:p>
          <a:p>
            <a:pPr marL="1146175" lvl="3" indent="-342900">
              <a:buClr>
                <a:srgbClr val="FF0066"/>
              </a:buClr>
              <a:buFont typeface="Century Gothic" panose="020B0502020202020204" pitchFamily="34" charset="0"/>
              <a:buChar char="−"/>
            </a:pPr>
            <a:r>
              <a:rPr lang="en-US" altLang="zh-CN" sz="2400" dirty="0" smtClean="0">
                <a:latin typeface="Century Gothic" pitchFamily="34" charset="0"/>
              </a:rPr>
              <a:t>Spinlock: use RDMA CAS to </a:t>
            </a:r>
            <a:r>
              <a:rPr lang="en-US" altLang="zh-CN" sz="2400" dirty="0" smtClean="0">
                <a:solidFill>
                  <a:srgbClr val="FF0066"/>
                </a:solidFill>
                <a:latin typeface="Century Gothic" pitchFamily="34" charset="0"/>
              </a:rPr>
              <a:t>acquire</a:t>
            </a:r>
            <a:r>
              <a:rPr lang="en-US" altLang="zh-CN" sz="2400" dirty="0" smtClean="0">
                <a:latin typeface="Century Gothic" pitchFamily="34" charset="0"/>
              </a:rPr>
              <a:t> &amp; </a:t>
            </a:r>
            <a:r>
              <a:rPr lang="en-US" altLang="zh-CN" sz="2400" dirty="0" smtClean="0">
                <a:solidFill>
                  <a:srgbClr val="FF0066"/>
                </a:solidFill>
                <a:latin typeface="Century Gothic" pitchFamily="34" charset="0"/>
              </a:rPr>
              <a:t>release</a:t>
            </a:r>
            <a:endParaRPr lang="en-US" altLang="zh-CN" sz="2400" dirty="0" smtClean="0">
              <a:latin typeface="Century Gothic" pitchFamily="34" charset="0"/>
            </a:endParaRPr>
          </a:p>
          <a:p>
            <a:pPr marL="804863" lvl="3" indent="-539750">
              <a:buClr>
                <a:srgbClr val="FF0066"/>
              </a:buClr>
              <a:buFont typeface="+mj-lt"/>
              <a:buAutoNum type="arabicPeriod" startAt="2"/>
            </a:pPr>
            <a:r>
              <a:rPr lang="en-US" altLang="zh-CN" sz="2600" dirty="0" err="1">
                <a:latin typeface="Century Gothic" pitchFamily="34" charset="0"/>
              </a:rPr>
              <a:t>DrTM’s</a:t>
            </a:r>
            <a:r>
              <a:rPr lang="en-US" altLang="zh-CN" sz="2600" dirty="0">
                <a:latin typeface="Century Gothic" pitchFamily="34" charset="0"/>
              </a:rPr>
              <a:t> </a:t>
            </a:r>
            <a:r>
              <a:rPr lang="en-US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shared</a:t>
            </a:r>
            <a:r>
              <a:rPr lang="en-US" altLang="zh-CN" sz="2600" dirty="0">
                <a:latin typeface="Century Gothic" pitchFamily="34" charset="0"/>
              </a:rPr>
              <a:t> lock</a:t>
            </a:r>
          </a:p>
          <a:p>
            <a:pPr marL="1146175" lvl="3" indent="-342900">
              <a:buClr>
                <a:srgbClr val="FF0066"/>
              </a:buClr>
              <a:buFont typeface="Century Gothic" panose="020B0502020202020204" pitchFamily="34" charset="0"/>
              <a:buChar char="−"/>
            </a:pPr>
            <a:r>
              <a:rPr lang="en-US" altLang="zh-CN" sz="2400" dirty="0">
                <a:solidFill>
                  <a:srgbClr val="FF0066"/>
                </a:solidFill>
                <a:latin typeface="Century Gothic" pitchFamily="34" charset="0"/>
              </a:rPr>
              <a:t>Lease-based</a:t>
            </a:r>
            <a:r>
              <a:rPr lang="en-US" altLang="zh-CN" sz="2400" dirty="0">
                <a:latin typeface="Century Gothic" pitchFamily="34" charset="0"/>
              </a:rPr>
              <a:t> </a:t>
            </a:r>
            <a:r>
              <a:rPr lang="en-US" altLang="zh-CN" sz="2400" dirty="0" smtClean="0">
                <a:latin typeface="Century Gothic" pitchFamily="34" charset="0"/>
              </a:rPr>
              <a:t>protocol</a:t>
            </a:r>
            <a:endParaRPr lang="en-US" altLang="zh-CN" sz="2400" dirty="0">
              <a:latin typeface="Century Gothic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8424" y="6376243"/>
            <a:ext cx="576064" cy="365125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19</a:t>
            </a:fld>
            <a:endParaRPr lang="zh-CN" altLang="en-US" sz="1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DrTM’s</a:t>
            </a:r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 Lock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42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71"/>
    </mc:Choice>
    <mc:Fallback xmlns="">
      <p:transition xmlns:p14="http://schemas.microsoft.com/office/powerpoint/2010/main" spd="slow" advTm="83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2488" y="6376243"/>
            <a:ext cx="432000" cy="365125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2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Transaction: </a:t>
            </a:r>
            <a:r>
              <a:rPr lang="en-US" altLang="zh-TW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Key </a:t>
            </a:r>
            <a:r>
              <a:rPr lang="en-US" altLang="zh-TW" sz="3600" dirty="0" smtClean="0">
                <a:solidFill>
                  <a:srgbClr val="FF0066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Pillar</a:t>
            </a:r>
            <a:r>
              <a:rPr lang="en-US" altLang="zh-TW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 for Many Systems</a:t>
            </a:r>
            <a:endParaRPr lang="zh-TW" alt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3161824"/>
            <a:ext cx="9143999" cy="113127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177800" indent="-177800">
              <a:lnSpc>
                <a:spcPct val="110000"/>
              </a:lnSpc>
              <a:spcBef>
                <a:spcPct val="0"/>
              </a:spcBef>
              <a:buNone/>
              <a:defRPr sz="3200">
                <a:solidFill>
                  <a:srgbClr val="FF0066"/>
                </a:solidFill>
                <a:effectLst>
                  <a:glow rad="254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pPr algn="ctr"/>
            <a:r>
              <a:rPr lang="en-US" altLang="zh-CN" b="1" dirty="0" smtClean="0">
                <a:solidFill>
                  <a:schemeClr val="tx1"/>
                </a:solidFill>
                <a:effectLst>
                  <a:glow rad="381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Demand Speedy </a:t>
            </a:r>
            <a:r>
              <a:rPr lang="en-US" altLang="zh-CN" b="1" dirty="0">
                <a:effectLst>
                  <a:glow rad="381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Distributed</a:t>
            </a:r>
            <a:r>
              <a:rPr lang="en-US" altLang="zh-CN" b="1" dirty="0" smtClean="0">
                <a:effectLst>
                  <a:glow rad="381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Transaction </a:t>
            </a:r>
          </a:p>
          <a:p>
            <a:pPr algn="ctr"/>
            <a:r>
              <a:rPr lang="en-US" altLang="zh-CN" b="1" dirty="0" smtClean="0">
                <a:solidFill>
                  <a:schemeClr val="tx1"/>
                </a:solidFill>
                <a:effectLst>
                  <a:glow rad="381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 Large Data Volumes </a:t>
            </a:r>
            <a:endParaRPr lang="zh-CN" altLang="en-US" b="1" dirty="0">
              <a:solidFill>
                <a:schemeClr val="tx1"/>
              </a:solidFill>
              <a:effectLst>
                <a:glow rad="381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987824" y="1556792"/>
            <a:ext cx="3502149" cy="1296144"/>
            <a:chOff x="2987824" y="1556792"/>
            <a:chExt cx="3502149" cy="129614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87824" y="1556792"/>
              <a:ext cx="3013990" cy="87338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" name="Rounded Rectangle 1"/>
            <p:cNvSpPr/>
            <p:nvPr/>
          </p:nvSpPr>
          <p:spPr>
            <a:xfrm>
              <a:off x="3357941" y="2217314"/>
              <a:ext cx="3132032" cy="635622"/>
            </a:xfrm>
            <a:prstGeom prst="roundRect">
              <a:avLst/>
            </a:prstGeom>
            <a:effectLst/>
          </p:spPr>
          <p:txBody>
            <a:bodyPr vert="horz" lIns="91440" tIns="45720" rIns="91440" bIns="45720" rtlCol="0" anchor="ctr">
              <a:noAutofit/>
            </a:bodyPr>
            <a:lstStyle/>
            <a:p>
              <a:pPr marL="177800" indent="-177800"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altLang="zh-CN" sz="2800" b="1" dirty="0" smtClean="0">
                  <a:solidFill>
                    <a:srgbClr val="FE4D01"/>
                  </a:solidFill>
                  <a:effectLst>
                    <a:glow rad="381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$9.3 billion/day</a:t>
              </a:r>
              <a:endParaRPr lang="zh-CN" altLang="en-US" sz="2800" b="1" dirty="0">
                <a:solidFill>
                  <a:srgbClr val="FE4D01"/>
                </a:solidFill>
                <a:effectLst>
                  <a:glow rad="381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115616" y="4601984"/>
            <a:ext cx="3312869" cy="1139568"/>
            <a:chOff x="777435" y="4197640"/>
            <a:chExt cx="3312869" cy="113956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435" y="4197640"/>
              <a:ext cx="1066912" cy="1066912"/>
            </a:xfrm>
            <a:prstGeom prst="rect">
              <a:avLst/>
            </a:prstGeom>
          </p:spPr>
        </p:pic>
        <p:sp>
          <p:nvSpPr>
            <p:cNvPr id="34" name="Rounded Rectangle 33"/>
            <p:cNvSpPr/>
            <p:nvPr/>
          </p:nvSpPr>
          <p:spPr>
            <a:xfrm>
              <a:off x="1331640" y="4701586"/>
              <a:ext cx="2758664" cy="635622"/>
            </a:xfrm>
            <a:prstGeom prst="roundRect">
              <a:avLst/>
            </a:prstGeom>
            <a:effectLst/>
          </p:spPr>
          <p:txBody>
            <a:bodyPr vert="horz" lIns="91440" tIns="45720" rIns="91440" bIns="45720" rtlCol="0" anchor="ctr">
              <a:noAutofit/>
            </a:bodyPr>
            <a:lstStyle/>
            <a:p>
              <a:pPr marL="177800" indent="-177800"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altLang="zh-CN" sz="2800" b="1" dirty="0" smtClean="0">
                  <a:solidFill>
                    <a:srgbClr val="074FAE"/>
                  </a:solidFill>
                  <a:effectLst>
                    <a:glow rad="381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9.56 million tickets/day</a:t>
              </a:r>
              <a:endParaRPr lang="zh-CN" altLang="en-US" sz="2800" b="1" dirty="0">
                <a:solidFill>
                  <a:srgbClr val="074FAE"/>
                </a:solidFill>
                <a:effectLst>
                  <a:glow rad="381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932040" y="4601984"/>
            <a:ext cx="3118203" cy="1069998"/>
            <a:chOff x="5556982" y="4447234"/>
            <a:chExt cx="3118203" cy="106999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3879" y="4447234"/>
              <a:ext cx="2123728" cy="565974"/>
            </a:xfrm>
            <a:prstGeom prst="rect">
              <a:avLst/>
            </a:prstGeom>
          </p:spPr>
        </p:pic>
        <p:sp>
          <p:nvSpPr>
            <p:cNvPr id="37" name="Rounded Rectangle 36"/>
            <p:cNvSpPr/>
            <p:nvPr/>
          </p:nvSpPr>
          <p:spPr>
            <a:xfrm>
              <a:off x="5556982" y="4881610"/>
              <a:ext cx="3118203" cy="635622"/>
            </a:xfrm>
            <a:prstGeom prst="roundRect">
              <a:avLst/>
            </a:prstGeom>
            <a:effectLst/>
          </p:spPr>
          <p:txBody>
            <a:bodyPr vert="horz" lIns="91440" tIns="45720" rIns="91440" bIns="45720" rtlCol="0" anchor="ctr">
              <a:noAutofit/>
            </a:bodyPr>
            <a:lstStyle/>
            <a:p>
              <a:pPr marL="90488" indent="-90488">
                <a:lnSpc>
                  <a:spcPct val="90000"/>
                </a:lnSpc>
                <a:spcBef>
                  <a:spcPct val="0"/>
                </a:spcBef>
              </a:pPr>
              <a:r>
                <a:rPr lang="en-US" altLang="zh-CN" sz="2800" b="1" dirty="0" smtClean="0">
                  <a:solidFill>
                    <a:srgbClr val="11559D"/>
                  </a:solidFill>
                  <a:effectLst>
                    <a:glow rad="381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        11. 6 </a:t>
              </a:r>
              <a:r>
                <a:rPr lang="en-US" altLang="zh-CN" sz="2800" b="1" dirty="0" smtClean="0">
                  <a:solidFill>
                    <a:srgbClr val="2997D8"/>
                  </a:solidFill>
                  <a:effectLst>
                    <a:glow rad="381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million</a:t>
              </a:r>
              <a:r>
                <a:rPr lang="en-US" altLang="zh-CN" sz="2800" b="1" dirty="0" smtClean="0">
                  <a:solidFill>
                    <a:srgbClr val="074FAE"/>
                  </a:solidFill>
                  <a:effectLst>
                    <a:glow rad="381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 </a:t>
              </a:r>
              <a:r>
                <a:rPr lang="en-US" altLang="zh-CN" sz="2800" b="1" dirty="0" smtClean="0">
                  <a:solidFill>
                    <a:srgbClr val="11559D"/>
                  </a:solidFill>
                  <a:effectLst>
                    <a:glow rad="381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payments</a:t>
              </a:r>
              <a:r>
                <a:rPr lang="en-US" altLang="zh-CN" sz="2800" b="1" dirty="0" smtClean="0">
                  <a:solidFill>
                    <a:srgbClr val="2997D8"/>
                  </a:solidFill>
                  <a:effectLst>
                    <a:glow rad="381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/day </a:t>
              </a:r>
              <a:endParaRPr lang="zh-CN" altLang="en-US" sz="2800" b="1" dirty="0">
                <a:solidFill>
                  <a:srgbClr val="2997D8"/>
                </a:solidFill>
                <a:effectLst>
                  <a:glow rad="381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9189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6"/>
    </mc:Choice>
    <mc:Fallback xmlns="">
      <p:transition xmlns:p14="http://schemas.microsoft.com/office/powerpoint/2010/main" spd="slow" advTm="8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3" name="内容占位符 2"/>
          <p:cNvSpPr txBox="1">
            <a:spLocks/>
          </p:cNvSpPr>
          <p:nvPr/>
        </p:nvSpPr>
        <p:spPr>
          <a:xfrm>
            <a:off x="372038" y="1361357"/>
            <a:ext cx="8520442" cy="2355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173038" lvl="2" indent="-173038">
              <a:buNone/>
            </a:pP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Lease-based protocol</a:t>
            </a:r>
          </a:p>
          <a:p>
            <a:pPr marL="630238" lvl="2"/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Grant </a:t>
            </a:r>
            <a:r>
              <a:rPr lang="en-US" altLang="zh-CN" sz="2400" dirty="0" smtClean="0">
                <a:solidFill>
                  <a:srgbClr val="FF0066"/>
                </a:solidFill>
                <a:latin typeface="Century Gothic" pitchFamily="34" charset="0"/>
              </a:rPr>
              <a:t>read right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</a:rPr>
              <a:t>to the lock holder in a </a:t>
            </a:r>
            <a:r>
              <a:rPr lang="en-US" altLang="zh-CN" sz="2400" dirty="0">
                <a:solidFill>
                  <a:srgbClr val="FF0066"/>
                </a:solidFill>
                <a:latin typeface="Century Gothic" pitchFamily="34" charset="0"/>
              </a:rPr>
              <a:t>time </a:t>
            </a:r>
            <a:r>
              <a:rPr lang="en-US" altLang="zh-CN" sz="2400" dirty="0" smtClean="0">
                <a:solidFill>
                  <a:srgbClr val="FF0066"/>
                </a:solidFill>
                <a:latin typeface="Century Gothic" pitchFamily="34" charset="0"/>
              </a:rPr>
              <a:t>period</a:t>
            </a:r>
          </a:p>
          <a:p>
            <a:pPr marL="630238" lvl="2"/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No need to </a:t>
            </a:r>
            <a:r>
              <a:rPr lang="en-US" altLang="zh-CN" sz="2400" dirty="0">
                <a:solidFill>
                  <a:srgbClr val="FF0066"/>
                </a:solidFill>
                <a:latin typeface="Century Gothic" pitchFamily="34" charset="0"/>
              </a:rPr>
              <a:t>explicit</a:t>
            </a: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release or invalidate the lock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8424" y="6376243"/>
            <a:ext cx="576064" cy="365125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20</a:t>
            </a:fld>
            <a:endParaRPr lang="zh-CN" altLang="en-US" sz="1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Shared (Read) Lock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95536" y="3356992"/>
            <a:ext cx="6943987" cy="944825"/>
            <a:chOff x="395536" y="3356992"/>
            <a:chExt cx="6943987" cy="944825"/>
          </a:xfrm>
        </p:grpSpPr>
        <p:sp>
          <p:nvSpPr>
            <p:cNvPr id="2" name="Rectangle 1"/>
            <p:cNvSpPr/>
            <p:nvPr/>
          </p:nvSpPr>
          <p:spPr>
            <a:xfrm>
              <a:off x="5744749" y="3429000"/>
              <a:ext cx="360000" cy="360000"/>
            </a:xfrm>
            <a:prstGeom prst="rect">
              <a:avLst/>
            </a:prstGeom>
            <a:solidFill>
              <a:srgbClr val="00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rgbClr val="FF0066"/>
                  </a:solidFill>
                </a:rPr>
                <a:t>1</a:t>
              </a:r>
              <a:endParaRPr lang="zh-CN" altLang="en-US" dirty="0">
                <a:solidFill>
                  <a:srgbClr val="FF0066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344987" y="3429000"/>
              <a:ext cx="1620008" cy="360000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rgbClr val="FF0066"/>
                  </a:solidFill>
                </a:rPr>
                <a:t>55</a:t>
              </a:r>
              <a:endParaRPr lang="zh-CN" altLang="en-US" dirty="0">
                <a:solidFill>
                  <a:srgbClr val="FF0066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95536" y="3356992"/>
              <a:ext cx="16466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80000"/>
                </a:lnSpc>
                <a:defRPr sz="2000">
                  <a:solidFill>
                    <a:srgbClr val="FF0066"/>
                  </a:solidFill>
                </a:defRPr>
              </a:lvl1pPr>
            </a:lstStyle>
            <a:p>
              <a:r>
                <a:rPr lang="en-US" altLang="zh-CN" dirty="0"/>
                <a:t>exclusive &amp; shared lock</a:t>
              </a:r>
              <a:endParaRPr lang="zh-CN" altLang="en-US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3489003" y="3604549"/>
              <a:ext cx="350545" cy="39455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4964995" y="3429000"/>
              <a:ext cx="779754" cy="360000"/>
            </a:xfrm>
            <a:prstGeom prst="rect">
              <a:avLst/>
            </a:prstGeom>
            <a:solidFill>
              <a:srgbClr val="66FF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rgbClr val="FF0066"/>
                  </a:solidFill>
                </a:rPr>
                <a:t>8</a:t>
              </a:r>
              <a:endParaRPr lang="zh-CN" altLang="en-US" dirty="0">
                <a:solidFill>
                  <a:srgbClr val="FF0066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 flipV="1">
              <a:off x="5937275" y="3640573"/>
              <a:ext cx="318532" cy="31684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1835696" y="3920862"/>
              <a:ext cx="22227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Lease’s </a:t>
              </a:r>
              <a:r>
                <a:rPr lang="en-US" altLang="zh-CN" b="1" dirty="0" smtClean="0">
                  <a:solidFill>
                    <a:srgbClr val="FF0066"/>
                  </a:solidFill>
                </a:rPr>
                <a:t>end-time</a:t>
              </a:r>
              <a:endParaRPr lang="zh-CN" altLang="en-US" b="1" dirty="0">
                <a:solidFill>
                  <a:srgbClr val="FF0066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955148" y="3932485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machine-ID</a:t>
              </a:r>
              <a:r>
                <a:rPr lang="en-US" altLang="zh-CN" baseline="30000" dirty="0" smtClean="0">
                  <a:solidFill>
                    <a:srgbClr val="FF0066"/>
                  </a:solidFill>
                </a:rPr>
                <a:t>1</a:t>
              </a:r>
              <a:endParaRPr lang="zh-CN" altLang="en-US" baseline="30000" dirty="0">
                <a:solidFill>
                  <a:srgbClr val="FF0066"/>
                </a:solidFill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V="1">
              <a:off x="5027162" y="3603042"/>
              <a:ext cx="206529" cy="39606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5522342" y="3920862"/>
              <a:ext cx="18171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F0066"/>
                  </a:solidFill>
                </a:rPr>
                <a:t>exclusive</a:t>
              </a:r>
              <a:r>
                <a:rPr lang="en-US" altLang="zh-CN" dirty="0" smtClean="0"/>
                <a:t>-bit</a:t>
              </a:r>
              <a:endParaRPr lang="zh-CN" alt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546244" y="3419708"/>
              <a:ext cx="8707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/>
                <a:t>State: </a:t>
              </a:r>
              <a:endParaRPr lang="zh-CN" altLang="en-US" b="1" dirty="0"/>
            </a:p>
          </p:txBody>
        </p:sp>
      </p:grpSp>
      <p:cxnSp>
        <p:nvCxnSpPr>
          <p:cNvPr id="47" name="Straight Connector 46"/>
          <p:cNvCxnSpPr/>
          <p:nvPr/>
        </p:nvCxnSpPr>
        <p:spPr>
          <a:xfrm flipV="1">
            <a:off x="539552" y="4373825"/>
            <a:ext cx="807692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3"/>
          <p:cNvSpPr txBox="1"/>
          <p:nvPr/>
        </p:nvSpPr>
        <p:spPr>
          <a:xfrm>
            <a:off x="923090" y="4837231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000...yy1</a:t>
            </a:r>
            <a:r>
              <a:rPr lang="en-US" altLang="zh-CN" b="1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altLang="zh-CN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exclusive locked</a:t>
            </a:r>
            <a:endParaRPr lang="zh-CN" alt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2" name="TextBox 34"/>
          <p:cNvSpPr txBox="1"/>
          <p:nvPr/>
        </p:nvSpPr>
        <p:spPr>
          <a:xfrm>
            <a:off x="923091" y="4517841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000...000</a:t>
            </a:r>
            <a:r>
              <a:rPr lang="en-US" altLang="zh-CN" b="1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altLang="zh-CN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unlocked</a:t>
            </a:r>
            <a:endParaRPr lang="zh-CN" alt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3" name="TextBox 35"/>
          <p:cNvSpPr txBox="1"/>
          <p:nvPr/>
        </p:nvSpPr>
        <p:spPr>
          <a:xfrm>
            <a:off x="923090" y="5156621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xxx...000</a:t>
            </a:r>
            <a:r>
              <a:rPr lang="en-US" altLang="zh-CN" b="1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altLang="zh-CN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shared locked</a:t>
            </a:r>
            <a:endParaRPr lang="zh-CN" alt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5" name="TextBox 48"/>
          <p:cNvSpPr txBox="1"/>
          <p:nvPr/>
        </p:nvSpPr>
        <p:spPr>
          <a:xfrm>
            <a:off x="5292080" y="4663598"/>
            <a:ext cx="3324398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66"/>
                </a:solidFill>
              </a:rPr>
              <a:t>State</a:t>
            </a:r>
            <a:r>
              <a:rPr lang="zh-CN" altLang="en-US" dirty="0" smtClean="0">
                <a:solidFill>
                  <a:srgbClr val="FF0066"/>
                </a:solidFill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</a:rPr>
              <a:t>is</a:t>
            </a:r>
            <a:r>
              <a:rPr lang="zh-CN" altLang="en-US" dirty="0" smtClean="0">
                <a:solidFill>
                  <a:srgbClr val="000000"/>
                </a:solidFill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</a:rPr>
              <a:t>atomically compare</a:t>
            </a:r>
            <a:r>
              <a:rPr lang="zh-CN" altLang="en-US" dirty="0" smtClean="0">
                <a:solidFill>
                  <a:srgbClr val="000000"/>
                </a:solidFill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</a:rPr>
              <a:t>and swap</a:t>
            </a:r>
            <a:r>
              <a:rPr lang="zh-CN" altLang="en-US" dirty="0" smtClean="0">
                <a:solidFill>
                  <a:srgbClr val="000000"/>
                </a:solidFill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</a:rPr>
              <a:t>using</a:t>
            </a:r>
            <a:r>
              <a:rPr lang="zh-CN" altLang="en-US" dirty="0" smtClean="0">
                <a:solidFill>
                  <a:srgbClr val="000000"/>
                </a:solidFill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</a:rPr>
              <a:t>RDMA</a:t>
            </a:r>
            <a:r>
              <a:rPr lang="zh-CN" altLang="en-US" dirty="0" smtClean="0">
                <a:solidFill>
                  <a:srgbClr val="000000"/>
                </a:solidFill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</a:rPr>
              <a:t>CAS</a:t>
            </a:r>
            <a:endParaRPr lang="zh-CN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5496" y="6309320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0" indent="-95250"/>
            <a:r>
              <a:rPr lang="en-US" altLang="zh-CN" sz="1400" baseline="30000" dirty="0" smtClean="0">
                <a:solidFill>
                  <a:srgbClr val="FF0066"/>
                </a:solidFill>
                <a:latin typeface="Century Gothic" pitchFamily="34" charset="0"/>
              </a:rPr>
              <a:t>1 </a:t>
            </a:r>
            <a:r>
              <a:rPr lang="en-US" altLang="zh-CN" sz="1400" dirty="0" smtClean="0">
                <a:latin typeface="Century Gothic" pitchFamily="34" charset="0"/>
              </a:rPr>
              <a:t>Machine ID is only used by </a:t>
            </a:r>
            <a:r>
              <a:rPr lang="en-US" altLang="zh-CN" sz="1400" dirty="0" smtClean="0">
                <a:latin typeface="Century Gothic" pitchFamily="34" charset="0"/>
              </a:rPr>
              <a:t>recovery</a:t>
            </a:r>
          </a:p>
          <a:p>
            <a:pPr marL="95250" indent="-95250"/>
            <a:endParaRPr lang="en-US" altLang="zh-CN" sz="14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4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26"/>
    </mc:Choice>
    <mc:Fallback xmlns="">
      <p:transition xmlns:p14="http://schemas.microsoft.com/office/powerpoint/2010/main" spd="slow" advTm="85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43" grpId="0"/>
      <p:bldP spid="45" grpId="0" animBg="1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35"/>
          <p:cNvSpPr txBox="1"/>
          <p:nvPr/>
        </p:nvSpPr>
        <p:spPr>
          <a:xfrm>
            <a:off x="923089" y="5156621"/>
            <a:ext cx="4041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xxx...000</a:t>
            </a:r>
            <a:r>
              <a:rPr lang="en-US" altLang="zh-CN" b="1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altLang="zh-CN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b="1" dirty="0" smtClean="0">
                <a:solidFill>
                  <a:srgbClr val="FF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shared</a:t>
            </a:r>
            <a:r>
              <a:rPr lang="en-US" altLang="zh-CN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locked</a:t>
            </a:r>
            <a:endParaRPr lang="zh-CN" alt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3" name="内容占位符 2"/>
          <p:cNvSpPr txBox="1">
            <a:spLocks/>
          </p:cNvSpPr>
          <p:nvPr/>
        </p:nvSpPr>
        <p:spPr>
          <a:xfrm>
            <a:off x="372038" y="1361357"/>
            <a:ext cx="8520442" cy="2355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173038" lvl="2" indent="-173038">
              <a:buNone/>
            </a:pP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Lease-based protocol</a:t>
            </a:r>
          </a:p>
          <a:p>
            <a:pPr marL="630238" lvl="2"/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Grant </a:t>
            </a:r>
            <a:r>
              <a:rPr lang="en-US" altLang="zh-CN" sz="2400" dirty="0" smtClean="0">
                <a:solidFill>
                  <a:srgbClr val="FF0066"/>
                </a:solidFill>
                <a:latin typeface="Century Gothic" pitchFamily="34" charset="0"/>
              </a:rPr>
              <a:t>read right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</a:rPr>
              <a:t>to the lock holder in a </a:t>
            </a:r>
            <a:r>
              <a:rPr lang="en-US" altLang="zh-CN" sz="2400" dirty="0">
                <a:solidFill>
                  <a:srgbClr val="FF0066"/>
                </a:solidFill>
                <a:latin typeface="Century Gothic" pitchFamily="34" charset="0"/>
              </a:rPr>
              <a:t>time </a:t>
            </a:r>
            <a:r>
              <a:rPr lang="en-US" altLang="zh-CN" sz="2400" dirty="0" smtClean="0">
                <a:solidFill>
                  <a:srgbClr val="FF0066"/>
                </a:solidFill>
                <a:latin typeface="Century Gothic" pitchFamily="34" charset="0"/>
              </a:rPr>
              <a:t>period</a:t>
            </a:r>
          </a:p>
          <a:p>
            <a:pPr marL="630238" lvl="2"/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No need to </a:t>
            </a:r>
            <a:r>
              <a:rPr lang="en-US" altLang="zh-CN" sz="2400" dirty="0">
                <a:solidFill>
                  <a:srgbClr val="FF0066"/>
                </a:solidFill>
                <a:latin typeface="Century Gothic" pitchFamily="34" charset="0"/>
              </a:rPr>
              <a:t>explicit</a:t>
            </a: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release or invalidate the lock</a:t>
            </a:r>
          </a:p>
          <a:p>
            <a:pPr marL="630238" lvl="2"/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Synchronized time is provided by PTP</a:t>
            </a:r>
            <a:r>
              <a:rPr lang="en-US" altLang="zh-CN" sz="2400" baseline="30000" dirty="0" smtClean="0">
                <a:solidFill>
                  <a:srgbClr val="FF0066"/>
                </a:solidFill>
                <a:latin typeface="Century Gothic" pitchFamily="34" charset="0"/>
              </a:rPr>
              <a:t>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8424" y="6376243"/>
            <a:ext cx="576064" cy="365125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21</a:t>
            </a:fld>
            <a:endParaRPr lang="zh-CN" altLang="en-US" sz="1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Shared (Read) Lock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5496" y="6309320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0" indent="-95250"/>
            <a:r>
              <a:rPr lang="en-US" altLang="zh-CN" sz="1400" baseline="30000" dirty="0" smtClean="0">
                <a:solidFill>
                  <a:srgbClr val="FF0066"/>
                </a:solidFill>
                <a:latin typeface="Century Gothic" pitchFamily="34" charset="0"/>
              </a:rPr>
              <a:t>1 </a:t>
            </a:r>
            <a:r>
              <a:rPr lang="en-US" altLang="zh-CN" sz="1400" dirty="0" smtClean="0">
                <a:latin typeface="Century Gothic" pitchFamily="34" charset="0"/>
              </a:rPr>
              <a:t>Machine ID is only used by recovery</a:t>
            </a:r>
          </a:p>
          <a:p>
            <a:pPr marL="95250" indent="-95250"/>
            <a:r>
              <a:rPr lang="en-US" altLang="zh-CN" sz="1400" baseline="30000" dirty="0" smtClean="0">
                <a:solidFill>
                  <a:srgbClr val="FF0066"/>
                </a:solidFill>
                <a:latin typeface="Century Gothic" pitchFamily="34" charset="0"/>
              </a:rPr>
              <a:t>2 </a:t>
            </a:r>
            <a:r>
              <a:rPr lang="en-US" altLang="zh-CN" sz="1400" dirty="0" smtClean="0">
                <a:latin typeface="Century Gothic" pitchFamily="34" charset="0"/>
              </a:rPr>
              <a:t>PTP</a:t>
            </a:r>
            <a:r>
              <a:rPr lang="en-US" altLang="zh-CN" sz="1400" dirty="0">
                <a:latin typeface="Century Gothic" pitchFamily="34" charset="0"/>
              </a:rPr>
              <a:t>: precision time protocol, </a:t>
            </a:r>
            <a:r>
              <a:rPr lang="en-US" altLang="zh-CN" sz="1400" dirty="0">
                <a:latin typeface="Century Gothic" pitchFamily="34" charset="0"/>
                <a:hlinkClick r:id="rId3"/>
              </a:rPr>
              <a:t>http://sourceforge.net/p/ptpd/wiki/Home</a:t>
            </a:r>
            <a:r>
              <a:rPr lang="en-US" altLang="zh-CN" sz="1400" dirty="0" smtClean="0">
                <a:latin typeface="Century Gothic" pitchFamily="34" charset="0"/>
                <a:hlinkClick r:id="rId3"/>
              </a:rPr>
              <a:t>/</a:t>
            </a:r>
            <a:r>
              <a:rPr lang="en-US" altLang="zh-CN" sz="1400" dirty="0" smtClean="0">
                <a:latin typeface="Century Gothic" pitchFamily="34" charset="0"/>
              </a:rPr>
              <a:t> </a:t>
            </a:r>
            <a:endParaRPr lang="en-US" altLang="zh-CN" sz="1400" dirty="0">
              <a:latin typeface="Century Gothic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923090" y="5187301"/>
            <a:ext cx="792000" cy="297324"/>
          </a:xfrm>
          <a:prstGeom prst="rect">
            <a:avLst/>
          </a:prstGeom>
          <a:noFill/>
          <a:ln w="127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TextBox 45"/>
          <p:cNvSpPr txBox="1"/>
          <p:nvPr/>
        </p:nvSpPr>
        <p:spPr>
          <a:xfrm>
            <a:off x="1268369" y="5599702"/>
            <a:ext cx="5127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altLang="zh-CN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XPIRED</a:t>
            </a:r>
            <a:r>
              <a:rPr lang="en-US" altLang="zh-CN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if </a:t>
            </a:r>
            <a:r>
              <a:rPr lang="en-US" altLang="zh-CN" b="1" dirty="0" smtClean="0">
                <a:solidFill>
                  <a:srgbClr val="FF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now</a:t>
            </a:r>
            <a:r>
              <a:rPr lang="en-US" altLang="zh-CN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&gt; end-time + </a:t>
            </a:r>
            <a:r>
              <a:rPr lang="en-US" altLang="zh-CN" b="1" dirty="0" smtClean="0">
                <a:solidFill>
                  <a:srgbClr val="FF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DELTA</a:t>
            </a:r>
          </a:p>
          <a:p>
            <a:r>
              <a:rPr lang="en-US" altLang="zh-CN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zh-CN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NVALID</a:t>
            </a:r>
            <a:r>
              <a:rPr lang="en-US" altLang="zh-CN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if </a:t>
            </a:r>
            <a:r>
              <a:rPr lang="en-US" altLang="zh-CN" b="1" dirty="0" smtClean="0">
                <a:solidFill>
                  <a:srgbClr val="FF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now</a:t>
            </a:r>
            <a:r>
              <a:rPr lang="en-US" altLang="zh-CN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 end-time - </a:t>
            </a:r>
            <a:r>
              <a:rPr lang="en-US" altLang="zh-CN" b="1" dirty="0" smtClean="0">
                <a:solidFill>
                  <a:srgbClr val="FF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DELTA</a:t>
            </a:r>
            <a:endParaRPr lang="zh-CN" altLang="en-US" b="1" dirty="0">
              <a:solidFill>
                <a:srgbClr val="FF006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995098" y="5484625"/>
            <a:ext cx="0" cy="393469"/>
          </a:xfrm>
          <a:prstGeom prst="line">
            <a:avLst/>
          </a:prstGeom>
          <a:ln w="12700">
            <a:solidFill>
              <a:srgbClr val="FF006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995098" y="5878094"/>
            <a:ext cx="288032" cy="0"/>
          </a:xfrm>
          <a:prstGeom prst="straightConnector1">
            <a:avLst/>
          </a:prstGeom>
          <a:ln w="12700">
            <a:solidFill>
              <a:srgbClr val="FF0066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292080" y="4661857"/>
            <a:ext cx="3312368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66"/>
                </a:solidFill>
              </a:rPr>
              <a:t>DELTA </a:t>
            </a:r>
            <a:r>
              <a:rPr lang="en-US" altLang="zh-CN" dirty="0" smtClean="0"/>
              <a:t>is used to tolerate the time bias among machines</a:t>
            </a:r>
            <a:endParaRPr lang="zh-CN" altLang="en-US" dirty="0"/>
          </a:p>
        </p:txBody>
      </p:sp>
      <p:sp>
        <p:nvSpPr>
          <p:cNvPr id="52" name="Rectangle 51"/>
          <p:cNvSpPr/>
          <p:nvPr/>
        </p:nvSpPr>
        <p:spPr>
          <a:xfrm>
            <a:off x="5744749" y="3429000"/>
            <a:ext cx="360000" cy="3600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66"/>
                </a:solidFill>
              </a:rPr>
              <a:t>1</a:t>
            </a:r>
            <a:endParaRPr lang="zh-CN" altLang="en-US" dirty="0">
              <a:solidFill>
                <a:srgbClr val="FF0066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344987" y="3429000"/>
            <a:ext cx="1620008" cy="3600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66"/>
                </a:solidFill>
              </a:rPr>
              <a:t>55</a:t>
            </a:r>
            <a:endParaRPr lang="zh-CN" altLang="en-US" dirty="0">
              <a:solidFill>
                <a:srgbClr val="FF0066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05068" y="3356992"/>
            <a:ext cx="1646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2000" dirty="0">
                <a:solidFill>
                  <a:srgbClr val="FF0066"/>
                </a:solidFill>
              </a:rPr>
              <a:t>e</a:t>
            </a:r>
            <a:r>
              <a:rPr lang="en-US" altLang="zh-CN" sz="2000" dirty="0" smtClean="0">
                <a:solidFill>
                  <a:srgbClr val="FF0066"/>
                </a:solidFill>
              </a:rPr>
              <a:t>xclusive &amp; shared lock</a:t>
            </a:r>
            <a:endParaRPr lang="zh-CN" altLang="en-US" sz="2000" dirty="0">
              <a:solidFill>
                <a:srgbClr val="FF0066"/>
              </a:solidFill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3489003" y="3604549"/>
            <a:ext cx="350545" cy="394557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4964995" y="3429000"/>
            <a:ext cx="779754" cy="360000"/>
          </a:xfrm>
          <a:prstGeom prst="rect">
            <a:avLst/>
          </a:prstGeom>
          <a:solidFill>
            <a:srgbClr val="66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66"/>
                </a:solidFill>
              </a:rPr>
              <a:t>8</a:t>
            </a:r>
            <a:endParaRPr lang="zh-CN" altLang="en-US" dirty="0">
              <a:solidFill>
                <a:srgbClr val="FF0066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 flipH="1" flipV="1">
            <a:off x="5937275" y="3640573"/>
            <a:ext cx="318532" cy="316848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835696" y="3920862"/>
            <a:ext cx="2222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Lease’s </a:t>
            </a:r>
            <a:r>
              <a:rPr lang="en-US" altLang="zh-CN" b="1" dirty="0" smtClean="0">
                <a:solidFill>
                  <a:srgbClr val="FF0066"/>
                </a:solidFill>
              </a:rPr>
              <a:t>end-time</a:t>
            </a:r>
            <a:endParaRPr lang="zh-CN" altLang="en-US" b="1" dirty="0">
              <a:solidFill>
                <a:srgbClr val="FF0066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955148" y="3932485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machine-ID</a:t>
            </a:r>
            <a:r>
              <a:rPr lang="en-US" altLang="zh-CN" baseline="30000" dirty="0" smtClean="0">
                <a:solidFill>
                  <a:srgbClr val="FF0066"/>
                </a:solidFill>
              </a:rPr>
              <a:t>1</a:t>
            </a:r>
            <a:endParaRPr lang="zh-CN" altLang="en-US" baseline="30000" dirty="0">
              <a:solidFill>
                <a:srgbClr val="FF0066"/>
              </a:solidFill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 flipV="1">
            <a:off x="5027162" y="3603042"/>
            <a:ext cx="206529" cy="396064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522342" y="3920862"/>
            <a:ext cx="1817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66"/>
                </a:solidFill>
              </a:rPr>
              <a:t>exclusive</a:t>
            </a:r>
            <a:r>
              <a:rPr lang="en-US" altLang="zh-CN" dirty="0" smtClean="0"/>
              <a:t>-bit</a:t>
            </a:r>
            <a:endParaRPr lang="zh-CN" altLang="en-US" dirty="0"/>
          </a:p>
        </p:txBody>
      </p:sp>
      <p:sp>
        <p:nvSpPr>
          <p:cNvPr id="62" name="Rectangle 61"/>
          <p:cNvSpPr/>
          <p:nvPr/>
        </p:nvSpPr>
        <p:spPr>
          <a:xfrm>
            <a:off x="2546244" y="3419708"/>
            <a:ext cx="870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State: </a:t>
            </a:r>
            <a:endParaRPr lang="zh-CN" altLang="en-US" b="1" dirty="0"/>
          </a:p>
        </p:txBody>
      </p:sp>
      <p:cxnSp>
        <p:nvCxnSpPr>
          <p:cNvPr id="63" name="Straight Connector 62"/>
          <p:cNvCxnSpPr/>
          <p:nvPr/>
        </p:nvCxnSpPr>
        <p:spPr>
          <a:xfrm flipV="1">
            <a:off x="539552" y="4373825"/>
            <a:ext cx="807692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33"/>
          <p:cNvSpPr txBox="1"/>
          <p:nvPr/>
        </p:nvSpPr>
        <p:spPr>
          <a:xfrm>
            <a:off x="923090" y="4837231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000...yy1</a:t>
            </a:r>
            <a:r>
              <a:rPr lang="en-US" altLang="zh-CN" b="1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altLang="zh-CN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exclusive locked</a:t>
            </a:r>
            <a:endParaRPr lang="zh-CN" alt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5" name="TextBox 34"/>
          <p:cNvSpPr txBox="1"/>
          <p:nvPr/>
        </p:nvSpPr>
        <p:spPr>
          <a:xfrm>
            <a:off x="923091" y="4517841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000...000</a:t>
            </a:r>
            <a:r>
              <a:rPr lang="en-US" altLang="zh-CN" b="1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altLang="zh-CN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unlocked</a:t>
            </a:r>
            <a:endParaRPr lang="zh-CN" alt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31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26"/>
    </mc:Choice>
    <mc:Fallback xmlns="">
      <p:transition xmlns:p14="http://schemas.microsoft.com/office/powerpoint/2010/main" spd="slow" advTm="85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/>
      <p:bldP spid="51" grpId="0" animBg="1"/>
      <p:bldP spid="64" grpId="0"/>
      <p:bldP spid="6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>
            <a:off x="2070648" y="2420888"/>
            <a:ext cx="0" cy="3708000"/>
          </a:xfrm>
          <a:prstGeom prst="straightConnector1">
            <a:avLst/>
          </a:prstGeom>
          <a:ln w="127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3" name="内容占位符 2"/>
          <p:cNvSpPr txBox="1">
            <a:spLocks/>
          </p:cNvSpPr>
          <p:nvPr/>
        </p:nvSpPr>
        <p:spPr>
          <a:xfrm>
            <a:off x="372038" y="1361358"/>
            <a:ext cx="8520442" cy="9328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173038" lvl="2" indent="-173038">
              <a:buNone/>
            </a:pP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DrTM’s Transaction: </a:t>
            </a:r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</a:t>
            </a:r>
            <a:r>
              <a:rPr lang="en-US" altLang="zh-C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TART</a:t>
            </a: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+ </a:t>
            </a:r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</a:t>
            </a:r>
            <a:r>
              <a:rPr lang="en-US" altLang="zh-C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OCAL</a:t>
            </a:r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TX</a:t>
            </a: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+ </a:t>
            </a:r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</a:t>
            </a:r>
            <a:r>
              <a:rPr lang="en-US" altLang="zh-C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OMMIT</a:t>
            </a:r>
            <a:endParaRPr lang="en-US" altLang="zh-CN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8424" y="6376243"/>
            <a:ext cx="576064" cy="365125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22</a:t>
            </a:fld>
            <a:endParaRPr lang="zh-CN" altLang="en-US" sz="1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Transaction </a:t>
            </a:r>
            <a:r>
              <a:rPr lang="en-US" altLang="zh-C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Execution</a:t>
            </a:r>
            <a:r>
              <a:rPr lang="zh-CN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zh-C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Flow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Isosceles Triangle 1"/>
          <p:cNvSpPr/>
          <p:nvPr/>
        </p:nvSpPr>
        <p:spPr>
          <a:xfrm>
            <a:off x="1854648" y="2844636"/>
            <a:ext cx="432000" cy="324000"/>
          </a:xfrm>
          <a:prstGeom prst="triangle">
            <a:avLst/>
          </a:prstGeom>
          <a:solidFill>
            <a:srgbClr val="FF0066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430240" y="2780928"/>
            <a:ext cx="1224136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TART</a:t>
            </a:r>
            <a:endParaRPr lang="zh-CN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990079" y="2420888"/>
            <a:ext cx="0" cy="3708000"/>
          </a:xfrm>
          <a:prstGeom prst="straightConnector1">
            <a:avLst/>
          </a:prstGeom>
          <a:ln w="127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458580" y="6178009"/>
            <a:ext cx="1224136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IME</a:t>
            </a:r>
            <a:endParaRPr lang="zh-CN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1" name="Straight Arrow Connector 30"/>
          <p:cNvCxnSpPr>
            <a:endCxn id="2" idx="1"/>
          </p:cNvCxnSpPr>
          <p:nvPr/>
        </p:nvCxnSpPr>
        <p:spPr>
          <a:xfrm>
            <a:off x="990080" y="3006636"/>
            <a:ext cx="972568" cy="0"/>
          </a:xfrm>
          <a:prstGeom prst="straightConnector1">
            <a:avLst/>
          </a:prstGeom>
          <a:ln w="28575">
            <a:solidFill>
              <a:srgbClr val="FF0066"/>
            </a:solidFill>
            <a:prstDash val="dash"/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90078" y="2995838"/>
            <a:ext cx="2" cy="216000"/>
          </a:xfrm>
          <a:prstGeom prst="line">
            <a:avLst/>
          </a:prstGeom>
          <a:ln w="57150" cap="sq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32496" y="2132856"/>
            <a:ext cx="1349672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altLang="zh-CN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EMOTE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</a:t>
            </a:r>
            <a:r>
              <a:rPr lang="en-US" altLang="zh-CN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EAD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/W</a:t>
            </a:r>
            <a:r>
              <a:rPr lang="en-US" altLang="zh-CN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RITE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1295472" y="2631678"/>
            <a:ext cx="198664" cy="377758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707904" y="2162647"/>
            <a:ext cx="5004000" cy="22313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S</a:t>
            </a:r>
            <a:r>
              <a:rPr lang="en-US" altLang="zh-CN" sz="16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TART</a:t>
            </a:r>
            <a:r>
              <a:rPr lang="en-US" altLang="zh-CN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zh-CN" sz="16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remote_writeset,remote_readset</a:t>
            </a:r>
            <a:r>
              <a:rPr lang="en-US" altLang="zh-CN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altLang="zh-CN" sz="160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  </a:t>
            </a:r>
            <a:r>
              <a:rPr lang="en-US" altLang="zh-CN" sz="1600" dirty="0" err="1" smtClean="0">
                <a:solidFill>
                  <a:srgbClr val="0000FF"/>
                </a:solidFill>
                <a:latin typeface="Courier New" panose="02070309020205020404" pitchFamily="49" charset="0"/>
              </a:rPr>
              <a:t>foreach</a:t>
            </a:r>
            <a:r>
              <a:rPr lang="en-US" altLang="zh-CN" sz="160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key </a:t>
            </a:r>
            <a:r>
              <a:rPr lang="en-US" altLang="zh-CN" sz="1600" dirty="0">
                <a:solidFill>
                  <a:srgbClr val="0000FF"/>
                </a:solidFill>
                <a:latin typeface="Courier New" panose="02070309020205020404" pitchFamily="49" charset="0"/>
              </a:rPr>
              <a:t>in </a:t>
            </a:r>
            <a:r>
              <a:rPr lang="en-US" altLang="zh-CN" sz="16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remote_writeset</a:t>
            </a:r>
            <a:endParaRPr lang="en-US" altLang="zh-CN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zh-CN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value = </a:t>
            </a:r>
            <a:r>
              <a:rPr lang="en-US" altLang="zh-CN" sz="16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Exclusive_lock_fetch</a:t>
            </a:r>
            <a:r>
              <a:rPr lang="en-US" altLang="zh-CN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key</a:t>
            </a:r>
            <a:r>
              <a:rPr lang="en-US" altLang="zh-CN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cache[key] = value</a:t>
            </a:r>
          </a:p>
          <a:p>
            <a:r>
              <a:rPr lang="en-US" altLang="zh-CN" sz="160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  </a:t>
            </a:r>
            <a:r>
              <a:rPr lang="en-US" altLang="zh-CN" sz="1600" dirty="0" err="1" smtClean="0">
                <a:solidFill>
                  <a:srgbClr val="0000FF"/>
                </a:solidFill>
                <a:latin typeface="Courier New" panose="02070309020205020404" pitchFamily="49" charset="0"/>
              </a:rPr>
              <a:t>foreach</a:t>
            </a:r>
            <a:r>
              <a:rPr lang="en-US" altLang="zh-CN" sz="160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key </a:t>
            </a:r>
            <a:r>
              <a:rPr lang="en-US" altLang="zh-CN" sz="1600" dirty="0">
                <a:solidFill>
                  <a:srgbClr val="0000FF"/>
                </a:solidFill>
                <a:latin typeface="Courier New" panose="02070309020205020404" pitchFamily="49" charset="0"/>
              </a:rPr>
              <a:t>in </a:t>
            </a:r>
            <a:r>
              <a:rPr lang="en-US" altLang="zh-CN" sz="16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remote_readset</a:t>
            </a:r>
            <a:endParaRPr lang="en-US" altLang="zh-CN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zh-CN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value = </a:t>
            </a:r>
            <a:r>
              <a:rPr lang="en-US" altLang="zh-CN" sz="16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Shared_lease_fetch</a:t>
            </a:r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(key)</a:t>
            </a:r>
          </a:p>
          <a:p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cache[key] = </a:t>
            </a:r>
            <a:r>
              <a:rPr lang="en-US" altLang="zh-CN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value</a:t>
            </a:r>
            <a:endParaRPr lang="en-US" altLang="zh-CN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en-US" altLang="zh-CN" sz="7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altLang="zh-CN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X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</a:rPr>
              <a:t>BEGIN</a:t>
            </a:r>
            <a:r>
              <a:rPr lang="en-US" altLang="zh-CN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()</a:t>
            </a:r>
            <a:endParaRPr lang="zh-CN" altLang="en-US" sz="1600" dirty="0">
              <a:solidFill>
                <a:srgbClr val="006600"/>
              </a:solidFill>
              <a:latin typeface="Courier New" panose="02070309020205020404" pitchFamily="49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42750" y="2242700"/>
            <a:ext cx="3708000" cy="272415"/>
          </a:xfrm>
          <a:prstGeom prst="roundRect">
            <a:avLst/>
          </a:prstGeom>
          <a:solidFill>
            <a:schemeClr val="tx1"/>
          </a:solidFill>
          <a:ln>
            <a:noFill/>
            <a:prstDash val="dash"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600" b="1" dirty="0" err="1">
                <a:solidFill>
                  <a:schemeClr val="bg1"/>
                </a:solidFill>
                <a:latin typeface="Courier New" panose="02070309020205020404" pitchFamily="49" charset="0"/>
              </a:rPr>
              <a:t>remote_writeset,remote_readset</a:t>
            </a:r>
            <a:endParaRPr lang="zh-CN" altLang="en-US" sz="2000" b="1" dirty="0">
              <a:solidFill>
                <a:schemeClr val="bg1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60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11"/>
    </mc:Choice>
    <mc:Fallback xmlns="">
      <p:transition xmlns:p14="http://schemas.microsoft.com/office/powerpoint/2010/main" spd="slow" advTm="29111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50"/>
          <p:cNvSpPr/>
          <p:nvPr/>
        </p:nvSpPr>
        <p:spPr>
          <a:xfrm>
            <a:off x="3707904" y="2162647"/>
            <a:ext cx="5004000" cy="22313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S</a:t>
            </a:r>
            <a:r>
              <a:rPr lang="en-US" altLang="zh-CN" sz="16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TART</a:t>
            </a:r>
            <a:r>
              <a:rPr lang="en-US" altLang="zh-CN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zh-CN" sz="16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remote_writeset,remote_readset</a:t>
            </a:r>
            <a:r>
              <a:rPr lang="en-US" altLang="zh-CN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altLang="zh-CN" sz="160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  </a:t>
            </a:r>
            <a:r>
              <a:rPr lang="en-US" altLang="zh-CN" sz="1600" dirty="0" err="1" smtClean="0">
                <a:solidFill>
                  <a:srgbClr val="0000FF"/>
                </a:solidFill>
                <a:latin typeface="Courier New" panose="02070309020205020404" pitchFamily="49" charset="0"/>
              </a:rPr>
              <a:t>foreach</a:t>
            </a:r>
            <a:r>
              <a:rPr lang="en-US" altLang="zh-CN" sz="160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key </a:t>
            </a:r>
            <a:r>
              <a:rPr lang="en-US" altLang="zh-CN" sz="1600" dirty="0">
                <a:solidFill>
                  <a:srgbClr val="0000FF"/>
                </a:solidFill>
                <a:latin typeface="Courier New" panose="02070309020205020404" pitchFamily="49" charset="0"/>
              </a:rPr>
              <a:t>in </a:t>
            </a:r>
            <a:r>
              <a:rPr lang="en-US" altLang="zh-CN" sz="16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remote_writeset</a:t>
            </a:r>
            <a:endParaRPr lang="en-US" altLang="zh-CN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zh-CN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value = </a:t>
            </a:r>
            <a:r>
              <a:rPr lang="en-US" altLang="zh-CN" sz="16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Exclusive_lock_fetch</a:t>
            </a:r>
            <a:r>
              <a:rPr lang="en-US" altLang="zh-CN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key</a:t>
            </a:r>
            <a:r>
              <a:rPr lang="en-US" altLang="zh-CN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cache[key] = value</a:t>
            </a:r>
          </a:p>
          <a:p>
            <a:r>
              <a:rPr lang="en-US" altLang="zh-CN" sz="160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  </a:t>
            </a:r>
            <a:r>
              <a:rPr lang="en-US" altLang="zh-CN" sz="1600" dirty="0" err="1" smtClean="0">
                <a:solidFill>
                  <a:srgbClr val="0000FF"/>
                </a:solidFill>
                <a:latin typeface="Courier New" panose="02070309020205020404" pitchFamily="49" charset="0"/>
              </a:rPr>
              <a:t>foreach</a:t>
            </a:r>
            <a:r>
              <a:rPr lang="en-US" altLang="zh-CN" sz="160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key </a:t>
            </a:r>
            <a:r>
              <a:rPr lang="en-US" altLang="zh-CN" sz="1600" dirty="0">
                <a:solidFill>
                  <a:srgbClr val="0000FF"/>
                </a:solidFill>
                <a:latin typeface="Courier New" panose="02070309020205020404" pitchFamily="49" charset="0"/>
              </a:rPr>
              <a:t>in </a:t>
            </a:r>
            <a:r>
              <a:rPr lang="en-US" altLang="zh-CN" sz="16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remote_readset</a:t>
            </a:r>
            <a:endParaRPr lang="en-US" altLang="zh-CN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zh-CN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value = </a:t>
            </a:r>
            <a:r>
              <a:rPr lang="en-US" altLang="zh-CN" sz="16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Shared_lease_fetch</a:t>
            </a:r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(key)</a:t>
            </a:r>
          </a:p>
          <a:p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cache[key] = </a:t>
            </a:r>
            <a:r>
              <a:rPr lang="en-US" altLang="zh-CN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value</a:t>
            </a:r>
            <a:endParaRPr lang="en-US" altLang="zh-CN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en-US" altLang="zh-CN" sz="7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altLang="zh-CN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X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</a:rPr>
              <a:t>BEGIN</a:t>
            </a:r>
            <a:r>
              <a:rPr lang="en-US" altLang="zh-CN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()</a:t>
            </a:r>
            <a:endParaRPr lang="zh-CN" altLang="en-US" sz="1600" dirty="0">
              <a:solidFill>
                <a:srgbClr val="006600"/>
              </a:solidFill>
              <a:latin typeface="Courier New" panose="02070309020205020404" pitchFamily="49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070648" y="2420888"/>
            <a:ext cx="0" cy="3708000"/>
          </a:xfrm>
          <a:prstGeom prst="straightConnector1">
            <a:avLst/>
          </a:prstGeom>
          <a:ln w="127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3" name="内容占位符 2"/>
          <p:cNvSpPr txBox="1">
            <a:spLocks/>
          </p:cNvSpPr>
          <p:nvPr/>
        </p:nvSpPr>
        <p:spPr>
          <a:xfrm>
            <a:off x="372038" y="1361358"/>
            <a:ext cx="8520442" cy="9328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173038" lvl="2" indent="-173038">
              <a:buNone/>
            </a:pP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DrTM’s Transaction: </a:t>
            </a:r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</a:t>
            </a:r>
            <a:r>
              <a:rPr lang="en-US" altLang="zh-C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TART</a:t>
            </a: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+ </a:t>
            </a:r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</a:t>
            </a:r>
            <a:r>
              <a:rPr lang="en-US" altLang="zh-C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OCAL</a:t>
            </a:r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TX</a:t>
            </a: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+ </a:t>
            </a:r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</a:t>
            </a:r>
            <a:r>
              <a:rPr lang="en-US" altLang="zh-C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OMMIT</a:t>
            </a:r>
            <a:endParaRPr lang="en-US" altLang="zh-CN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8424" y="6376243"/>
            <a:ext cx="576064" cy="365125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23</a:t>
            </a:fld>
            <a:endParaRPr lang="zh-CN" altLang="en-US" sz="1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Transaction Execution Flow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Isosceles Triangle 1"/>
          <p:cNvSpPr/>
          <p:nvPr/>
        </p:nvSpPr>
        <p:spPr>
          <a:xfrm>
            <a:off x="1854648" y="2844636"/>
            <a:ext cx="432000" cy="324000"/>
          </a:xfrm>
          <a:prstGeom prst="triangle">
            <a:avLst/>
          </a:prstGeom>
          <a:solidFill>
            <a:srgbClr val="FF0066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430240" y="2780928"/>
            <a:ext cx="1224136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TART</a:t>
            </a:r>
            <a:endParaRPr lang="zh-CN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990079" y="2420888"/>
            <a:ext cx="0" cy="3708000"/>
          </a:xfrm>
          <a:prstGeom prst="straightConnector1">
            <a:avLst/>
          </a:prstGeom>
          <a:ln w="127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458580" y="6178009"/>
            <a:ext cx="1224136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IME</a:t>
            </a:r>
            <a:endParaRPr lang="zh-CN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1" name="Straight Arrow Connector 30"/>
          <p:cNvCxnSpPr>
            <a:endCxn id="2" idx="1"/>
          </p:cNvCxnSpPr>
          <p:nvPr/>
        </p:nvCxnSpPr>
        <p:spPr>
          <a:xfrm>
            <a:off x="990080" y="3006636"/>
            <a:ext cx="972568" cy="0"/>
          </a:xfrm>
          <a:prstGeom prst="straightConnector1">
            <a:avLst/>
          </a:prstGeom>
          <a:ln w="28575">
            <a:solidFill>
              <a:srgbClr val="FF0066"/>
            </a:solidFill>
            <a:prstDash val="dash"/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90078" y="2995838"/>
            <a:ext cx="2" cy="216000"/>
          </a:xfrm>
          <a:prstGeom prst="line">
            <a:avLst/>
          </a:prstGeom>
          <a:ln w="57150" cap="sq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32496" y="2132856"/>
            <a:ext cx="1349672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altLang="zh-CN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EMOTE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</a:t>
            </a:r>
            <a:r>
              <a:rPr lang="en-US" altLang="zh-CN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EAD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/W</a:t>
            </a:r>
            <a:r>
              <a:rPr lang="en-US" altLang="zh-CN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RITE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1295472" y="2631678"/>
            <a:ext cx="198664" cy="377758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31"/>
          <p:cNvSpPr/>
          <p:nvPr/>
        </p:nvSpPr>
        <p:spPr>
          <a:xfrm>
            <a:off x="5234896" y="3488318"/>
            <a:ext cx="2232248" cy="272415"/>
          </a:xfrm>
          <a:prstGeom prst="roundRect">
            <a:avLst/>
          </a:prstGeom>
          <a:solidFill>
            <a:schemeClr val="tx1"/>
          </a:solidFill>
          <a:ln>
            <a:noFill/>
            <a:prstDash val="dash"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600" b="1" dirty="0" err="1" smtClean="0">
                <a:solidFill>
                  <a:schemeClr val="bg1"/>
                </a:solidFill>
                <a:latin typeface="Courier New" panose="02070309020205020404" pitchFamily="49" charset="0"/>
              </a:rPr>
              <a:t>Shared_lease_fetch</a:t>
            </a:r>
            <a:endParaRPr lang="en-US" altLang="zh-CN" sz="1600" b="1" dirty="0" smtClean="0">
              <a:solidFill>
                <a:schemeClr val="bg1"/>
              </a:solidFill>
              <a:latin typeface="Courier New" panose="02070309020205020404" pitchFamily="49" charset="0"/>
            </a:endParaRPr>
          </a:p>
        </p:txBody>
      </p:sp>
      <p:sp>
        <p:nvSpPr>
          <p:cNvPr id="17" name="Rounded Rectangle 31"/>
          <p:cNvSpPr/>
          <p:nvPr/>
        </p:nvSpPr>
        <p:spPr>
          <a:xfrm>
            <a:off x="5234896" y="2758479"/>
            <a:ext cx="2520280" cy="272415"/>
          </a:xfrm>
          <a:prstGeom prst="roundRect">
            <a:avLst/>
          </a:prstGeom>
          <a:solidFill>
            <a:schemeClr val="tx1"/>
          </a:solidFill>
          <a:ln>
            <a:noFill/>
            <a:prstDash val="dash"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600" b="1" dirty="0" err="1" smtClean="0">
                <a:solidFill>
                  <a:schemeClr val="bg1"/>
                </a:solidFill>
                <a:latin typeface="Courier New" panose="02070309020205020404" pitchFamily="49" charset="0"/>
              </a:rPr>
              <a:t>Exclusive_lock_fetch</a:t>
            </a:r>
            <a:endParaRPr lang="en-US" altLang="zh-CN" sz="1600" b="1" dirty="0" smtClean="0">
              <a:solidFill>
                <a:schemeClr val="bg1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49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11"/>
    </mc:Choice>
    <mc:Fallback xmlns="">
      <p:transition xmlns:p14="http://schemas.microsoft.com/office/powerpoint/2010/main" spd="slow" advTm="29111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0"/>
          <p:cNvSpPr/>
          <p:nvPr/>
        </p:nvSpPr>
        <p:spPr>
          <a:xfrm>
            <a:off x="3707904" y="2162647"/>
            <a:ext cx="5004000" cy="22313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S</a:t>
            </a:r>
            <a:r>
              <a:rPr lang="en-US" altLang="zh-CN" sz="16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TART</a:t>
            </a:r>
            <a:r>
              <a:rPr lang="en-US" altLang="zh-CN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zh-CN" sz="16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remote_writeset,remote_readset</a:t>
            </a:r>
            <a:r>
              <a:rPr lang="en-US" altLang="zh-CN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altLang="zh-CN" sz="160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  </a:t>
            </a:r>
            <a:r>
              <a:rPr lang="en-US" altLang="zh-CN" sz="1600" dirty="0" err="1" smtClean="0">
                <a:solidFill>
                  <a:srgbClr val="0000FF"/>
                </a:solidFill>
                <a:latin typeface="Courier New" panose="02070309020205020404" pitchFamily="49" charset="0"/>
              </a:rPr>
              <a:t>foreach</a:t>
            </a:r>
            <a:r>
              <a:rPr lang="en-US" altLang="zh-CN" sz="160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key </a:t>
            </a:r>
            <a:r>
              <a:rPr lang="en-US" altLang="zh-CN" sz="1600" dirty="0">
                <a:solidFill>
                  <a:srgbClr val="0000FF"/>
                </a:solidFill>
                <a:latin typeface="Courier New" panose="02070309020205020404" pitchFamily="49" charset="0"/>
              </a:rPr>
              <a:t>in </a:t>
            </a:r>
            <a:r>
              <a:rPr lang="en-US" altLang="zh-CN" sz="16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remote_writeset</a:t>
            </a:r>
            <a:endParaRPr lang="en-US" altLang="zh-CN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zh-CN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value = </a:t>
            </a:r>
            <a:r>
              <a:rPr lang="en-US" altLang="zh-CN" sz="16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Exclusive_lock_fetch</a:t>
            </a:r>
            <a:r>
              <a:rPr lang="en-US" altLang="zh-CN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key</a:t>
            </a:r>
            <a:r>
              <a:rPr lang="en-US" altLang="zh-CN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cache[key] = value</a:t>
            </a:r>
          </a:p>
          <a:p>
            <a:r>
              <a:rPr lang="en-US" altLang="zh-CN" sz="160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  </a:t>
            </a:r>
            <a:r>
              <a:rPr lang="en-US" altLang="zh-CN" sz="1600" dirty="0" err="1" smtClean="0">
                <a:solidFill>
                  <a:srgbClr val="0000FF"/>
                </a:solidFill>
                <a:latin typeface="Courier New" panose="02070309020205020404" pitchFamily="49" charset="0"/>
              </a:rPr>
              <a:t>foreach</a:t>
            </a:r>
            <a:r>
              <a:rPr lang="en-US" altLang="zh-CN" sz="160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key </a:t>
            </a:r>
            <a:r>
              <a:rPr lang="en-US" altLang="zh-CN" sz="1600" dirty="0">
                <a:solidFill>
                  <a:srgbClr val="0000FF"/>
                </a:solidFill>
                <a:latin typeface="Courier New" panose="02070309020205020404" pitchFamily="49" charset="0"/>
              </a:rPr>
              <a:t>in </a:t>
            </a:r>
            <a:r>
              <a:rPr lang="en-US" altLang="zh-CN" sz="16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remote_readset</a:t>
            </a:r>
            <a:endParaRPr lang="en-US" altLang="zh-CN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zh-CN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value = </a:t>
            </a:r>
            <a:r>
              <a:rPr lang="en-US" altLang="zh-CN" sz="16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Shared_lease_fetch</a:t>
            </a:r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(key)</a:t>
            </a:r>
          </a:p>
          <a:p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cache[key] = </a:t>
            </a:r>
            <a:r>
              <a:rPr lang="en-US" altLang="zh-CN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value</a:t>
            </a:r>
            <a:endParaRPr lang="en-US" altLang="zh-CN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en-US" altLang="zh-CN" sz="7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altLang="zh-CN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X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</a:rPr>
              <a:t>BEGIN</a:t>
            </a:r>
            <a:r>
              <a:rPr lang="en-US" altLang="zh-CN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()</a:t>
            </a:r>
            <a:endParaRPr lang="zh-CN" altLang="en-US" sz="1600" dirty="0">
              <a:solidFill>
                <a:srgbClr val="006600"/>
              </a:solidFill>
              <a:latin typeface="Courier New" panose="02070309020205020404" pitchFamily="49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070648" y="2420888"/>
            <a:ext cx="0" cy="3708000"/>
          </a:xfrm>
          <a:prstGeom prst="straightConnector1">
            <a:avLst/>
          </a:prstGeom>
          <a:ln w="127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3" name="内容占位符 2"/>
          <p:cNvSpPr txBox="1">
            <a:spLocks/>
          </p:cNvSpPr>
          <p:nvPr/>
        </p:nvSpPr>
        <p:spPr>
          <a:xfrm>
            <a:off x="372038" y="1361358"/>
            <a:ext cx="8520442" cy="9328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173038" lvl="2" indent="-173038">
              <a:buNone/>
            </a:pP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DrTM’s Transaction: </a:t>
            </a:r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</a:t>
            </a:r>
            <a:r>
              <a:rPr lang="en-US" altLang="zh-C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TART</a:t>
            </a: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+ </a:t>
            </a:r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</a:t>
            </a:r>
            <a:r>
              <a:rPr lang="en-US" altLang="zh-C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OCAL</a:t>
            </a:r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TX</a:t>
            </a: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+ </a:t>
            </a:r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</a:t>
            </a:r>
            <a:r>
              <a:rPr lang="en-US" altLang="zh-C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OMMIT</a:t>
            </a:r>
            <a:endParaRPr lang="en-US" altLang="zh-CN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8424" y="6376243"/>
            <a:ext cx="576064" cy="365125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24</a:t>
            </a:fld>
            <a:endParaRPr lang="zh-CN" altLang="en-US" sz="1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" name="Isosceles Triangle 1"/>
          <p:cNvSpPr/>
          <p:nvPr/>
        </p:nvSpPr>
        <p:spPr>
          <a:xfrm>
            <a:off x="1854648" y="2844636"/>
            <a:ext cx="432000" cy="324000"/>
          </a:xfrm>
          <a:prstGeom prst="triangle">
            <a:avLst/>
          </a:prstGeom>
          <a:solidFill>
            <a:srgbClr val="FF0066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430240" y="2780928"/>
            <a:ext cx="1224136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TART</a:t>
            </a:r>
            <a:endParaRPr lang="zh-CN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990079" y="2420888"/>
            <a:ext cx="0" cy="3708000"/>
          </a:xfrm>
          <a:prstGeom prst="straightConnector1">
            <a:avLst/>
          </a:prstGeom>
          <a:ln w="127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458580" y="6178009"/>
            <a:ext cx="1224136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IME</a:t>
            </a:r>
            <a:endParaRPr lang="zh-CN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1" name="Straight Arrow Connector 30"/>
          <p:cNvCxnSpPr>
            <a:endCxn id="2" idx="1"/>
          </p:cNvCxnSpPr>
          <p:nvPr/>
        </p:nvCxnSpPr>
        <p:spPr>
          <a:xfrm>
            <a:off x="990080" y="3006636"/>
            <a:ext cx="972568" cy="0"/>
          </a:xfrm>
          <a:prstGeom prst="straightConnector1">
            <a:avLst/>
          </a:prstGeom>
          <a:ln w="28575">
            <a:solidFill>
              <a:srgbClr val="FF0066"/>
            </a:solidFill>
            <a:prstDash val="dash"/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90078" y="2995838"/>
            <a:ext cx="2" cy="432000"/>
          </a:xfrm>
          <a:prstGeom prst="line">
            <a:avLst/>
          </a:prstGeom>
          <a:ln w="57150" cap="sq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32496" y="2132856"/>
            <a:ext cx="1349672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altLang="zh-CN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EMOTE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</a:t>
            </a:r>
            <a:r>
              <a:rPr lang="en-US" altLang="zh-CN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EAD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/W</a:t>
            </a:r>
            <a:r>
              <a:rPr lang="en-US" altLang="zh-CN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RITE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1295472" y="2631678"/>
            <a:ext cx="198664" cy="377758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25"/>
          <p:cNvSpPr/>
          <p:nvPr/>
        </p:nvSpPr>
        <p:spPr>
          <a:xfrm>
            <a:off x="3996016" y="4077072"/>
            <a:ext cx="720000" cy="272415"/>
          </a:xfrm>
          <a:prstGeom prst="roundRect">
            <a:avLst/>
          </a:prstGeom>
          <a:solidFill>
            <a:schemeClr val="tx1"/>
          </a:solidFill>
          <a:ln>
            <a:noFill/>
            <a:prstDash val="dash"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X</a:t>
            </a:r>
            <a:r>
              <a:rPr lang="en-US" altLang="zh-CN" sz="1400" b="1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BEGIN</a:t>
            </a:r>
            <a:endParaRPr lang="zh-CN" altLang="en-US" sz="2000" b="1" dirty="0">
              <a:solidFill>
                <a:schemeClr val="bg1"/>
              </a:solidFill>
              <a:latin typeface="Courier New" panose="02070309020205020404" pitchFamily="49" charset="0"/>
            </a:endParaRPr>
          </a:p>
        </p:txBody>
      </p:sp>
      <p:sp>
        <p:nvSpPr>
          <p:cNvPr id="24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Transaction </a:t>
            </a:r>
            <a:r>
              <a:rPr lang="en-US" altLang="zh-C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Execution</a:t>
            </a:r>
            <a:r>
              <a:rPr lang="zh-CN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zh-C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Flow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738938" y="3101090"/>
            <a:ext cx="648000" cy="252000"/>
            <a:chOff x="4860104" y="5032315"/>
            <a:chExt cx="648000" cy="252000"/>
          </a:xfrm>
        </p:grpSpPr>
        <p:sp>
          <p:nvSpPr>
            <p:cNvPr id="18" name="Rectangle 17"/>
            <p:cNvSpPr/>
            <p:nvPr/>
          </p:nvSpPr>
          <p:spPr>
            <a:xfrm>
              <a:off x="4860104" y="5032315"/>
              <a:ext cx="648000" cy="252000"/>
            </a:xfrm>
            <a:prstGeom prst="rect">
              <a:avLst/>
            </a:prstGeom>
            <a:solidFill>
              <a:srgbClr val="00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4860104" y="5032315"/>
              <a:ext cx="648000" cy="252000"/>
              <a:chOff x="4572000" y="5334013"/>
              <a:chExt cx="648000" cy="252000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>
                <a:off x="4572000" y="5334013"/>
                <a:ext cx="648000" cy="0"/>
              </a:xfrm>
              <a:prstGeom prst="line">
                <a:avLst/>
              </a:prstGeom>
              <a:ln w="28575" cap="sq">
                <a:solidFill>
                  <a:srgbClr val="0000FF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4572000" y="5334013"/>
                <a:ext cx="0" cy="252000"/>
              </a:xfrm>
              <a:prstGeom prst="line">
                <a:avLst/>
              </a:prstGeom>
              <a:ln w="28575" cap="sq">
                <a:solidFill>
                  <a:srgbClr val="0000FF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5220000" y="5334013"/>
                <a:ext cx="0" cy="252000"/>
              </a:xfrm>
              <a:prstGeom prst="line">
                <a:avLst/>
              </a:prstGeom>
              <a:ln w="28575" cap="sq">
                <a:solidFill>
                  <a:srgbClr val="0000FF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7" name="TextBox 26"/>
          <p:cNvSpPr txBox="1"/>
          <p:nvPr/>
        </p:nvSpPr>
        <p:spPr>
          <a:xfrm>
            <a:off x="1206080" y="3135151"/>
            <a:ext cx="427115" cy="39395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600" b="1" dirty="0" smtClean="0">
                <a:solidFill>
                  <a:srgbClr val="0000FF"/>
                </a:solidFill>
              </a:rPr>
              <a:t>HTM TX</a:t>
            </a:r>
            <a:endParaRPr lang="zh-CN" altLang="en-US" sz="1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16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75"/>
    </mc:Choice>
    <mc:Fallback xmlns="">
      <p:transition xmlns:p14="http://schemas.microsoft.com/office/powerpoint/2010/main" spd="slow" advTm="15475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>
            <a:off x="2070648" y="2420888"/>
            <a:ext cx="0" cy="3708000"/>
          </a:xfrm>
          <a:prstGeom prst="straightConnector1">
            <a:avLst/>
          </a:prstGeom>
          <a:ln w="127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3" name="内容占位符 2"/>
          <p:cNvSpPr txBox="1">
            <a:spLocks/>
          </p:cNvSpPr>
          <p:nvPr/>
        </p:nvSpPr>
        <p:spPr>
          <a:xfrm>
            <a:off x="372038" y="1361358"/>
            <a:ext cx="8520442" cy="9328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173038" lvl="2" indent="-173038">
              <a:buNone/>
            </a:pP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DrTM’s Transaction: </a:t>
            </a:r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</a:t>
            </a:r>
            <a:r>
              <a:rPr lang="en-US" altLang="zh-C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TART</a:t>
            </a: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+ </a:t>
            </a:r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</a:t>
            </a:r>
            <a:r>
              <a:rPr lang="en-US" altLang="zh-C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OCAL</a:t>
            </a:r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TX</a:t>
            </a: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+ </a:t>
            </a:r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</a:t>
            </a:r>
            <a:r>
              <a:rPr lang="en-US" altLang="zh-C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OMMIT</a:t>
            </a:r>
            <a:endParaRPr lang="en-US" altLang="zh-CN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8424" y="6376243"/>
            <a:ext cx="576064" cy="365125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25</a:t>
            </a:fld>
            <a:endParaRPr lang="zh-CN" altLang="en-US" sz="1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" name="Isosceles Triangle 1"/>
          <p:cNvSpPr/>
          <p:nvPr/>
        </p:nvSpPr>
        <p:spPr>
          <a:xfrm>
            <a:off x="1854648" y="2844636"/>
            <a:ext cx="432000" cy="324000"/>
          </a:xfrm>
          <a:prstGeom prst="triangle">
            <a:avLst/>
          </a:prstGeom>
          <a:solidFill>
            <a:srgbClr val="FF0066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ectangle 2"/>
          <p:cNvSpPr/>
          <p:nvPr/>
        </p:nvSpPr>
        <p:spPr>
          <a:xfrm>
            <a:off x="1854648" y="3446105"/>
            <a:ext cx="432000" cy="14400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430240" y="2780928"/>
            <a:ext cx="1224136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TART</a:t>
            </a:r>
            <a:endParaRPr lang="zh-CN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0240" y="3409255"/>
            <a:ext cx="1493688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OCAL</a:t>
            </a:r>
            <a: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TX</a:t>
            </a:r>
            <a:endParaRPr lang="zh-CN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990079" y="2420888"/>
            <a:ext cx="0" cy="3708000"/>
          </a:xfrm>
          <a:prstGeom prst="straightConnector1">
            <a:avLst/>
          </a:prstGeom>
          <a:ln w="127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458580" y="6178009"/>
            <a:ext cx="1224136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IME</a:t>
            </a:r>
            <a:endParaRPr lang="zh-CN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1" name="Straight Arrow Connector 30"/>
          <p:cNvCxnSpPr>
            <a:endCxn id="2" idx="1"/>
          </p:cNvCxnSpPr>
          <p:nvPr/>
        </p:nvCxnSpPr>
        <p:spPr>
          <a:xfrm>
            <a:off x="990080" y="3006636"/>
            <a:ext cx="972568" cy="0"/>
          </a:xfrm>
          <a:prstGeom prst="straightConnector1">
            <a:avLst/>
          </a:prstGeom>
          <a:ln w="28575">
            <a:solidFill>
              <a:srgbClr val="FF0066"/>
            </a:solidFill>
            <a:prstDash val="dash"/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90078" y="2995838"/>
            <a:ext cx="2" cy="1872000"/>
          </a:xfrm>
          <a:prstGeom prst="line">
            <a:avLst/>
          </a:prstGeom>
          <a:ln w="57150" cap="sq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32496" y="2132856"/>
            <a:ext cx="1349672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altLang="zh-CN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EMOTE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</a:t>
            </a:r>
            <a:r>
              <a:rPr lang="en-US" altLang="zh-CN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EAD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/W</a:t>
            </a:r>
            <a:r>
              <a:rPr lang="en-US" altLang="zh-CN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RITE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1295472" y="2631678"/>
            <a:ext cx="198664" cy="377758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707904" y="2162647"/>
            <a:ext cx="5004000" cy="24271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 bIns="72000">
            <a:spAutoFit/>
          </a:bodyPr>
          <a:lstStyle/>
          <a:p>
            <a:pPr lvl="0"/>
            <a:r>
              <a:rPr lang="en-US" altLang="zh-CN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R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EAD</a:t>
            </a:r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(key)</a:t>
            </a:r>
          </a:p>
          <a:p>
            <a:pPr lvl="0"/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altLang="zh-CN" sz="1600" dirty="0">
                <a:solidFill>
                  <a:srgbClr val="0000FF"/>
                </a:solidFill>
                <a:latin typeface="Courier New" panose="02070309020205020404" pitchFamily="49" charset="0"/>
              </a:rPr>
              <a:t>if </a:t>
            </a:r>
            <a:r>
              <a:rPr lang="en-US" altLang="zh-CN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key.is_remote</a:t>
            </a:r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() == </a:t>
            </a:r>
            <a:r>
              <a:rPr lang="en-US" altLang="zh-CN" sz="1600" dirty="0">
                <a:solidFill>
                  <a:srgbClr val="0000FF"/>
                </a:solidFill>
                <a:latin typeface="Courier New" panose="02070309020205020404" pitchFamily="49" charset="0"/>
              </a:rPr>
              <a:t>true</a:t>
            </a:r>
            <a:endParaRPr lang="en-US" altLang="zh-CN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lvl="0"/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zh-CN" sz="1600" dirty="0">
                <a:solidFill>
                  <a:srgbClr val="0000FF"/>
                </a:solidFill>
                <a:latin typeface="Courier New" panose="02070309020205020404" pitchFamily="49" charset="0"/>
              </a:rPr>
              <a:t>return </a:t>
            </a:r>
            <a:r>
              <a:rPr lang="en-US" altLang="zh-CN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cache</a:t>
            </a:r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[key]</a:t>
            </a:r>
          </a:p>
          <a:p>
            <a:pPr lvl="0"/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altLang="zh-CN" sz="1600" dirty="0">
                <a:solidFill>
                  <a:srgbClr val="0000FF"/>
                </a:solidFill>
                <a:latin typeface="Courier New" panose="02070309020205020404" pitchFamily="49" charset="0"/>
              </a:rPr>
              <a:t>else return </a:t>
            </a:r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</a:rPr>
              <a:t>OCAL_READ</a:t>
            </a:r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(key)</a:t>
            </a:r>
          </a:p>
          <a:p>
            <a:pPr lvl="0"/>
            <a:endParaRPr lang="en-US" altLang="zh-CN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lvl="0"/>
            <a:r>
              <a:rPr lang="en-US" altLang="zh-CN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W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RITE</a:t>
            </a:r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(key, value)</a:t>
            </a:r>
          </a:p>
          <a:p>
            <a:pPr lvl="0"/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altLang="zh-CN" sz="1600" dirty="0">
                <a:solidFill>
                  <a:srgbClr val="0000FF"/>
                </a:solidFill>
                <a:latin typeface="Courier New" panose="02070309020205020404" pitchFamily="49" charset="0"/>
              </a:rPr>
              <a:t>if </a:t>
            </a:r>
            <a:r>
              <a:rPr lang="en-US" altLang="zh-CN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key.is_remote</a:t>
            </a:r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() == </a:t>
            </a:r>
            <a:r>
              <a:rPr lang="en-US" altLang="zh-CN" sz="1600" dirty="0">
                <a:solidFill>
                  <a:srgbClr val="0000FF"/>
                </a:solidFill>
                <a:latin typeface="Courier New" panose="02070309020205020404" pitchFamily="49" charset="0"/>
              </a:rPr>
              <a:t>true</a:t>
            </a:r>
            <a:endParaRPr lang="en-US" altLang="zh-CN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lvl="0"/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zh-CN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cache</a:t>
            </a:r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[key] = value</a:t>
            </a:r>
          </a:p>
          <a:p>
            <a:pPr lvl="0"/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altLang="zh-CN" sz="1600" dirty="0">
                <a:solidFill>
                  <a:srgbClr val="0000FF"/>
                </a:solidFill>
                <a:latin typeface="Courier New" panose="02070309020205020404" pitchFamily="49" charset="0"/>
              </a:rPr>
              <a:t>else </a:t>
            </a:r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</a:rPr>
              <a:t>OCAL_WRITE</a:t>
            </a:r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(key, value)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738938" y="3101090"/>
            <a:ext cx="648000" cy="252000"/>
            <a:chOff x="4860104" y="5032315"/>
            <a:chExt cx="648000" cy="252000"/>
          </a:xfrm>
        </p:grpSpPr>
        <p:sp>
          <p:nvSpPr>
            <p:cNvPr id="25" name="Rectangle 24"/>
            <p:cNvSpPr/>
            <p:nvPr/>
          </p:nvSpPr>
          <p:spPr>
            <a:xfrm>
              <a:off x="4860104" y="5032315"/>
              <a:ext cx="648000" cy="252000"/>
            </a:xfrm>
            <a:prstGeom prst="rect">
              <a:avLst/>
            </a:prstGeom>
            <a:solidFill>
              <a:srgbClr val="00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4860104" y="5032315"/>
              <a:ext cx="648000" cy="252000"/>
              <a:chOff x="4572000" y="5334013"/>
              <a:chExt cx="648000" cy="252000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4572000" y="5334013"/>
                <a:ext cx="648000" cy="0"/>
              </a:xfrm>
              <a:prstGeom prst="line">
                <a:avLst/>
              </a:prstGeom>
              <a:ln w="28575" cap="sq">
                <a:solidFill>
                  <a:srgbClr val="0000FF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4572000" y="5334013"/>
                <a:ext cx="0" cy="252000"/>
              </a:xfrm>
              <a:prstGeom prst="line">
                <a:avLst/>
              </a:prstGeom>
              <a:ln w="28575" cap="sq">
                <a:solidFill>
                  <a:srgbClr val="0000FF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5220000" y="5334013"/>
                <a:ext cx="0" cy="252000"/>
              </a:xfrm>
              <a:prstGeom prst="line">
                <a:avLst/>
              </a:prstGeom>
              <a:ln w="28575" cap="sq">
                <a:solidFill>
                  <a:srgbClr val="0000FF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0" name="TextBox 39"/>
          <p:cNvSpPr txBox="1"/>
          <p:nvPr/>
        </p:nvSpPr>
        <p:spPr>
          <a:xfrm>
            <a:off x="1206080" y="3135151"/>
            <a:ext cx="427115" cy="39395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600" b="1" dirty="0" smtClean="0">
                <a:solidFill>
                  <a:srgbClr val="0000FF"/>
                </a:solidFill>
              </a:rPr>
              <a:t>HTM TX</a:t>
            </a:r>
            <a:endParaRPr lang="zh-CN" altLang="en-US" sz="1600" b="1" dirty="0">
              <a:solidFill>
                <a:srgbClr val="0000FF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744000" y="2204864"/>
            <a:ext cx="612000" cy="340519"/>
          </a:xfrm>
          <a:prstGeom prst="roundRect">
            <a:avLst/>
          </a:prstGeom>
          <a:solidFill>
            <a:schemeClr val="tx1"/>
          </a:solidFill>
          <a:ln>
            <a:noFill/>
            <a:prstDash val="dash"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R</a:t>
            </a:r>
            <a:r>
              <a:rPr lang="en-US" altLang="zh-CN" sz="1600" b="1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EAD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3744000" y="3448521"/>
            <a:ext cx="738000" cy="340519"/>
          </a:xfrm>
          <a:prstGeom prst="roundRect">
            <a:avLst/>
          </a:prstGeom>
          <a:solidFill>
            <a:schemeClr val="tx1"/>
          </a:solidFill>
          <a:ln>
            <a:noFill/>
            <a:prstDash val="dash"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W</a:t>
            </a:r>
            <a:r>
              <a:rPr lang="en-US" altLang="zh-CN" sz="1600" b="1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RITE</a:t>
            </a:r>
          </a:p>
        </p:txBody>
      </p:sp>
      <p:sp>
        <p:nvSpPr>
          <p:cNvPr id="36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Transactional Read &amp;</a:t>
            </a:r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Write </a:t>
            </a:r>
          </a:p>
        </p:txBody>
      </p:sp>
    </p:spTree>
    <p:extLst>
      <p:ext uri="{BB962C8B-B14F-4D97-AF65-F5344CB8AC3E}">
        <p14:creationId xmlns:p14="http://schemas.microsoft.com/office/powerpoint/2010/main" val="246616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58"/>
    </mc:Choice>
    <mc:Fallback xmlns="">
      <p:transition xmlns:p14="http://schemas.microsoft.com/office/powerpoint/2010/main" spd="slow" advTm="5458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>
            <a:off x="2070648" y="2420888"/>
            <a:ext cx="0" cy="3708000"/>
          </a:xfrm>
          <a:prstGeom prst="straightConnector1">
            <a:avLst/>
          </a:prstGeom>
          <a:ln w="127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3" name="内容占位符 2"/>
          <p:cNvSpPr txBox="1">
            <a:spLocks/>
          </p:cNvSpPr>
          <p:nvPr/>
        </p:nvSpPr>
        <p:spPr>
          <a:xfrm>
            <a:off x="372038" y="1361358"/>
            <a:ext cx="8520442" cy="9328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173038" lvl="2" indent="-173038">
              <a:buNone/>
            </a:pP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DrTM’s Transaction: </a:t>
            </a:r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</a:t>
            </a:r>
            <a:r>
              <a:rPr lang="en-US" altLang="zh-C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TART</a:t>
            </a: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+ </a:t>
            </a:r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</a:t>
            </a:r>
            <a:r>
              <a:rPr lang="en-US" altLang="zh-C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OCAL</a:t>
            </a:r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TX</a:t>
            </a: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+ </a:t>
            </a:r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</a:t>
            </a:r>
            <a:r>
              <a:rPr lang="en-US" altLang="zh-C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OMMIT</a:t>
            </a:r>
            <a:endParaRPr lang="en-US" altLang="zh-CN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8424" y="6376243"/>
            <a:ext cx="576064" cy="365125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26</a:t>
            </a:fld>
            <a:endParaRPr lang="zh-CN" altLang="en-US" sz="1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" name="Isosceles Triangle 1"/>
          <p:cNvSpPr/>
          <p:nvPr/>
        </p:nvSpPr>
        <p:spPr>
          <a:xfrm>
            <a:off x="1854648" y="2844636"/>
            <a:ext cx="432000" cy="324000"/>
          </a:xfrm>
          <a:prstGeom prst="triangle">
            <a:avLst/>
          </a:prstGeom>
          <a:solidFill>
            <a:srgbClr val="FF0066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ectangle 2"/>
          <p:cNvSpPr/>
          <p:nvPr/>
        </p:nvSpPr>
        <p:spPr>
          <a:xfrm>
            <a:off x="1854648" y="3446105"/>
            <a:ext cx="432000" cy="14400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11"/>
          <p:cNvSpPr/>
          <p:nvPr/>
        </p:nvSpPr>
        <p:spPr>
          <a:xfrm>
            <a:off x="1854648" y="4005064"/>
            <a:ext cx="432000" cy="216000"/>
          </a:xfrm>
          <a:prstGeom prst="rect">
            <a:avLst/>
          </a:prstGeom>
          <a:solidFill>
            <a:srgbClr val="FF0066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430240" y="2780928"/>
            <a:ext cx="1224136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TART</a:t>
            </a:r>
            <a:endParaRPr lang="zh-CN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0240" y="3409255"/>
            <a:ext cx="1493688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OCAL</a:t>
            </a:r>
            <a: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TX</a:t>
            </a:r>
            <a:endParaRPr lang="zh-CN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20728" y="4315162"/>
            <a:ext cx="1349672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zh-CN" b="1" dirty="0" smtClean="0">
                <a:solidFill>
                  <a:srgbClr val="FF0066"/>
                </a:solidFill>
              </a:rPr>
              <a:t>R</a:t>
            </a:r>
            <a:r>
              <a:rPr lang="en-US" altLang="zh-CN" sz="1600" b="1" dirty="0" smtClean="0">
                <a:solidFill>
                  <a:srgbClr val="FF0066"/>
                </a:solidFill>
              </a:rPr>
              <a:t>EMOTE</a:t>
            </a:r>
            <a:endParaRPr lang="en-US" altLang="zh-CN" b="1" dirty="0" smtClean="0">
              <a:solidFill>
                <a:srgbClr val="FF0066"/>
              </a:solidFill>
            </a:endParaRPr>
          </a:p>
          <a:p>
            <a:r>
              <a:rPr lang="en-US" altLang="zh-CN" dirty="0" smtClean="0">
                <a:solidFill>
                  <a:srgbClr val="FF0066"/>
                </a:solidFill>
              </a:rPr>
              <a:t>R</a:t>
            </a:r>
            <a:r>
              <a:rPr lang="en-US" altLang="zh-CN" sz="1600" dirty="0" smtClean="0">
                <a:solidFill>
                  <a:srgbClr val="FF0066"/>
                </a:solidFill>
              </a:rPr>
              <a:t>EAD</a:t>
            </a:r>
            <a:r>
              <a:rPr lang="en-US" altLang="zh-CN" dirty="0" smtClean="0">
                <a:solidFill>
                  <a:srgbClr val="FF0066"/>
                </a:solidFill>
              </a:rPr>
              <a:t>/W</a:t>
            </a:r>
            <a:r>
              <a:rPr lang="en-US" altLang="zh-CN" sz="1600" dirty="0" smtClean="0">
                <a:solidFill>
                  <a:srgbClr val="FF0066"/>
                </a:solidFill>
              </a:rPr>
              <a:t>RITE</a:t>
            </a:r>
            <a:endParaRPr lang="zh-CN" altLang="en-US" dirty="0">
              <a:solidFill>
                <a:srgbClr val="FF0066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2070648" y="4077073"/>
            <a:ext cx="450080" cy="360039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990079" y="2420888"/>
            <a:ext cx="0" cy="3708000"/>
          </a:xfrm>
          <a:prstGeom prst="straightConnector1">
            <a:avLst/>
          </a:prstGeom>
          <a:ln w="127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458580" y="6178009"/>
            <a:ext cx="1224136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IME</a:t>
            </a:r>
            <a:endParaRPr lang="zh-CN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1" name="Straight Arrow Connector 30"/>
          <p:cNvCxnSpPr>
            <a:endCxn id="2" idx="1"/>
          </p:cNvCxnSpPr>
          <p:nvPr/>
        </p:nvCxnSpPr>
        <p:spPr>
          <a:xfrm>
            <a:off x="990080" y="3006636"/>
            <a:ext cx="972568" cy="0"/>
          </a:xfrm>
          <a:prstGeom prst="straightConnector1">
            <a:avLst/>
          </a:prstGeom>
          <a:ln w="28575">
            <a:solidFill>
              <a:srgbClr val="FF0066"/>
            </a:solidFill>
            <a:prstDash val="dash"/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90078" y="2995838"/>
            <a:ext cx="2" cy="1872000"/>
          </a:xfrm>
          <a:prstGeom prst="line">
            <a:avLst/>
          </a:prstGeom>
          <a:ln w="57150" cap="sq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32496" y="2132856"/>
            <a:ext cx="1349672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altLang="zh-CN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EMOTE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</a:t>
            </a:r>
            <a:r>
              <a:rPr lang="en-US" altLang="zh-CN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EAD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/W</a:t>
            </a:r>
            <a:r>
              <a:rPr lang="en-US" altLang="zh-CN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RITE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1295472" y="2631678"/>
            <a:ext cx="198664" cy="377758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707904" y="2162647"/>
            <a:ext cx="5004000" cy="24271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 bIns="72000">
            <a:spAutoFit/>
          </a:bodyPr>
          <a:lstStyle/>
          <a:p>
            <a:pPr lvl="0"/>
            <a:r>
              <a:rPr lang="en-US" altLang="zh-CN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R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EAD</a:t>
            </a:r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(key)</a:t>
            </a:r>
          </a:p>
          <a:p>
            <a:pPr lvl="0"/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altLang="zh-CN" sz="1600" dirty="0">
                <a:solidFill>
                  <a:srgbClr val="0000FF"/>
                </a:solidFill>
                <a:latin typeface="Courier New" panose="02070309020205020404" pitchFamily="49" charset="0"/>
              </a:rPr>
              <a:t>if </a:t>
            </a:r>
            <a:r>
              <a:rPr lang="en-US" altLang="zh-CN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key.is_remote</a:t>
            </a:r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() == </a:t>
            </a:r>
            <a:r>
              <a:rPr lang="en-US" altLang="zh-CN" sz="1600" dirty="0">
                <a:solidFill>
                  <a:srgbClr val="0000FF"/>
                </a:solidFill>
                <a:latin typeface="Courier New" panose="02070309020205020404" pitchFamily="49" charset="0"/>
              </a:rPr>
              <a:t>true</a:t>
            </a:r>
            <a:endParaRPr lang="en-US" altLang="zh-CN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lvl="0"/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zh-CN" sz="1600" dirty="0">
                <a:solidFill>
                  <a:srgbClr val="0000FF"/>
                </a:solidFill>
                <a:latin typeface="Courier New" panose="02070309020205020404" pitchFamily="49" charset="0"/>
              </a:rPr>
              <a:t>return </a:t>
            </a:r>
            <a:r>
              <a:rPr lang="en-US" altLang="zh-CN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cache</a:t>
            </a:r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[key]</a:t>
            </a:r>
          </a:p>
          <a:p>
            <a:pPr lvl="0"/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altLang="zh-CN" sz="1600" dirty="0">
                <a:solidFill>
                  <a:srgbClr val="0000FF"/>
                </a:solidFill>
                <a:latin typeface="Courier New" panose="02070309020205020404" pitchFamily="49" charset="0"/>
              </a:rPr>
              <a:t>else return </a:t>
            </a:r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</a:rPr>
              <a:t>OCAL_READ</a:t>
            </a:r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(key)</a:t>
            </a:r>
          </a:p>
          <a:p>
            <a:pPr lvl="0"/>
            <a:endParaRPr lang="en-US" altLang="zh-CN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lvl="0"/>
            <a:r>
              <a:rPr lang="en-US" altLang="zh-CN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W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RITE</a:t>
            </a:r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(key, value)</a:t>
            </a:r>
          </a:p>
          <a:p>
            <a:pPr lvl="0"/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altLang="zh-CN" sz="1600" dirty="0">
                <a:solidFill>
                  <a:srgbClr val="0000FF"/>
                </a:solidFill>
                <a:latin typeface="Courier New" panose="02070309020205020404" pitchFamily="49" charset="0"/>
              </a:rPr>
              <a:t>if </a:t>
            </a:r>
            <a:r>
              <a:rPr lang="en-US" altLang="zh-CN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key.is_remote</a:t>
            </a:r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() == </a:t>
            </a:r>
            <a:r>
              <a:rPr lang="en-US" altLang="zh-CN" sz="1600" dirty="0">
                <a:solidFill>
                  <a:srgbClr val="0000FF"/>
                </a:solidFill>
                <a:latin typeface="Courier New" panose="02070309020205020404" pitchFamily="49" charset="0"/>
              </a:rPr>
              <a:t>true</a:t>
            </a:r>
            <a:endParaRPr lang="en-US" altLang="zh-CN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lvl="0"/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zh-CN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cache</a:t>
            </a:r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[key] = value</a:t>
            </a:r>
          </a:p>
          <a:p>
            <a:pPr lvl="0"/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altLang="zh-CN" sz="1600" dirty="0">
                <a:solidFill>
                  <a:srgbClr val="0000FF"/>
                </a:solidFill>
                <a:latin typeface="Courier New" panose="02070309020205020404" pitchFamily="49" charset="0"/>
              </a:rPr>
              <a:t>else </a:t>
            </a:r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</a:rPr>
              <a:t>OCAL_WRITE</a:t>
            </a:r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(key, value)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148064" y="2780928"/>
            <a:ext cx="648072" cy="272415"/>
          </a:xfrm>
          <a:prstGeom prst="roundRect">
            <a:avLst/>
          </a:prstGeom>
          <a:solidFill>
            <a:schemeClr val="tx1"/>
          </a:solidFill>
          <a:ln>
            <a:noFill/>
            <a:prstDash val="dash"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cache</a:t>
            </a:r>
            <a:endParaRPr lang="zh-CN" altLang="en-US" sz="2000" b="1" dirty="0">
              <a:solidFill>
                <a:schemeClr val="bg1"/>
              </a:solidFill>
              <a:latin typeface="Courier New" panose="02070309020205020404" pitchFamily="49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738938" y="3101090"/>
            <a:ext cx="648000" cy="252000"/>
            <a:chOff x="4860104" y="5032315"/>
            <a:chExt cx="648000" cy="252000"/>
          </a:xfrm>
        </p:grpSpPr>
        <p:sp>
          <p:nvSpPr>
            <p:cNvPr id="25" name="Rectangle 24"/>
            <p:cNvSpPr/>
            <p:nvPr/>
          </p:nvSpPr>
          <p:spPr>
            <a:xfrm>
              <a:off x="4860104" y="5032315"/>
              <a:ext cx="648000" cy="252000"/>
            </a:xfrm>
            <a:prstGeom prst="rect">
              <a:avLst/>
            </a:prstGeom>
            <a:solidFill>
              <a:srgbClr val="00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4860104" y="5032315"/>
              <a:ext cx="648000" cy="252000"/>
              <a:chOff x="4572000" y="5334013"/>
              <a:chExt cx="648000" cy="252000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4572000" y="5334013"/>
                <a:ext cx="648000" cy="0"/>
              </a:xfrm>
              <a:prstGeom prst="line">
                <a:avLst/>
              </a:prstGeom>
              <a:ln w="28575" cap="sq">
                <a:solidFill>
                  <a:srgbClr val="0000FF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4572000" y="5334013"/>
                <a:ext cx="0" cy="252000"/>
              </a:xfrm>
              <a:prstGeom prst="line">
                <a:avLst/>
              </a:prstGeom>
              <a:ln w="28575" cap="sq">
                <a:solidFill>
                  <a:srgbClr val="0000FF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5220000" y="5334013"/>
                <a:ext cx="0" cy="252000"/>
              </a:xfrm>
              <a:prstGeom prst="line">
                <a:avLst/>
              </a:prstGeom>
              <a:ln w="28575" cap="sq">
                <a:solidFill>
                  <a:srgbClr val="0000FF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0" name="TextBox 39"/>
          <p:cNvSpPr txBox="1"/>
          <p:nvPr/>
        </p:nvSpPr>
        <p:spPr>
          <a:xfrm>
            <a:off x="1206080" y="3135151"/>
            <a:ext cx="427115" cy="39395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600" b="1" dirty="0" smtClean="0">
                <a:solidFill>
                  <a:srgbClr val="0000FF"/>
                </a:solidFill>
              </a:rPr>
              <a:t>HTM TX</a:t>
            </a:r>
            <a:endParaRPr lang="zh-CN" altLang="en-US" sz="1600" b="1" dirty="0">
              <a:solidFill>
                <a:srgbClr val="0000FF"/>
              </a:solidFill>
            </a:endParaRPr>
          </a:p>
        </p:txBody>
      </p:sp>
      <p:sp>
        <p:nvSpPr>
          <p:cNvPr id="34" name="标题 1"/>
          <p:cNvSpPr txBox="1">
            <a:spLocks/>
          </p:cNvSpPr>
          <p:nvPr/>
        </p:nvSpPr>
        <p:spPr>
          <a:xfrm>
            <a:off x="288000" y="0"/>
            <a:ext cx="8856000" cy="1417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Transactional Read &amp;</a:t>
            </a:r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Write </a:t>
            </a:r>
          </a:p>
        </p:txBody>
      </p:sp>
      <p:sp>
        <p:nvSpPr>
          <p:cNvPr id="36" name="Rounded Rectangle 25"/>
          <p:cNvSpPr/>
          <p:nvPr/>
        </p:nvSpPr>
        <p:spPr>
          <a:xfrm>
            <a:off x="4283968" y="4020681"/>
            <a:ext cx="648072" cy="272415"/>
          </a:xfrm>
          <a:prstGeom prst="roundRect">
            <a:avLst/>
          </a:prstGeom>
          <a:solidFill>
            <a:schemeClr val="tx1"/>
          </a:solidFill>
          <a:ln>
            <a:noFill/>
            <a:prstDash val="dash"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cache</a:t>
            </a:r>
            <a:endParaRPr lang="zh-CN" altLang="en-US" sz="2000" b="1" dirty="0">
              <a:solidFill>
                <a:schemeClr val="bg1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25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15"/>
    </mc:Choice>
    <mc:Fallback xmlns="">
      <p:transition xmlns:p14="http://schemas.microsoft.com/office/powerpoint/2010/main" spd="slow" advTm="18115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>
            <a:off x="2070648" y="2420888"/>
            <a:ext cx="0" cy="3708000"/>
          </a:xfrm>
          <a:prstGeom prst="straightConnector1">
            <a:avLst/>
          </a:prstGeom>
          <a:ln w="127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3" name="内容占位符 2"/>
          <p:cNvSpPr txBox="1">
            <a:spLocks/>
          </p:cNvSpPr>
          <p:nvPr/>
        </p:nvSpPr>
        <p:spPr>
          <a:xfrm>
            <a:off x="372038" y="1361358"/>
            <a:ext cx="8520442" cy="9328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173038" lvl="2" indent="-173038">
              <a:buNone/>
            </a:pP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DrTM’s Transaction: </a:t>
            </a:r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</a:t>
            </a:r>
            <a:r>
              <a:rPr lang="en-US" altLang="zh-C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TART</a:t>
            </a: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+ </a:t>
            </a:r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</a:t>
            </a:r>
            <a:r>
              <a:rPr lang="en-US" altLang="zh-C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OCAL</a:t>
            </a:r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TX</a:t>
            </a: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+ </a:t>
            </a:r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</a:t>
            </a:r>
            <a:r>
              <a:rPr lang="en-US" altLang="zh-C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OMMIT</a:t>
            </a:r>
            <a:endParaRPr lang="en-US" altLang="zh-CN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8424" y="6376243"/>
            <a:ext cx="576064" cy="365125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27</a:t>
            </a:fld>
            <a:endParaRPr lang="zh-CN" altLang="en-US" sz="1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" name="Isosceles Triangle 1"/>
          <p:cNvSpPr/>
          <p:nvPr/>
        </p:nvSpPr>
        <p:spPr>
          <a:xfrm>
            <a:off x="1854648" y="2844636"/>
            <a:ext cx="432000" cy="324000"/>
          </a:xfrm>
          <a:prstGeom prst="triangle">
            <a:avLst/>
          </a:prstGeom>
          <a:solidFill>
            <a:srgbClr val="FF0066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ectangle 2"/>
          <p:cNvSpPr/>
          <p:nvPr/>
        </p:nvSpPr>
        <p:spPr>
          <a:xfrm>
            <a:off x="1854648" y="3446105"/>
            <a:ext cx="432000" cy="14400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11"/>
          <p:cNvSpPr/>
          <p:nvPr/>
        </p:nvSpPr>
        <p:spPr>
          <a:xfrm>
            <a:off x="1854648" y="4005064"/>
            <a:ext cx="432000" cy="216000"/>
          </a:xfrm>
          <a:prstGeom prst="rect">
            <a:avLst/>
          </a:prstGeom>
          <a:solidFill>
            <a:srgbClr val="FF0066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430240" y="2780928"/>
            <a:ext cx="1224136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TART</a:t>
            </a:r>
            <a:endParaRPr lang="zh-CN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0240" y="3409255"/>
            <a:ext cx="1493688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OCAL</a:t>
            </a:r>
            <a: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TX</a:t>
            </a:r>
            <a:endParaRPr lang="zh-CN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20728" y="4315162"/>
            <a:ext cx="1349672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zh-CN" b="1" dirty="0" smtClean="0">
                <a:solidFill>
                  <a:srgbClr val="FF0066"/>
                </a:solidFill>
              </a:rPr>
              <a:t>L</a:t>
            </a:r>
            <a:r>
              <a:rPr lang="en-US" altLang="zh-CN" sz="1600" b="1" dirty="0" smtClean="0">
                <a:solidFill>
                  <a:srgbClr val="FF0066"/>
                </a:solidFill>
              </a:rPr>
              <a:t>OCAL</a:t>
            </a:r>
            <a:endParaRPr lang="en-US" altLang="zh-CN" b="1" dirty="0" smtClean="0">
              <a:solidFill>
                <a:srgbClr val="FF0066"/>
              </a:solidFill>
            </a:endParaRPr>
          </a:p>
          <a:p>
            <a:r>
              <a:rPr lang="en-US" altLang="zh-CN" dirty="0" smtClean="0">
                <a:solidFill>
                  <a:srgbClr val="FF0066"/>
                </a:solidFill>
              </a:rPr>
              <a:t>R</a:t>
            </a:r>
            <a:r>
              <a:rPr lang="en-US" altLang="zh-CN" sz="1600" dirty="0" smtClean="0">
                <a:solidFill>
                  <a:srgbClr val="FF0066"/>
                </a:solidFill>
              </a:rPr>
              <a:t>EAD</a:t>
            </a:r>
            <a:r>
              <a:rPr lang="en-US" altLang="zh-CN" dirty="0" smtClean="0">
                <a:solidFill>
                  <a:srgbClr val="FF0066"/>
                </a:solidFill>
              </a:rPr>
              <a:t>/W</a:t>
            </a:r>
            <a:r>
              <a:rPr lang="en-US" altLang="zh-CN" sz="1600" dirty="0" smtClean="0">
                <a:solidFill>
                  <a:srgbClr val="FF0066"/>
                </a:solidFill>
              </a:rPr>
              <a:t>RITE</a:t>
            </a:r>
            <a:endParaRPr lang="zh-CN" altLang="en-US" dirty="0">
              <a:solidFill>
                <a:srgbClr val="FF0066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2070648" y="4077073"/>
            <a:ext cx="450080" cy="360039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990079" y="2420888"/>
            <a:ext cx="0" cy="3708000"/>
          </a:xfrm>
          <a:prstGeom prst="straightConnector1">
            <a:avLst/>
          </a:prstGeom>
          <a:ln w="127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458580" y="6178009"/>
            <a:ext cx="1224136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IME</a:t>
            </a:r>
            <a:endParaRPr lang="zh-CN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1" name="Straight Arrow Connector 30"/>
          <p:cNvCxnSpPr>
            <a:endCxn id="2" idx="1"/>
          </p:cNvCxnSpPr>
          <p:nvPr/>
        </p:nvCxnSpPr>
        <p:spPr>
          <a:xfrm>
            <a:off x="990080" y="3006636"/>
            <a:ext cx="972568" cy="0"/>
          </a:xfrm>
          <a:prstGeom prst="straightConnector1">
            <a:avLst/>
          </a:prstGeom>
          <a:ln w="28575">
            <a:solidFill>
              <a:srgbClr val="FF0066"/>
            </a:solidFill>
            <a:prstDash val="dash"/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90078" y="2995838"/>
            <a:ext cx="2" cy="1872000"/>
          </a:xfrm>
          <a:prstGeom prst="line">
            <a:avLst/>
          </a:prstGeom>
          <a:ln w="57150" cap="sq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32496" y="2132856"/>
            <a:ext cx="1349672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altLang="zh-CN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EMOTE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</a:t>
            </a:r>
            <a:r>
              <a:rPr lang="en-US" altLang="zh-CN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EAD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/W</a:t>
            </a:r>
            <a:r>
              <a:rPr lang="en-US" altLang="zh-CN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RITE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1295472" y="2631678"/>
            <a:ext cx="198664" cy="377758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707904" y="2162647"/>
            <a:ext cx="5004000" cy="24271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 bIns="72000">
            <a:spAutoFit/>
          </a:bodyPr>
          <a:lstStyle/>
          <a:p>
            <a:pPr lvl="0"/>
            <a:r>
              <a:rPr lang="en-US" altLang="zh-CN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R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EAD</a:t>
            </a:r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(key)</a:t>
            </a:r>
          </a:p>
          <a:p>
            <a:pPr lvl="0"/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altLang="zh-CN" sz="1600" dirty="0">
                <a:solidFill>
                  <a:srgbClr val="0000FF"/>
                </a:solidFill>
                <a:latin typeface="Courier New" panose="02070309020205020404" pitchFamily="49" charset="0"/>
              </a:rPr>
              <a:t>if </a:t>
            </a:r>
            <a:r>
              <a:rPr lang="en-US" altLang="zh-CN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key.is_remote</a:t>
            </a:r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() == </a:t>
            </a:r>
            <a:r>
              <a:rPr lang="en-US" altLang="zh-CN" sz="1600" dirty="0">
                <a:solidFill>
                  <a:srgbClr val="0000FF"/>
                </a:solidFill>
                <a:latin typeface="Courier New" panose="02070309020205020404" pitchFamily="49" charset="0"/>
              </a:rPr>
              <a:t>true</a:t>
            </a:r>
            <a:endParaRPr lang="en-US" altLang="zh-CN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lvl="0"/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zh-CN" sz="1600" dirty="0">
                <a:solidFill>
                  <a:srgbClr val="0000FF"/>
                </a:solidFill>
                <a:latin typeface="Courier New" panose="02070309020205020404" pitchFamily="49" charset="0"/>
              </a:rPr>
              <a:t>return </a:t>
            </a:r>
            <a:r>
              <a:rPr lang="en-US" altLang="zh-CN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cache</a:t>
            </a:r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[key]</a:t>
            </a:r>
          </a:p>
          <a:p>
            <a:pPr lvl="0"/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altLang="zh-CN" sz="1600" dirty="0">
                <a:solidFill>
                  <a:srgbClr val="0000FF"/>
                </a:solidFill>
                <a:latin typeface="Courier New" panose="02070309020205020404" pitchFamily="49" charset="0"/>
              </a:rPr>
              <a:t>else return </a:t>
            </a:r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</a:rPr>
              <a:t>OCAL_READ</a:t>
            </a:r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(key)</a:t>
            </a:r>
          </a:p>
          <a:p>
            <a:pPr lvl="0"/>
            <a:endParaRPr lang="en-US" altLang="zh-CN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lvl="0"/>
            <a:r>
              <a:rPr lang="en-US" altLang="zh-CN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W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RITE</a:t>
            </a:r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(key, value)</a:t>
            </a:r>
          </a:p>
          <a:p>
            <a:pPr lvl="0"/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altLang="zh-CN" sz="1600" dirty="0">
                <a:solidFill>
                  <a:srgbClr val="0000FF"/>
                </a:solidFill>
                <a:latin typeface="Courier New" panose="02070309020205020404" pitchFamily="49" charset="0"/>
              </a:rPr>
              <a:t>if </a:t>
            </a:r>
            <a:r>
              <a:rPr lang="en-US" altLang="zh-CN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key.is_remote</a:t>
            </a:r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() == </a:t>
            </a:r>
            <a:r>
              <a:rPr lang="en-US" altLang="zh-CN" sz="1600" dirty="0">
                <a:solidFill>
                  <a:srgbClr val="0000FF"/>
                </a:solidFill>
                <a:latin typeface="Courier New" panose="02070309020205020404" pitchFamily="49" charset="0"/>
              </a:rPr>
              <a:t>true</a:t>
            </a:r>
            <a:endParaRPr lang="en-US" altLang="zh-CN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lvl="0"/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zh-CN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cache</a:t>
            </a:r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[key] = value</a:t>
            </a:r>
          </a:p>
          <a:p>
            <a:pPr lvl="0"/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altLang="zh-CN" sz="1600" dirty="0">
                <a:solidFill>
                  <a:srgbClr val="0000FF"/>
                </a:solidFill>
                <a:latin typeface="Courier New" panose="02070309020205020404" pitchFamily="49" charset="0"/>
              </a:rPr>
              <a:t>else </a:t>
            </a:r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</a:rPr>
              <a:t>OCAL_WRITE</a:t>
            </a:r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(key, value)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738938" y="3101090"/>
            <a:ext cx="648000" cy="252000"/>
            <a:chOff x="4860104" y="5032315"/>
            <a:chExt cx="648000" cy="252000"/>
          </a:xfrm>
        </p:grpSpPr>
        <p:sp>
          <p:nvSpPr>
            <p:cNvPr id="25" name="Rectangle 24"/>
            <p:cNvSpPr/>
            <p:nvPr/>
          </p:nvSpPr>
          <p:spPr>
            <a:xfrm>
              <a:off x="4860104" y="5032315"/>
              <a:ext cx="648000" cy="252000"/>
            </a:xfrm>
            <a:prstGeom prst="rect">
              <a:avLst/>
            </a:prstGeom>
            <a:solidFill>
              <a:srgbClr val="00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4860104" y="5032315"/>
              <a:ext cx="648000" cy="252000"/>
              <a:chOff x="4572000" y="5334013"/>
              <a:chExt cx="648000" cy="252000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4572000" y="5334013"/>
                <a:ext cx="648000" cy="0"/>
              </a:xfrm>
              <a:prstGeom prst="line">
                <a:avLst/>
              </a:prstGeom>
              <a:ln w="28575" cap="sq">
                <a:solidFill>
                  <a:srgbClr val="0000FF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4572000" y="5334013"/>
                <a:ext cx="0" cy="252000"/>
              </a:xfrm>
              <a:prstGeom prst="line">
                <a:avLst/>
              </a:prstGeom>
              <a:ln w="28575" cap="sq">
                <a:solidFill>
                  <a:srgbClr val="0000FF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5220000" y="5334013"/>
                <a:ext cx="0" cy="252000"/>
              </a:xfrm>
              <a:prstGeom prst="line">
                <a:avLst/>
              </a:prstGeom>
              <a:ln w="28575" cap="sq">
                <a:solidFill>
                  <a:srgbClr val="0000FF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0" name="TextBox 39"/>
          <p:cNvSpPr txBox="1"/>
          <p:nvPr/>
        </p:nvSpPr>
        <p:spPr>
          <a:xfrm>
            <a:off x="1206080" y="3135151"/>
            <a:ext cx="427115" cy="39395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600" b="1" dirty="0" smtClean="0">
                <a:solidFill>
                  <a:srgbClr val="0000FF"/>
                </a:solidFill>
              </a:rPr>
              <a:t>HTM TX</a:t>
            </a:r>
            <a:endParaRPr lang="zh-CN" altLang="en-US" sz="1600" b="1" dirty="0">
              <a:solidFill>
                <a:srgbClr val="0000FF"/>
              </a:solidFill>
            </a:endParaRPr>
          </a:p>
        </p:txBody>
      </p:sp>
      <p:sp>
        <p:nvSpPr>
          <p:cNvPr id="32" name="Rounded Rectangle 25"/>
          <p:cNvSpPr/>
          <p:nvPr/>
        </p:nvSpPr>
        <p:spPr>
          <a:xfrm>
            <a:off x="4572000" y="4221064"/>
            <a:ext cx="1296000" cy="272415"/>
          </a:xfrm>
          <a:prstGeom prst="roundRect">
            <a:avLst/>
          </a:prstGeom>
          <a:solidFill>
            <a:schemeClr val="tx1"/>
          </a:solidFill>
          <a:ln>
            <a:noFill/>
            <a:prstDash val="dash"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L</a:t>
            </a:r>
            <a:r>
              <a:rPr lang="en-US" altLang="zh-CN" sz="1400" b="1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OCAL_WRITE</a:t>
            </a:r>
            <a:endParaRPr lang="zh-CN" altLang="en-US" sz="2000" b="1" dirty="0">
              <a:solidFill>
                <a:schemeClr val="bg1"/>
              </a:solidFill>
              <a:latin typeface="Courier New" panose="02070309020205020404" pitchFamily="49" charset="0"/>
            </a:endParaRPr>
          </a:p>
        </p:txBody>
      </p:sp>
      <p:sp>
        <p:nvSpPr>
          <p:cNvPr id="34" name="标题 1"/>
          <p:cNvSpPr txBox="1">
            <a:spLocks/>
          </p:cNvSpPr>
          <p:nvPr/>
        </p:nvSpPr>
        <p:spPr>
          <a:xfrm>
            <a:off x="288000" y="0"/>
            <a:ext cx="8856000" cy="1417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Transactional Read &amp;</a:t>
            </a:r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Write </a:t>
            </a:r>
          </a:p>
        </p:txBody>
      </p:sp>
      <p:sp>
        <p:nvSpPr>
          <p:cNvPr id="36" name="Rounded Rectangle 25"/>
          <p:cNvSpPr/>
          <p:nvPr/>
        </p:nvSpPr>
        <p:spPr>
          <a:xfrm>
            <a:off x="5514982" y="2996952"/>
            <a:ext cx="1116000" cy="272415"/>
          </a:xfrm>
          <a:prstGeom prst="roundRect">
            <a:avLst/>
          </a:prstGeom>
          <a:solidFill>
            <a:schemeClr val="tx1"/>
          </a:solidFill>
          <a:ln>
            <a:noFill/>
            <a:prstDash val="dash"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L</a:t>
            </a:r>
            <a:r>
              <a:rPr lang="en-US" altLang="zh-CN" sz="1400" b="1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OCAL_READ</a:t>
            </a:r>
            <a:endParaRPr lang="zh-CN" altLang="en-US" sz="2000" b="1" dirty="0">
              <a:solidFill>
                <a:schemeClr val="bg1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76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15"/>
    </mc:Choice>
    <mc:Fallback xmlns="">
      <p:transition xmlns:p14="http://schemas.microsoft.com/office/powerpoint/2010/main" spd="slow" advTm="18115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>
            <a:off x="2070648" y="2420888"/>
            <a:ext cx="0" cy="3708000"/>
          </a:xfrm>
          <a:prstGeom prst="straightConnector1">
            <a:avLst/>
          </a:prstGeom>
          <a:ln w="127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3" name="内容占位符 2"/>
          <p:cNvSpPr txBox="1">
            <a:spLocks/>
          </p:cNvSpPr>
          <p:nvPr/>
        </p:nvSpPr>
        <p:spPr>
          <a:xfrm>
            <a:off x="372038" y="1361358"/>
            <a:ext cx="8520442" cy="9328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173038" lvl="2" indent="-173038">
              <a:buNone/>
            </a:pP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DrTM’s Transaction: </a:t>
            </a:r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</a:t>
            </a:r>
            <a:r>
              <a:rPr lang="en-US" altLang="zh-C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TART</a:t>
            </a: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+ </a:t>
            </a:r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</a:t>
            </a:r>
            <a:r>
              <a:rPr lang="en-US" altLang="zh-C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OCAL</a:t>
            </a:r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TX</a:t>
            </a: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+ </a:t>
            </a:r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</a:t>
            </a:r>
            <a:r>
              <a:rPr lang="en-US" altLang="zh-C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OMMIT</a:t>
            </a:r>
            <a:endParaRPr lang="en-US" altLang="zh-CN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8424" y="6376243"/>
            <a:ext cx="576064" cy="365125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28</a:t>
            </a:fld>
            <a:endParaRPr lang="zh-CN" altLang="en-US" sz="1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" name="Isosceles Triangle 1"/>
          <p:cNvSpPr/>
          <p:nvPr/>
        </p:nvSpPr>
        <p:spPr>
          <a:xfrm>
            <a:off x="1854648" y="2844636"/>
            <a:ext cx="432000" cy="324000"/>
          </a:xfrm>
          <a:prstGeom prst="triangle">
            <a:avLst/>
          </a:prstGeom>
          <a:solidFill>
            <a:srgbClr val="FF0066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ectangle 2"/>
          <p:cNvSpPr/>
          <p:nvPr/>
        </p:nvSpPr>
        <p:spPr>
          <a:xfrm>
            <a:off x="1854648" y="3446105"/>
            <a:ext cx="432000" cy="14400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11"/>
          <p:cNvSpPr/>
          <p:nvPr/>
        </p:nvSpPr>
        <p:spPr>
          <a:xfrm>
            <a:off x="1854648" y="4005064"/>
            <a:ext cx="432000" cy="216000"/>
          </a:xfrm>
          <a:prstGeom prst="rect">
            <a:avLst/>
          </a:prstGeom>
          <a:solidFill>
            <a:srgbClr val="FF0066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430240" y="2780928"/>
            <a:ext cx="1224136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TART</a:t>
            </a:r>
            <a:endParaRPr lang="zh-CN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0240" y="3409255"/>
            <a:ext cx="1493688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OCAL</a:t>
            </a:r>
            <a: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TX</a:t>
            </a:r>
            <a:endParaRPr lang="zh-CN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20728" y="4315162"/>
            <a:ext cx="1349672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zh-CN" b="1" dirty="0" smtClean="0">
                <a:solidFill>
                  <a:srgbClr val="FF0066"/>
                </a:solidFill>
              </a:rPr>
              <a:t>L</a:t>
            </a:r>
            <a:r>
              <a:rPr lang="en-US" altLang="zh-CN" sz="1600" b="1" dirty="0" smtClean="0">
                <a:solidFill>
                  <a:srgbClr val="FF0066"/>
                </a:solidFill>
              </a:rPr>
              <a:t>OCAL</a:t>
            </a:r>
            <a:r>
              <a:rPr lang="en-US" altLang="zh-CN" b="1" dirty="0" smtClean="0">
                <a:solidFill>
                  <a:srgbClr val="FF0066"/>
                </a:solidFill>
              </a:rPr>
              <a:t> </a:t>
            </a:r>
            <a:r>
              <a:rPr lang="en-US" altLang="zh-CN" dirty="0" smtClean="0">
                <a:solidFill>
                  <a:srgbClr val="FF0066"/>
                </a:solidFill>
              </a:rPr>
              <a:t>R</a:t>
            </a:r>
            <a:r>
              <a:rPr lang="en-US" altLang="zh-CN" sz="1600" dirty="0" smtClean="0">
                <a:solidFill>
                  <a:srgbClr val="FF0066"/>
                </a:solidFill>
              </a:rPr>
              <a:t>EAD</a:t>
            </a:r>
            <a:r>
              <a:rPr lang="en-US" altLang="zh-CN" dirty="0" smtClean="0">
                <a:solidFill>
                  <a:srgbClr val="FF0066"/>
                </a:solidFill>
              </a:rPr>
              <a:t>/W</a:t>
            </a:r>
            <a:r>
              <a:rPr lang="en-US" altLang="zh-CN" sz="1600" dirty="0" smtClean="0">
                <a:solidFill>
                  <a:srgbClr val="FF0066"/>
                </a:solidFill>
              </a:rPr>
              <a:t>RITE</a:t>
            </a:r>
            <a:endParaRPr lang="zh-CN" altLang="en-US" dirty="0">
              <a:solidFill>
                <a:srgbClr val="FF0066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2070648" y="4077073"/>
            <a:ext cx="450080" cy="360039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990079" y="2420888"/>
            <a:ext cx="0" cy="3708000"/>
          </a:xfrm>
          <a:prstGeom prst="straightConnector1">
            <a:avLst/>
          </a:prstGeom>
          <a:ln w="127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458580" y="6178009"/>
            <a:ext cx="1224136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IME</a:t>
            </a:r>
            <a:endParaRPr lang="zh-CN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1" name="Straight Arrow Connector 30"/>
          <p:cNvCxnSpPr>
            <a:endCxn id="2" idx="1"/>
          </p:cNvCxnSpPr>
          <p:nvPr/>
        </p:nvCxnSpPr>
        <p:spPr>
          <a:xfrm>
            <a:off x="990080" y="3006636"/>
            <a:ext cx="972568" cy="0"/>
          </a:xfrm>
          <a:prstGeom prst="straightConnector1">
            <a:avLst/>
          </a:prstGeom>
          <a:ln w="28575">
            <a:solidFill>
              <a:srgbClr val="FF0066"/>
            </a:solidFill>
            <a:prstDash val="dash"/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90078" y="2995838"/>
            <a:ext cx="2" cy="1872000"/>
          </a:xfrm>
          <a:prstGeom prst="line">
            <a:avLst/>
          </a:prstGeom>
          <a:ln w="57150" cap="sq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32496" y="2132856"/>
            <a:ext cx="1349672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altLang="zh-CN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EMOTE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</a:t>
            </a:r>
            <a:r>
              <a:rPr lang="en-US" altLang="zh-CN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EAD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/W</a:t>
            </a:r>
            <a:r>
              <a:rPr lang="en-US" altLang="zh-CN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RITE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1295472" y="2631678"/>
            <a:ext cx="198664" cy="377758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707904" y="2162647"/>
            <a:ext cx="5004000" cy="24271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 bIns="72000">
            <a:spAutoFit/>
          </a:bodyPr>
          <a:lstStyle/>
          <a:p>
            <a:pPr lvl="0"/>
            <a:r>
              <a:rPr lang="en-US" altLang="zh-CN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R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EAD</a:t>
            </a:r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(key)</a:t>
            </a:r>
          </a:p>
          <a:p>
            <a:pPr lvl="0"/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altLang="zh-CN" sz="1600" dirty="0">
                <a:solidFill>
                  <a:srgbClr val="0000FF"/>
                </a:solidFill>
                <a:latin typeface="Courier New" panose="02070309020205020404" pitchFamily="49" charset="0"/>
              </a:rPr>
              <a:t>if </a:t>
            </a:r>
            <a:r>
              <a:rPr lang="en-US" altLang="zh-CN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key.is_remote</a:t>
            </a:r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() == </a:t>
            </a:r>
            <a:r>
              <a:rPr lang="en-US" altLang="zh-CN" sz="1600" dirty="0">
                <a:solidFill>
                  <a:srgbClr val="0000FF"/>
                </a:solidFill>
                <a:latin typeface="Courier New" panose="02070309020205020404" pitchFamily="49" charset="0"/>
              </a:rPr>
              <a:t>true</a:t>
            </a:r>
            <a:endParaRPr lang="en-US" altLang="zh-CN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lvl="0"/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zh-CN" sz="1600" dirty="0">
                <a:solidFill>
                  <a:srgbClr val="0000FF"/>
                </a:solidFill>
                <a:latin typeface="Courier New" panose="02070309020205020404" pitchFamily="49" charset="0"/>
              </a:rPr>
              <a:t>return </a:t>
            </a:r>
            <a:r>
              <a:rPr lang="en-US" altLang="zh-CN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cache</a:t>
            </a:r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[key]</a:t>
            </a:r>
          </a:p>
          <a:p>
            <a:pPr lvl="0"/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altLang="zh-CN" sz="1600" dirty="0">
                <a:solidFill>
                  <a:srgbClr val="0000FF"/>
                </a:solidFill>
                <a:latin typeface="Courier New" panose="02070309020205020404" pitchFamily="49" charset="0"/>
              </a:rPr>
              <a:t>else return </a:t>
            </a:r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</a:rPr>
              <a:t>OCAL_READ</a:t>
            </a:r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(key)</a:t>
            </a:r>
          </a:p>
          <a:p>
            <a:pPr lvl="0"/>
            <a:endParaRPr lang="en-US" altLang="zh-CN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lvl="0"/>
            <a:r>
              <a:rPr lang="en-US" altLang="zh-CN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W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RITE</a:t>
            </a:r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(key, value)</a:t>
            </a:r>
          </a:p>
          <a:p>
            <a:pPr lvl="0"/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altLang="zh-CN" sz="1600" dirty="0">
                <a:solidFill>
                  <a:srgbClr val="0000FF"/>
                </a:solidFill>
                <a:latin typeface="Courier New" panose="02070309020205020404" pitchFamily="49" charset="0"/>
              </a:rPr>
              <a:t>if </a:t>
            </a:r>
            <a:r>
              <a:rPr lang="en-US" altLang="zh-CN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key.is_remote</a:t>
            </a:r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() == </a:t>
            </a:r>
            <a:r>
              <a:rPr lang="en-US" altLang="zh-CN" sz="1600" dirty="0">
                <a:solidFill>
                  <a:srgbClr val="0000FF"/>
                </a:solidFill>
                <a:latin typeface="Courier New" panose="02070309020205020404" pitchFamily="49" charset="0"/>
              </a:rPr>
              <a:t>true</a:t>
            </a:r>
            <a:endParaRPr lang="en-US" altLang="zh-CN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lvl="0"/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zh-CN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cache</a:t>
            </a:r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[key] = value</a:t>
            </a:r>
          </a:p>
          <a:p>
            <a:pPr lvl="0"/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altLang="zh-CN" sz="1600" dirty="0">
                <a:solidFill>
                  <a:srgbClr val="0000FF"/>
                </a:solidFill>
                <a:latin typeface="Courier New" panose="02070309020205020404" pitchFamily="49" charset="0"/>
              </a:rPr>
              <a:t>else </a:t>
            </a:r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</a:rPr>
              <a:t>OCAL_WRITE</a:t>
            </a:r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(key, value)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514982" y="2996952"/>
            <a:ext cx="1116000" cy="272415"/>
          </a:xfrm>
          <a:prstGeom prst="roundRect">
            <a:avLst/>
          </a:prstGeom>
          <a:solidFill>
            <a:schemeClr val="tx1"/>
          </a:solidFill>
          <a:ln>
            <a:noFill/>
            <a:prstDash val="dash"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L</a:t>
            </a:r>
            <a:r>
              <a:rPr lang="en-US" altLang="zh-CN" sz="1400" b="1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OCAL_READ</a:t>
            </a:r>
            <a:endParaRPr lang="zh-CN" altLang="en-US" sz="2000" b="1" dirty="0">
              <a:solidFill>
                <a:schemeClr val="bg1"/>
              </a:solidFill>
              <a:latin typeface="Courier New" panose="02070309020205020404" pitchFamily="49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738938" y="3101090"/>
            <a:ext cx="648000" cy="252000"/>
            <a:chOff x="4860104" y="5032315"/>
            <a:chExt cx="648000" cy="252000"/>
          </a:xfrm>
        </p:grpSpPr>
        <p:sp>
          <p:nvSpPr>
            <p:cNvPr id="25" name="Rectangle 24"/>
            <p:cNvSpPr/>
            <p:nvPr/>
          </p:nvSpPr>
          <p:spPr>
            <a:xfrm>
              <a:off x="4860104" y="5032315"/>
              <a:ext cx="648000" cy="252000"/>
            </a:xfrm>
            <a:prstGeom prst="rect">
              <a:avLst/>
            </a:prstGeom>
            <a:solidFill>
              <a:srgbClr val="00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4860104" y="5032315"/>
              <a:ext cx="648000" cy="252000"/>
              <a:chOff x="4572000" y="5334013"/>
              <a:chExt cx="648000" cy="252000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4572000" y="5334013"/>
                <a:ext cx="648000" cy="0"/>
              </a:xfrm>
              <a:prstGeom prst="line">
                <a:avLst/>
              </a:prstGeom>
              <a:ln w="28575" cap="sq">
                <a:solidFill>
                  <a:srgbClr val="0000FF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4572000" y="5334013"/>
                <a:ext cx="0" cy="252000"/>
              </a:xfrm>
              <a:prstGeom prst="line">
                <a:avLst/>
              </a:prstGeom>
              <a:ln w="28575" cap="sq">
                <a:solidFill>
                  <a:srgbClr val="0000FF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5220000" y="5334013"/>
                <a:ext cx="0" cy="252000"/>
              </a:xfrm>
              <a:prstGeom prst="line">
                <a:avLst/>
              </a:prstGeom>
              <a:ln w="28575" cap="sq">
                <a:solidFill>
                  <a:srgbClr val="0000FF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0" name="TextBox 39"/>
          <p:cNvSpPr txBox="1"/>
          <p:nvPr/>
        </p:nvSpPr>
        <p:spPr>
          <a:xfrm>
            <a:off x="1206080" y="3135151"/>
            <a:ext cx="427115" cy="39395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600" b="1" dirty="0" smtClean="0">
                <a:solidFill>
                  <a:srgbClr val="0000FF"/>
                </a:solidFill>
              </a:rPr>
              <a:t>HTM TX</a:t>
            </a:r>
            <a:endParaRPr lang="zh-CN" altLang="en-US" sz="1600" b="1" dirty="0">
              <a:solidFill>
                <a:srgbClr val="0000FF"/>
              </a:solidFill>
            </a:endParaRPr>
          </a:p>
        </p:txBody>
      </p:sp>
      <p:sp>
        <p:nvSpPr>
          <p:cNvPr id="32" name="Rectangle 5"/>
          <p:cNvSpPr/>
          <p:nvPr/>
        </p:nvSpPr>
        <p:spPr>
          <a:xfrm>
            <a:off x="3707904" y="4869160"/>
            <a:ext cx="5004000" cy="138608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Ins="36000" bIns="46800">
            <a:spAutoFit/>
          </a:bodyPr>
          <a:lstStyle/>
          <a:p>
            <a:r>
              <a:rPr lang="en-US" altLang="zh-CN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L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OCAL_READ</a:t>
            </a:r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(key)</a:t>
            </a:r>
          </a:p>
          <a:p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altLang="zh-CN" sz="1600" dirty="0">
                <a:solidFill>
                  <a:srgbClr val="0000FF"/>
                </a:solidFill>
                <a:latin typeface="Courier New" panose="02070309020205020404" pitchFamily="49" charset="0"/>
              </a:rPr>
              <a:t>if </a:t>
            </a:r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states[key].</a:t>
            </a:r>
            <a:r>
              <a:rPr lang="en-US" altLang="zh-CN" sz="16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w_lock</a:t>
            </a:r>
            <a:r>
              <a:rPr lang="en-US" altLang="zh-CN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== </a:t>
            </a:r>
            <a:r>
              <a:rPr lang="en-US" altLang="zh-CN" sz="1600" b="1" dirty="0">
                <a:solidFill>
                  <a:srgbClr val="FF0066"/>
                </a:solidFill>
                <a:latin typeface="Courier New" panose="02070309020205020404" pitchFamily="49" charset="0"/>
              </a:rPr>
              <a:t>W_LOCKED</a:t>
            </a:r>
            <a:endParaRPr lang="zh-CN" altLang="en-US" sz="16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</a:rPr>
              <a:t>BORT</a:t>
            </a:r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zh-CN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endParaRPr lang="zh-CN" altLang="en-US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altLang="zh-CN" sz="160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  else</a:t>
            </a:r>
          </a:p>
          <a:p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en-US" altLang="zh-CN" sz="160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return </a:t>
            </a:r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values[key</a:t>
            </a:r>
            <a:r>
              <a:rPr lang="en-US" altLang="zh-CN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]</a:t>
            </a:r>
            <a:endParaRPr lang="en-US" altLang="zh-CN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37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Transactional Read &amp;</a:t>
            </a:r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Write </a:t>
            </a:r>
          </a:p>
        </p:txBody>
      </p:sp>
    </p:spTree>
    <p:extLst>
      <p:ext uri="{BB962C8B-B14F-4D97-AF65-F5344CB8AC3E}">
        <p14:creationId xmlns:p14="http://schemas.microsoft.com/office/powerpoint/2010/main" val="7953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15"/>
    </mc:Choice>
    <mc:Fallback xmlns="">
      <p:transition xmlns:p14="http://schemas.microsoft.com/office/powerpoint/2010/main" spd="slow" advTm="18115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>
            <a:off x="2070648" y="2420888"/>
            <a:ext cx="0" cy="3708000"/>
          </a:xfrm>
          <a:prstGeom prst="straightConnector1">
            <a:avLst/>
          </a:prstGeom>
          <a:ln w="127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3" name="内容占位符 2"/>
          <p:cNvSpPr txBox="1">
            <a:spLocks/>
          </p:cNvSpPr>
          <p:nvPr/>
        </p:nvSpPr>
        <p:spPr>
          <a:xfrm>
            <a:off x="372038" y="1361358"/>
            <a:ext cx="8520442" cy="9328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173038" lvl="2" indent="-173038">
              <a:buNone/>
            </a:pP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DrTM’s Transaction: </a:t>
            </a:r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</a:t>
            </a:r>
            <a:r>
              <a:rPr lang="en-US" altLang="zh-C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TART</a:t>
            </a: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+ </a:t>
            </a:r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</a:t>
            </a:r>
            <a:r>
              <a:rPr lang="en-US" altLang="zh-C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OCAL</a:t>
            </a:r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TX</a:t>
            </a: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+ </a:t>
            </a:r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</a:t>
            </a:r>
            <a:r>
              <a:rPr lang="en-US" altLang="zh-C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OMMIT</a:t>
            </a:r>
            <a:endParaRPr lang="en-US" altLang="zh-CN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8424" y="6376243"/>
            <a:ext cx="576064" cy="365125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29</a:t>
            </a:fld>
            <a:endParaRPr lang="zh-CN" altLang="en-US" sz="1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" name="Isosceles Triangle 1"/>
          <p:cNvSpPr/>
          <p:nvPr/>
        </p:nvSpPr>
        <p:spPr>
          <a:xfrm>
            <a:off x="1854648" y="2844636"/>
            <a:ext cx="432000" cy="324000"/>
          </a:xfrm>
          <a:prstGeom prst="triangle">
            <a:avLst/>
          </a:prstGeom>
          <a:solidFill>
            <a:srgbClr val="FF0066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ectangle 2"/>
          <p:cNvSpPr/>
          <p:nvPr/>
        </p:nvSpPr>
        <p:spPr>
          <a:xfrm>
            <a:off x="1854648" y="3446105"/>
            <a:ext cx="432000" cy="14400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11"/>
          <p:cNvSpPr/>
          <p:nvPr/>
        </p:nvSpPr>
        <p:spPr>
          <a:xfrm>
            <a:off x="1854648" y="4005064"/>
            <a:ext cx="432000" cy="216000"/>
          </a:xfrm>
          <a:prstGeom prst="rect">
            <a:avLst/>
          </a:prstGeom>
          <a:solidFill>
            <a:srgbClr val="FF0066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430240" y="2780928"/>
            <a:ext cx="1224136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TART</a:t>
            </a:r>
            <a:endParaRPr lang="zh-CN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0240" y="3409255"/>
            <a:ext cx="1493688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OCAL</a:t>
            </a:r>
            <a: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TX</a:t>
            </a:r>
            <a:endParaRPr lang="zh-CN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20728" y="4315162"/>
            <a:ext cx="1349672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zh-CN" b="1" dirty="0" smtClean="0">
                <a:solidFill>
                  <a:srgbClr val="FF0066"/>
                </a:solidFill>
              </a:rPr>
              <a:t>L</a:t>
            </a:r>
            <a:r>
              <a:rPr lang="en-US" altLang="zh-CN" sz="1600" b="1" dirty="0" smtClean="0">
                <a:solidFill>
                  <a:srgbClr val="FF0066"/>
                </a:solidFill>
              </a:rPr>
              <a:t>OCAL</a:t>
            </a:r>
            <a:r>
              <a:rPr lang="en-US" altLang="zh-CN" dirty="0" smtClean="0">
                <a:solidFill>
                  <a:srgbClr val="FF0066"/>
                </a:solidFill>
              </a:rPr>
              <a:t> R</a:t>
            </a:r>
            <a:r>
              <a:rPr lang="en-US" altLang="zh-CN" sz="1600" dirty="0" smtClean="0">
                <a:solidFill>
                  <a:srgbClr val="FF0066"/>
                </a:solidFill>
              </a:rPr>
              <a:t>EAD</a:t>
            </a:r>
            <a:r>
              <a:rPr lang="en-US" altLang="zh-CN" dirty="0" smtClean="0">
                <a:solidFill>
                  <a:srgbClr val="FF0066"/>
                </a:solidFill>
              </a:rPr>
              <a:t>/W</a:t>
            </a:r>
            <a:r>
              <a:rPr lang="en-US" altLang="zh-CN" sz="1600" dirty="0" smtClean="0">
                <a:solidFill>
                  <a:srgbClr val="FF0066"/>
                </a:solidFill>
              </a:rPr>
              <a:t>RITE</a:t>
            </a:r>
            <a:endParaRPr lang="zh-CN" altLang="en-US" dirty="0">
              <a:solidFill>
                <a:srgbClr val="FF0066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2070648" y="4077073"/>
            <a:ext cx="450080" cy="360039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990079" y="2420888"/>
            <a:ext cx="0" cy="3708000"/>
          </a:xfrm>
          <a:prstGeom prst="straightConnector1">
            <a:avLst/>
          </a:prstGeom>
          <a:ln w="127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458580" y="6178009"/>
            <a:ext cx="1224136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IME</a:t>
            </a:r>
            <a:endParaRPr lang="zh-CN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1" name="Straight Arrow Connector 30"/>
          <p:cNvCxnSpPr>
            <a:endCxn id="2" idx="1"/>
          </p:cNvCxnSpPr>
          <p:nvPr/>
        </p:nvCxnSpPr>
        <p:spPr>
          <a:xfrm>
            <a:off x="990080" y="3006636"/>
            <a:ext cx="972568" cy="0"/>
          </a:xfrm>
          <a:prstGeom prst="straightConnector1">
            <a:avLst/>
          </a:prstGeom>
          <a:ln w="28575">
            <a:solidFill>
              <a:srgbClr val="FF0066"/>
            </a:solidFill>
            <a:prstDash val="dash"/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90078" y="2995838"/>
            <a:ext cx="2" cy="1872000"/>
          </a:xfrm>
          <a:prstGeom prst="line">
            <a:avLst/>
          </a:prstGeom>
          <a:ln w="57150" cap="sq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32496" y="2132856"/>
            <a:ext cx="1349672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altLang="zh-CN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EMOTE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</a:t>
            </a:r>
            <a:r>
              <a:rPr lang="en-US" altLang="zh-CN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EAD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/W</a:t>
            </a:r>
            <a:r>
              <a:rPr lang="en-US" altLang="zh-CN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RITE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1295472" y="2631678"/>
            <a:ext cx="198664" cy="377758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707904" y="2162647"/>
            <a:ext cx="5004000" cy="24271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 bIns="72000">
            <a:spAutoFit/>
          </a:bodyPr>
          <a:lstStyle/>
          <a:p>
            <a:pPr lvl="0"/>
            <a:r>
              <a:rPr lang="en-US" altLang="zh-CN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R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EAD</a:t>
            </a:r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(key)</a:t>
            </a:r>
          </a:p>
          <a:p>
            <a:pPr lvl="0"/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altLang="zh-CN" sz="1600" dirty="0">
                <a:solidFill>
                  <a:srgbClr val="0000FF"/>
                </a:solidFill>
                <a:latin typeface="Courier New" panose="02070309020205020404" pitchFamily="49" charset="0"/>
              </a:rPr>
              <a:t>if </a:t>
            </a:r>
            <a:r>
              <a:rPr lang="en-US" altLang="zh-CN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key.is_remote</a:t>
            </a:r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() == </a:t>
            </a:r>
            <a:r>
              <a:rPr lang="en-US" altLang="zh-CN" sz="1600" dirty="0">
                <a:solidFill>
                  <a:srgbClr val="0000FF"/>
                </a:solidFill>
                <a:latin typeface="Courier New" panose="02070309020205020404" pitchFamily="49" charset="0"/>
              </a:rPr>
              <a:t>true</a:t>
            </a:r>
            <a:endParaRPr lang="en-US" altLang="zh-CN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lvl="0"/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zh-CN" sz="1600" dirty="0">
                <a:solidFill>
                  <a:srgbClr val="0000FF"/>
                </a:solidFill>
                <a:latin typeface="Courier New" panose="02070309020205020404" pitchFamily="49" charset="0"/>
              </a:rPr>
              <a:t>return </a:t>
            </a:r>
            <a:r>
              <a:rPr lang="en-US" altLang="zh-CN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cache</a:t>
            </a:r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[key]</a:t>
            </a:r>
          </a:p>
          <a:p>
            <a:pPr lvl="0"/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altLang="zh-CN" sz="1600" dirty="0">
                <a:solidFill>
                  <a:srgbClr val="0000FF"/>
                </a:solidFill>
                <a:latin typeface="Courier New" panose="02070309020205020404" pitchFamily="49" charset="0"/>
              </a:rPr>
              <a:t>else return </a:t>
            </a:r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</a:rPr>
              <a:t>OCAL_READ</a:t>
            </a:r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(key)</a:t>
            </a:r>
          </a:p>
          <a:p>
            <a:pPr lvl="0"/>
            <a:endParaRPr lang="en-US" altLang="zh-CN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lvl="0"/>
            <a:r>
              <a:rPr lang="en-US" altLang="zh-CN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W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RITE</a:t>
            </a:r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(key, value)</a:t>
            </a:r>
          </a:p>
          <a:p>
            <a:pPr lvl="0"/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altLang="zh-CN" sz="1600" dirty="0">
                <a:solidFill>
                  <a:srgbClr val="0000FF"/>
                </a:solidFill>
                <a:latin typeface="Courier New" panose="02070309020205020404" pitchFamily="49" charset="0"/>
              </a:rPr>
              <a:t>if </a:t>
            </a:r>
            <a:r>
              <a:rPr lang="en-US" altLang="zh-CN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key.is_remote</a:t>
            </a:r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() == </a:t>
            </a:r>
            <a:r>
              <a:rPr lang="en-US" altLang="zh-CN" sz="1600" dirty="0">
                <a:solidFill>
                  <a:srgbClr val="0000FF"/>
                </a:solidFill>
                <a:latin typeface="Courier New" panose="02070309020205020404" pitchFamily="49" charset="0"/>
              </a:rPr>
              <a:t>true</a:t>
            </a:r>
            <a:endParaRPr lang="en-US" altLang="zh-CN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lvl="0"/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zh-CN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cache</a:t>
            </a:r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[key] = value</a:t>
            </a:r>
          </a:p>
          <a:p>
            <a:pPr lvl="0"/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altLang="zh-CN" sz="1600" dirty="0">
                <a:solidFill>
                  <a:srgbClr val="0000FF"/>
                </a:solidFill>
                <a:latin typeface="Courier New" panose="02070309020205020404" pitchFamily="49" charset="0"/>
              </a:rPr>
              <a:t>else </a:t>
            </a:r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</a:rPr>
              <a:t>OCAL_WRITE</a:t>
            </a:r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(key, value)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738938" y="3101090"/>
            <a:ext cx="648000" cy="252000"/>
            <a:chOff x="4860104" y="5032315"/>
            <a:chExt cx="648000" cy="252000"/>
          </a:xfrm>
        </p:grpSpPr>
        <p:sp>
          <p:nvSpPr>
            <p:cNvPr id="25" name="Rectangle 24"/>
            <p:cNvSpPr/>
            <p:nvPr/>
          </p:nvSpPr>
          <p:spPr>
            <a:xfrm>
              <a:off x="4860104" y="5032315"/>
              <a:ext cx="648000" cy="252000"/>
            </a:xfrm>
            <a:prstGeom prst="rect">
              <a:avLst/>
            </a:prstGeom>
            <a:solidFill>
              <a:srgbClr val="00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4860104" y="5032315"/>
              <a:ext cx="648000" cy="252000"/>
              <a:chOff x="4572000" y="5334013"/>
              <a:chExt cx="648000" cy="252000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4572000" y="5334013"/>
                <a:ext cx="648000" cy="0"/>
              </a:xfrm>
              <a:prstGeom prst="line">
                <a:avLst/>
              </a:prstGeom>
              <a:ln w="28575" cap="sq">
                <a:solidFill>
                  <a:srgbClr val="0000FF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4572000" y="5334013"/>
                <a:ext cx="0" cy="252000"/>
              </a:xfrm>
              <a:prstGeom prst="line">
                <a:avLst/>
              </a:prstGeom>
              <a:ln w="28575" cap="sq">
                <a:solidFill>
                  <a:srgbClr val="0000FF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5220000" y="5334013"/>
                <a:ext cx="0" cy="252000"/>
              </a:xfrm>
              <a:prstGeom prst="line">
                <a:avLst/>
              </a:prstGeom>
              <a:ln w="28575" cap="sq">
                <a:solidFill>
                  <a:srgbClr val="0000FF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0" name="TextBox 39"/>
          <p:cNvSpPr txBox="1"/>
          <p:nvPr/>
        </p:nvSpPr>
        <p:spPr>
          <a:xfrm>
            <a:off x="1206080" y="3135151"/>
            <a:ext cx="427115" cy="39395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600" b="1" dirty="0" smtClean="0">
                <a:solidFill>
                  <a:srgbClr val="0000FF"/>
                </a:solidFill>
              </a:rPr>
              <a:t>HTM TX</a:t>
            </a:r>
            <a:endParaRPr lang="zh-CN" altLang="en-US" sz="1600" b="1" dirty="0">
              <a:solidFill>
                <a:srgbClr val="0000FF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4633365" y="4236397"/>
            <a:ext cx="1242000" cy="272415"/>
          </a:xfrm>
          <a:prstGeom prst="roundRect">
            <a:avLst/>
          </a:prstGeom>
          <a:solidFill>
            <a:schemeClr val="tx1"/>
          </a:solidFill>
          <a:ln>
            <a:noFill/>
            <a:prstDash val="dash"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L</a:t>
            </a:r>
            <a:r>
              <a:rPr lang="en-US" altLang="zh-CN" sz="1400" b="1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OCAL_WRITE</a:t>
            </a:r>
            <a:endParaRPr lang="zh-CN" altLang="en-US" sz="2000" b="1" dirty="0">
              <a:solidFill>
                <a:schemeClr val="bg1"/>
              </a:solidFill>
              <a:latin typeface="Courier New" panose="02070309020205020404" pitchFamily="49" charset="0"/>
            </a:endParaRPr>
          </a:p>
        </p:txBody>
      </p:sp>
      <p:sp>
        <p:nvSpPr>
          <p:cNvPr id="36" name="Rectangle 6"/>
          <p:cNvSpPr/>
          <p:nvPr/>
        </p:nvSpPr>
        <p:spPr>
          <a:xfrm>
            <a:off x="3707904" y="4862840"/>
            <a:ext cx="5004000" cy="1632306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lIns="90000" rIns="36000" bIns="46800">
            <a:spAutoFit/>
          </a:bodyPr>
          <a:lstStyle/>
          <a:p>
            <a:r>
              <a:rPr lang="en-US" altLang="zh-CN" sz="20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L</a:t>
            </a:r>
            <a:r>
              <a:rPr lang="en-US" altLang="zh-CN" sz="16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OCAL_WRITE</a:t>
            </a:r>
            <a:r>
              <a:rPr lang="en-US" altLang="zh-CN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(key</a:t>
            </a:r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, value)</a:t>
            </a:r>
          </a:p>
          <a:p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altLang="zh-CN" sz="160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if </a:t>
            </a:r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states[key].</a:t>
            </a:r>
            <a:r>
              <a:rPr lang="en-US" altLang="zh-CN" sz="16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w_lock</a:t>
            </a:r>
            <a:r>
              <a:rPr lang="en-US" altLang="zh-CN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== </a:t>
            </a:r>
            <a:r>
              <a:rPr lang="en-US" altLang="zh-CN" sz="1600" b="1" dirty="0">
                <a:solidFill>
                  <a:srgbClr val="FF0066"/>
                </a:solidFill>
                <a:latin typeface="Courier New" panose="02070309020205020404" pitchFamily="49" charset="0"/>
              </a:rPr>
              <a:t>W_LOCKED</a:t>
            </a:r>
            <a:endParaRPr lang="zh-CN" altLang="en-US" sz="16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ABORT(</a:t>
            </a:r>
            <a:r>
              <a:rPr lang="en-US" altLang="zh-CN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endParaRPr lang="zh-CN" altLang="en-US" sz="1600" dirty="0">
              <a:solidFill>
                <a:srgbClr val="006600"/>
              </a:solidFill>
              <a:latin typeface="Courier New" panose="02070309020205020404" pitchFamily="49" charset="0"/>
            </a:endParaRPr>
          </a:p>
          <a:p>
            <a:r>
              <a:rPr lang="zh-CN" altLang="en-US" sz="1600" dirty="0">
                <a:solidFill>
                  <a:srgbClr val="0000FF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160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  else if 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E</a:t>
            </a:r>
            <a:r>
              <a:rPr lang="en-US" altLang="zh-CN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XPIRED</a:t>
            </a:r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zh-CN" sz="1600" b="1" dirty="0">
                <a:solidFill>
                  <a:srgbClr val="FF0066"/>
                </a:solidFill>
                <a:latin typeface="Courier New" panose="02070309020205020404" pitchFamily="49" charset="0"/>
              </a:rPr>
              <a:t>END_TIME</a:t>
            </a:r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(states[key]))</a:t>
            </a:r>
            <a:endParaRPr lang="zh-CN" altLang="en-US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altLang="zh-CN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 values[key</a:t>
            </a:r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] = value</a:t>
            </a:r>
          </a:p>
          <a:p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altLang="zh-CN" sz="160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else</a:t>
            </a:r>
            <a:r>
              <a:rPr lang="en-US" altLang="zh-CN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A</a:t>
            </a:r>
            <a:r>
              <a:rPr lang="en-US" altLang="zh-CN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BORT</a:t>
            </a:r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zh-CN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endParaRPr lang="en-US" altLang="zh-CN" sz="1600" dirty="0" smtClean="0">
              <a:solidFill>
                <a:srgbClr val="006600"/>
              </a:solidFill>
              <a:latin typeface="Courier New" panose="02070309020205020404" pitchFamily="49" charset="0"/>
            </a:endParaRPr>
          </a:p>
        </p:txBody>
      </p:sp>
      <p:sp>
        <p:nvSpPr>
          <p:cNvPr id="39" name="标题 1"/>
          <p:cNvSpPr txBox="1">
            <a:spLocks/>
          </p:cNvSpPr>
          <p:nvPr/>
        </p:nvSpPr>
        <p:spPr>
          <a:xfrm>
            <a:off x="288000" y="0"/>
            <a:ext cx="8856000" cy="1417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Transactional Read &amp;</a:t>
            </a:r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Write </a:t>
            </a:r>
          </a:p>
        </p:txBody>
      </p:sp>
    </p:spTree>
    <p:extLst>
      <p:ext uri="{BB962C8B-B14F-4D97-AF65-F5344CB8AC3E}">
        <p14:creationId xmlns:p14="http://schemas.microsoft.com/office/powerpoint/2010/main" val="321907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15"/>
    </mc:Choice>
    <mc:Fallback xmlns="">
      <p:transition xmlns:p14="http://schemas.microsoft.com/office/powerpoint/2010/main" spd="slow" advTm="1811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2488" y="6376243"/>
            <a:ext cx="432000" cy="365125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3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High </a:t>
            </a:r>
            <a:r>
              <a:rPr lang="en-US" altLang="zh-TW" sz="3600" dirty="0" smtClean="0">
                <a:solidFill>
                  <a:srgbClr val="FF0066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COST </a:t>
            </a:r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for Distributed TX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内容占位符 2"/>
          <p:cNvSpPr txBox="1">
            <a:spLocks/>
          </p:cNvSpPr>
          <p:nvPr/>
        </p:nvSpPr>
        <p:spPr>
          <a:xfrm>
            <a:off x="467544" y="1361356"/>
            <a:ext cx="8496944" cy="2355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173038" lvl="2" indent="-173038">
              <a:buNone/>
            </a:pP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Many scalable systems have </a:t>
            </a:r>
            <a:r>
              <a:rPr lang="en-US" altLang="zh-CN" dirty="0" smtClean="0">
                <a:solidFill>
                  <a:srgbClr val="FF0066"/>
                </a:solidFill>
                <a:latin typeface="Century Gothic" pitchFamily="34" charset="0"/>
              </a:rPr>
              <a:t>low performance </a:t>
            </a:r>
          </a:p>
          <a:p>
            <a:pPr marL="630238" lvl="2"/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Usually 10s~100s </a:t>
            </a: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</a:rPr>
              <a:t>of 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thousands of TX/second</a:t>
            </a:r>
          </a:p>
          <a:p>
            <a:pPr marL="630238" lvl="2"/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High COST</a:t>
            </a:r>
            <a:r>
              <a:rPr lang="en-US" altLang="zh-CN" sz="2400" baseline="30000" dirty="0" smtClean="0">
                <a:solidFill>
                  <a:srgbClr val="FF0066"/>
                </a:solidFill>
                <a:latin typeface="Century Gothic" pitchFamily="34" charset="0"/>
              </a:rPr>
              <a:t>1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 (</a:t>
            </a:r>
            <a:r>
              <a:rPr lang="en-US" altLang="zh-CN" sz="2400" dirty="0" err="1" smtClean="0">
                <a:solidFill>
                  <a:schemeClr val="tx1"/>
                </a:solidFill>
                <a:latin typeface="Century Gothic" pitchFamily="34" charset="0"/>
              </a:rPr>
              <a:t>config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. </a:t>
            </a: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</a:rPr>
              <a:t>t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hat outperform single thread)</a:t>
            </a:r>
            <a:endParaRPr lang="en-US" altLang="zh-CN" sz="2400" dirty="0">
              <a:solidFill>
                <a:schemeClr val="tx1"/>
              </a:solidFill>
              <a:latin typeface="Century Gothic" pitchFamily="34" charset="0"/>
            </a:endParaRPr>
          </a:p>
          <a:p>
            <a:pPr marL="630238" lvl="2"/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</a:rPr>
              <a:t>e.g., HStore, 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Calvin</a:t>
            </a:r>
            <a:r>
              <a:rPr lang="en-US" altLang="zh-CN" sz="2400" baseline="30000" dirty="0" smtClean="0">
                <a:solidFill>
                  <a:schemeClr val="tx1"/>
                </a:solidFill>
                <a:latin typeface="Century Gothic" pitchFamily="34" charset="0"/>
              </a:rPr>
              <a:t>SIGMOD’12</a:t>
            </a:r>
            <a:endParaRPr lang="en-US" altLang="zh-CN" sz="24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3" name="TextBox 47"/>
          <p:cNvSpPr txBox="1"/>
          <p:nvPr/>
        </p:nvSpPr>
        <p:spPr>
          <a:xfrm>
            <a:off x="35496" y="6505599"/>
            <a:ext cx="7416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aseline="30000" dirty="0" smtClean="0">
                <a:solidFill>
                  <a:srgbClr val="FF0066"/>
                </a:solidFill>
              </a:rPr>
              <a:t>1</a:t>
            </a:r>
            <a:r>
              <a:rPr lang="en-US" altLang="zh-CN" sz="1400" dirty="0" smtClean="0"/>
              <a:t> </a:t>
            </a:r>
            <a:r>
              <a:rPr lang="en-US" altLang="zh-CN" sz="1400" dirty="0"/>
              <a:t>S</a:t>
            </a:r>
            <a:r>
              <a:rPr lang="en-US" altLang="zh-CN" sz="1400" dirty="0" smtClean="0"/>
              <a:t>alability! But at what Cost? </a:t>
            </a:r>
            <a:r>
              <a:rPr lang="en-US" altLang="zh-CN" sz="1400" dirty="0" err="1" smtClean="0"/>
              <a:t>HotOS</a:t>
            </a:r>
            <a:r>
              <a:rPr lang="en-US" altLang="zh-CN" sz="1400" dirty="0" smtClean="0"/>
              <a:t> 2015</a:t>
            </a:r>
            <a:endParaRPr lang="en-US" altLang="zh-CN" sz="1400" baseline="30000" dirty="0">
              <a:effectLst/>
            </a:endParaRPr>
          </a:p>
        </p:txBody>
      </p:sp>
      <p:sp>
        <p:nvSpPr>
          <p:cNvPr id="16" name="标题 4"/>
          <p:cNvSpPr txBox="1">
            <a:spLocks/>
          </p:cNvSpPr>
          <p:nvPr/>
        </p:nvSpPr>
        <p:spPr>
          <a:xfrm>
            <a:off x="557300" y="4797152"/>
            <a:ext cx="8047148" cy="131123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177800" indent="-177800">
              <a:lnSpc>
                <a:spcPct val="110000"/>
              </a:lnSpc>
              <a:spcBef>
                <a:spcPct val="0"/>
              </a:spcBef>
              <a:buNone/>
              <a:defRPr sz="4400">
                <a:solidFill>
                  <a:srgbClr val="FF0066"/>
                </a:solidFill>
                <a:effectLst>
                  <a:glow rad="254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pPr marL="352425" indent="-352425" algn="ctr"/>
            <a:r>
              <a:rPr lang="en-US" altLang="zh-CN" sz="3600" b="1" dirty="0"/>
              <a:t>Dilemma</a:t>
            </a:r>
            <a:r>
              <a:rPr lang="en-US" altLang="zh-CN" sz="3200" dirty="0"/>
              <a:t>:</a:t>
            </a:r>
            <a:r>
              <a:rPr lang="en-US" altLang="zh-CN" sz="3200" dirty="0">
                <a:solidFill>
                  <a:schemeClr val="tx1"/>
                </a:solidFill>
              </a:rPr>
              <a:t> </a:t>
            </a:r>
            <a:endParaRPr lang="en-US" altLang="zh-CN" sz="3200" dirty="0" smtClean="0">
              <a:solidFill>
                <a:schemeClr val="tx1"/>
              </a:solidFill>
            </a:endParaRPr>
          </a:p>
          <a:p>
            <a:pPr marL="352425" indent="-352425" algn="ctr"/>
            <a:r>
              <a:rPr lang="en-US" altLang="zh-CN" sz="3200" b="1" dirty="0" smtClean="0">
                <a:solidFill>
                  <a:schemeClr val="tx1"/>
                </a:solidFill>
              </a:rPr>
              <a:t>single-node </a:t>
            </a:r>
            <a:r>
              <a:rPr lang="en-US" altLang="zh-CN" sz="3200" b="1" dirty="0" err="1" smtClean="0">
                <a:solidFill>
                  <a:schemeClr val="tx1"/>
                </a:solidFill>
              </a:rPr>
              <a:t>perf</a:t>
            </a:r>
            <a:r>
              <a:rPr lang="en-US" altLang="zh-CN" sz="3200" b="1" dirty="0" smtClean="0">
                <a:solidFill>
                  <a:schemeClr val="tx1"/>
                </a:solidFill>
              </a:rPr>
              <a:t>. </a:t>
            </a:r>
            <a:r>
              <a:rPr lang="en-US" altLang="zh-CN" sz="3200" i="1" dirty="0" smtClean="0">
                <a:solidFill>
                  <a:schemeClr val="tx1"/>
                </a:solidFill>
              </a:rPr>
              <a:t>vs</a:t>
            </a:r>
            <a:r>
              <a:rPr lang="en-US" altLang="zh-CN" sz="3200" i="1" dirty="0">
                <a:solidFill>
                  <a:schemeClr val="tx1"/>
                </a:solidFill>
              </a:rPr>
              <a:t>.</a:t>
            </a:r>
            <a:r>
              <a:rPr lang="en-US" altLang="zh-CN" sz="3200" dirty="0">
                <a:solidFill>
                  <a:schemeClr val="tx1"/>
                </a:solidFill>
              </a:rPr>
              <a:t> </a:t>
            </a:r>
            <a:r>
              <a:rPr lang="en-US" altLang="zh-CN" sz="3200" b="1" dirty="0" smtClean="0">
                <a:solidFill>
                  <a:schemeClr val="tx1"/>
                </a:solidFill>
              </a:rPr>
              <a:t>scale-out </a:t>
            </a:r>
            <a:endParaRPr lang="en-US" altLang="zh-TW" sz="3200" b="1" dirty="0">
              <a:solidFill>
                <a:schemeClr val="tx1"/>
              </a:solidFill>
            </a:endParaRPr>
          </a:p>
        </p:txBody>
      </p:sp>
      <p:sp>
        <p:nvSpPr>
          <p:cNvPr id="17" name="内容占位符 2"/>
          <p:cNvSpPr txBox="1">
            <a:spLocks/>
          </p:cNvSpPr>
          <p:nvPr/>
        </p:nvSpPr>
        <p:spPr>
          <a:xfrm>
            <a:off x="467528" y="3356992"/>
            <a:ext cx="8496944" cy="1671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173038" lvl="2" indent="-173038">
              <a:buNone/>
            </a:pP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Emerging speedy TX systems </a:t>
            </a:r>
            <a:r>
              <a:rPr lang="en-US" altLang="zh-CN" dirty="0" smtClean="0">
                <a:solidFill>
                  <a:srgbClr val="FF0066"/>
                </a:solidFill>
                <a:latin typeface="Century Gothic" pitchFamily="34" charset="0"/>
              </a:rPr>
              <a:t>not scale-out </a:t>
            </a:r>
          </a:p>
          <a:p>
            <a:pPr marL="630238" lvl="2"/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Achieve over 100s of thousands TX/second</a:t>
            </a:r>
          </a:p>
          <a:p>
            <a:pPr marL="630238" lvl="2"/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e.g., Silo</a:t>
            </a:r>
            <a:r>
              <a:rPr lang="en-US" altLang="zh-CN" sz="2400" baseline="30000" dirty="0" smtClean="0">
                <a:solidFill>
                  <a:schemeClr val="tx1"/>
                </a:solidFill>
                <a:latin typeface="Century Gothic" pitchFamily="34" charset="0"/>
              </a:rPr>
              <a:t>SOSP’13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, DBX</a:t>
            </a:r>
            <a:r>
              <a:rPr lang="en-US" altLang="zh-CN" sz="2400" baseline="30000" dirty="0" smtClean="0">
                <a:solidFill>
                  <a:schemeClr val="tx1"/>
                </a:solidFill>
                <a:latin typeface="Century Gothic" pitchFamily="34" charset="0"/>
              </a:rPr>
              <a:t>EuroSys’14</a:t>
            </a:r>
            <a:endParaRPr lang="en-US" altLang="zh-CN" sz="240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00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>
            <a:off x="2070648" y="2420888"/>
            <a:ext cx="0" cy="3708000"/>
          </a:xfrm>
          <a:prstGeom prst="straightConnector1">
            <a:avLst/>
          </a:prstGeom>
          <a:ln w="127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3" name="内容占位符 2"/>
          <p:cNvSpPr txBox="1">
            <a:spLocks/>
          </p:cNvSpPr>
          <p:nvPr/>
        </p:nvSpPr>
        <p:spPr>
          <a:xfrm>
            <a:off x="372038" y="1361358"/>
            <a:ext cx="8520442" cy="9328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173038" lvl="2" indent="-173038">
              <a:buNone/>
            </a:pP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DrTM’s Transaction: </a:t>
            </a:r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</a:t>
            </a:r>
            <a:r>
              <a:rPr lang="en-US" altLang="zh-C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TART</a:t>
            </a: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+ </a:t>
            </a:r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</a:t>
            </a:r>
            <a:r>
              <a:rPr lang="en-US" altLang="zh-C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OCAL</a:t>
            </a:r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TX</a:t>
            </a: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+ </a:t>
            </a:r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</a:t>
            </a:r>
            <a:r>
              <a:rPr lang="en-US" altLang="zh-C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OMMIT</a:t>
            </a:r>
            <a:endParaRPr lang="en-US" altLang="zh-CN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8424" y="6376243"/>
            <a:ext cx="576064" cy="365125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30</a:t>
            </a:fld>
            <a:endParaRPr lang="zh-CN" altLang="en-US" sz="1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" name="Isosceles Triangle 1"/>
          <p:cNvSpPr/>
          <p:nvPr/>
        </p:nvSpPr>
        <p:spPr>
          <a:xfrm>
            <a:off x="1854648" y="2844636"/>
            <a:ext cx="432000" cy="324000"/>
          </a:xfrm>
          <a:prstGeom prst="triangle">
            <a:avLst/>
          </a:prstGeom>
          <a:solidFill>
            <a:srgbClr val="FF0066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ectangle 2"/>
          <p:cNvSpPr/>
          <p:nvPr/>
        </p:nvSpPr>
        <p:spPr>
          <a:xfrm>
            <a:off x="1854648" y="3446105"/>
            <a:ext cx="432000" cy="14400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11"/>
          <p:cNvSpPr/>
          <p:nvPr/>
        </p:nvSpPr>
        <p:spPr>
          <a:xfrm>
            <a:off x="1854648" y="4005064"/>
            <a:ext cx="432000" cy="216000"/>
          </a:xfrm>
          <a:prstGeom prst="rect">
            <a:avLst/>
          </a:prstGeom>
          <a:solidFill>
            <a:srgbClr val="FF0066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430240" y="2780928"/>
            <a:ext cx="1224136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TART</a:t>
            </a:r>
            <a:endParaRPr lang="zh-CN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0240" y="3409255"/>
            <a:ext cx="1493688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OCAL</a:t>
            </a:r>
            <a: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TX</a:t>
            </a:r>
            <a:endParaRPr lang="zh-CN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20728" y="4315162"/>
            <a:ext cx="1349672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zh-CN" b="1" dirty="0" smtClean="0">
                <a:solidFill>
                  <a:srgbClr val="FF0066"/>
                </a:solidFill>
              </a:rPr>
              <a:t>L</a:t>
            </a:r>
            <a:r>
              <a:rPr lang="en-US" altLang="zh-CN" sz="1600" b="1" dirty="0" smtClean="0">
                <a:solidFill>
                  <a:srgbClr val="FF0066"/>
                </a:solidFill>
              </a:rPr>
              <a:t>OCAL</a:t>
            </a:r>
            <a:r>
              <a:rPr lang="en-US" altLang="zh-CN" b="1" dirty="0" smtClean="0">
                <a:solidFill>
                  <a:srgbClr val="FF0066"/>
                </a:solidFill>
              </a:rPr>
              <a:t> </a:t>
            </a:r>
            <a:r>
              <a:rPr lang="en-US" altLang="zh-CN" dirty="0" smtClean="0">
                <a:solidFill>
                  <a:srgbClr val="FF0066"/>
                </a:solidFill>
              </a:rPr>
              <a:t>R</a:t>
            </a:r>
            <a:r>
              <a:rPr lang="en-US" altLang="zh-CN" sz="1600" dirty="0" smtClean="0">
                <a:solidFill>
                  <a:srgbClr val="FF0066"/>
                </a:solidFill>
              </a:rPr>
              <a:t>EAD</a:t>
            </a:r>
            <a:r>
              <a:rPr lang="en-US" altLang="zh-CN" dirty="0" smtClean="0">
                <a:solidFill>
                  <a:srgbClr val="FF0066"/>
                </a:solidFill>
              </a:rPr>
              <a:t>/W</a:t>
            </a:r>
            <a:r>
              <a:rPr lang="en-US" altLang="zh-CN" sz="1600" dirty="0" smtClean="0">
                <a:solidFill>
                  <a:srgbClr val="FF0066"/>
                </a:solidFill>
              </a:rPr>
              <a:t>RITE</a:t>
            </a:r>
            <a:endParaRPr lang="zh-CN" altLang="en-US" dirty="0">
              <a:solidFill>
                <a:srgbClr val="FF0066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2070648" y="4077073"/>
            <a:ext cx="450080" cy="360039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990079" y="2420888"/>
            <a:ext cx="0" cy="3708000"/>
          </a:xfrm>
          <a:prstGeom prst="straightConnector1">
            <a:avLst/>
          </a:prstGeom>
          <a:ln w="127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458580" y="6178009"/>
            <a:ext cx="1224136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IME</a:t>
            </a:r>
            <a:endParaRPr lang="zh-CN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1" name="Straight Arrow Connector 30"/>
          <p:cNvCxnSpPr>
            <a:endCxn id="2" idx="1"/>
          </p:cNvCxnSpPr>
          <p:nvPr/>
        </p:nvCxnSpPr>
        <p:spPr>
          <a:xfrm>
            <a:off x="990080" y="3006636"/>
            <a:ext cx="972568" cy="0"/>
          </a:xfrm>
          <a:prstGeom prst="straightConnector1">
            <a:avLst/>
          </a:prstGeom>
          <a:ln w="28575">
            <a:solidFill>
              <a:srgbClr val="FF0066"/>
            </a:solidFill>
            <a:prstDash val="dash"/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90078" y="2995838"/>
            <a:ext cx="2" cy="2016000"/>
          </a:xfrm>
          <a:prstGeom prst="line">
            <a:avLst/>
          </a:prstGeom>
          <a:ln w="57150" cap="sq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32496" y="2132856"/>
            <a:ext cx="1349672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altLang="zh-CN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EMOTE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</a:t>
            </a:r>
            <a:r>
              <a:rPr lang="en-US" altLang="zh-CN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EAD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/W</a:t>
            </a:r>
            <a:r>
              <a:rPr lang="en-US" altLang="zh-CN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RITE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1295472" y="2631678"/>
            <a:ext cx="198664" cy="377758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707904" y="2162647"/>
            <a:ext cx="5004000" cy="24271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 bIns="72000">
            <a:spAutoFit/>
          </a:bodyPr>
          <a:lstStyle/>
          <a:p>
            <a:pPr lvl="0"/>
            <a:r>
              <a:rPr lang="en-US" altLang="zh-CN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R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EAD</a:t>
            </a:r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(key)</a:t>
            </a:r>
          </a:p>
          <a:p>
            <a:pPr lvl="0"/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altLang="zh-CN" sz="1600" dirty="0">
                <a:solidFill>
                  <a:srgbClr val="0000FF"/>
                </a:solidFill>
                <a:latin typeface="Courier New" panose="02070309020205020404" pitchFamily="49" charset="0"/>
              </a:rPr>
              <a:t>if </a:t>
            </a:r>
            <a:r>
              <a:rPr lang="en-US" altLang="zh-CN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key.is_remote</a:t>
            </a:r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() == </a:t>
            </a:r>
            <a:r>
              <a:rPr lang="en-US" altLang="zh-CN" sz="1600" dirty="0">
                <a:solidFill>
                  <a:srgbClr val="0000FF"/>
                </a:solidFill>
                <a:latin typeface="Courier New" panose="02070309020205020404" pitchFamily="49" charset="0"/>
              </a:rPr>
              <a:t>true</a:t>
            </a:r>
            <a:endParaRPr lang="en-US" altLang="zh-CN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lvl="0"/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zh-CN" sz="1600" dirty="0">
                <a:solidFill>
                  <a:srgbClr val="0000FF"/>
                </a:solidFill>
                <a:latin typeface="Courier New" panose="02070309020205020404" pitchFamily="49" charset="0"/>
              </a:rPr>
              <a:t>return </a:t>
            </a:r>
            <a:r>
              <a:rPr lang="en-US" altLang="zh-CN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cache</a:t>
            </a:r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[key]</a:t>
            </a:r>
          </a:p>
          <a:p>
            <a:pPr lvl="0"/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altLang="zh-CN" sz="1600" dirty="0">
                <a:solidFill>
                  <a:srgbClr val="0000FF"/>
                </a:solidFill>
                <a:latin typeface="Courier New" panose="02070309020205020404" pitchFamily="49" charset="0"/>
              </a:rPr>
              <a:t>else return </a:t>
            </a:r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</a:rPr>
              <a:t>OCAL_READ</a:t>
            </a:r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(key)</a:t>
            </a:r>
          </a:p>
          <a:p>
            <a:pPr lvl="0"/>
            <a:endParaRPr lang="en-US" altLang="zh-CN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lvl="0"/>
            <a:r>
              <a:rPr lang="en-US" altLang="zh-CN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W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RITE</a:t>
            </a:r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(key, value)</a:t>
            </a:r>
          </a:p>
          <a:p>
            <a:pPr lvl="0"/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altLang="zh-CN" sz="1600" dirty="0">
                <a:solidFill>
                  <a:srgbClr val="0000FF"/>
                </a:solidFill>
                <a:latin typeface="Courier New" panose="02070309020205020404" pitchFamily="49" charset="0"/>
              </a:rPr>
              <a:t>if </a:t>
            </a:r>
            <a:r>
              <a:rPr lang="en-US" altLang="zh-CN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key.is_remote</a:t>
            </a:r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() == </a:t>
            </a:r>
            <a:r>
              <a:rPr lang="en-US" altLang="zh-CN" sz="1600" dirty="0">
                <a:solidFill>
                  <a:srgbClr val="0000FF"/>
                </a:solidFill>
                <a:latin typeface="Courier New" panose="02070309020205020404" pitchFamily="49" charset="0"/>
              </a:rPr>
              <a:t>true</a:t>
            </a:r>
            <a:endParaRPr lang="en-US" altLang="zh-CN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lvl="0"/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zh-CN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cache</a:t>
            </a:r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[key] = value</a:t>
            </a:r>
          </a:p>
          <a:p>
            <a:pPr lvl="0"/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altLang="zh-CN" sz="1600" dirty="0">
                <a:solidFill>
                  <a:srgbClr val="0000FF"/>
                </a:solidFill>
                <a:latin typeface="Courier New" panose="02070309020205020404" pitchFamily="49" charset="0"/>
              </a:rPr>
              <a:t>else </a:t>
            </a:r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</a:rPr>
              <a:t>OCAL_WRITE</a:t>
            </a:r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(key, value)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738938" y="3101090"/>
            <a:ext cx="648000" cy="1908000"/>
            <a:chOff x="4860104" y="5032315"/>
            <a:chExt cx="648000" cy="1908000"/>
          </a:xfrm>
        </p:grpSpPr>
        <p:sp>
          <p:nvSpPr>
            <p:cNvPr id="25" name="Rectangle 24"/>
            <p:cNvSpPr/>
            <p:nvPr/>
          </p:nvSpPr>
          <p:spPr>
            <a:xfrm>
              <a:off x="4860104" y="5032315"/>
              <a:ext cx="648000" cy="1908000"/>
            </a:xfrm>
            <a:prstGeom prst="rect">
              <a:avLst/>
            </a:prstGeom>
            <a:solidFill>
              <a:srgbClr val="00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4860104" y="5032315"/>
              <a:ext cx="648000" cy="1908000"/>
              <a:chOff x="4572000" y="5334013"/>
              <a:chExt cx="648000" cy="1908000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4572000" y="5334013"/>
                <a:ext cx="648000" cy="0"/>
              </a:xfrm>
              <a:prstGeom prst="line">
                <a:avLst/>
              </a:prstGeom>
              <a:ln w="28575" cap="sq">
                <a:solidFill>
                  <a:srgbClr val="0000FF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4572000" y="5334013"/>
                <a:ext cx="0" cy="1908000"/>
              </a:xfrm>
              <a:prstGeom prst="line">
                <a:avLst/>
              </a:prstGeom>
              <a:ln w="28575" cap="sq">
                <a:solidFill>
                  <a:srgbClr val="0000FF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5220000" y="5334013"/>
                <a:ext cx="0" cy="1908000"/>
              </a:xfrm>
              <a:prstGeom prst="line">
                <a:avLst/>
              </a:prstGeom>
              <a:ln w="28575" cap="sq">
                <a:solidFill>
                  <a:srgbClr val="0000FF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0" name="TextBox 39"/>
          <p:cNvSpPr txBox="1"/>
          <p:nvPr/>
        </p:nvSpPr>
        <p:spPr>
          <a:xfrm>
            <a:off x="1206080" y="3135151"/>
            <a:ext cx="427115" cy="39395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600" b="1" dirty="0" smtClean="0">
                <a:solidFill>
                  <a:srgbClr val="0000FF"/>
                </a:solidFill>
              </a:rPr>
              <a:t>HTM TX</a:t>
            </a:r>
            <a:endParaRPr lang="zh-CN" altLang="en-US" sz="1600" b="1" dirty="0">
              <a:solidFill>
                <a:srgbClr val="0000FF"/>
              </a:solidFill>
            </a:endParaRPr>
          </a:p>
        </p:txBody>
      </p:sp>
      <p:sp>
        <p:nvSpPr>
          <p:cNvPr id="32" name="内容占位符 2"/>
          <p:cNvSpPr txBox="1">
            <a:spLocks/>
          </p:cNvSpPr>
          <p:nvPr/>
        </p:nvSpPr>
        <p:spPr>
          <a:xfrm>
            <a:off x="3259737" y="5229200"/>
            <a:ext cx="5704751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lvl="2" indent="0">
              <a:buNone/>
            </a:pPr>
            <a:r>
              <a:rPr lang="en-US" altLang="zh-CN" sz="2400" b="1" dirty="0" smtClean="0">
                <a:solidFill>
                  <a:srgbClr val="FF0066"/>
                </a:solidFill>
                <a:latin typeface="Century Gothic" pitchFamily="34" charset="0"/>
              </a:rPr>
              <a:t>Local </a:t>
            </a:r>
            <a:r>
              <a:rPr lang="en-US" altLang="zh-C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conflicts 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are detected by </a:t>
            </a:r>
            <a:r>
              <a:rPr lang="en-US" altLang="zh-CN" sz="2400" b="1" dirty="0" smtClean="0">
                <a:solidFill>
                  <a:srgbClr val="FF0066"/>
                </a:solidFill>
                <a:latin typeface="Century Gothic" pitchFamily="34" charset="0"/>
              </a:rPr>
              <a:t>HTM</a:t>
            </a:r>
          </a:p>
        </p:txBody>
      </p:sp>
      <p:sp>
        <p:nvSpPr>
          <p:cNvPr id="34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Transactional Read &amp;</a:t>
            </a:r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Write </a:t>
            </a:r>
          </a:p>
        </p:txBody>
      </p:sp>
      <p:sp>
        <p:nvSpPr>
          <p:cNvPr id="37" name="Rounded Rectangle 25"/>
          <p:cNvSpPr/>
          <p:nvPr/>
        </p:nvSpPr>
        <p:spPr>
          <a:xfrm>
            <a:off x="5514982" y="2996952"/>
            <a:ext cx="1116000" cy="272415"/>
          </a:xfrm>
          <a:prstGeom prst="roundRect">
            <a:avLst/>
          </a:prstGeom>
          <a:solidFill>
            <a:schemeClr val="tx1"/>
          </a:solidFill>
          <a:ln>
            <a:noFill/>
            <a:prstDash val="dash"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L</a:t>
            </a:r>
            <a:r>
              <a:rPr lang="en-US" altLang="zh-CN" sz="1400" b="1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OCAL_READ</a:t>
            </a:r>
            <a:endParaRPr lang="zh-CN" altLang="en-US" sz="2000" b="1" dirty="0">
              <a:solidFill>
                <a:schemeClr val="bg1"/>
              </a:solidFill>
              <a:latin typeface="Courier New" panose="02070309020205020404" pitchFamily="49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633365" y="4236397"/>
            <a:ext cx="1242000" cy="272415"/>
          </a:xfrm>
          <a:prstGeom prst="roundRect">
            <a:avLst/>
          </a:prstGeom>
          <a:solidFill>
            <a:schemeClr val="tx1"/>
          </a:solidFill>
          <a:ln>
            <a:noFill/>
            <a:prstDash val="dash"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L</a:t>
            </a:r>
            <a:r>
              <a:rPr lang="en-US" altLang="zh-CN" sz="1400" b="1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OCAL_WRITE</a:t>
            </a:r>
            <a:endParaRPr lang="zh-CN" altLang="en-US" sz="2000" b="1" dirty="0">
              <a:solidFill>
                <a:schemeClr val="bg1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54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64"/>
    </mc:Choice>
    <mc:Fallback xmlns="">
      <p:transition xmlns:p14="http://schemas.microsoft.com/office/powerpoint/2010/main" spd="slow" advTm="6064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3707904" y="2532306"/>
            <a:ext cx="5004000" cy="540000"/>
          </a:xfrm>
          <a:prstGeom prst="rect">
            <a:avLst/>
          </a:prstGeom>
          <a:solidFill>
            <a:srgbClr val="CC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070648" y="2420888"/>
            <a:ext cx="0" cy="3708000"/>
          </a:xfrm>
          <a:prstGeom prst="straightConnector1">
            <a:avLst/>
          </a:prstGeom>
          <a:ln w="127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3" name="内容占位符 2"/>
          <p:cNvSpPr txBox="1">
            <a:spLocks/>
          </p:cNvSpPr>
          <p:nvPr/>
        </p:nvSpPr>
        <p:spPr>
          <a:xfrm>
            <a:off x="372038" y="1361358"/>
            <a:ext cx="8520442" cy="9328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173038" lvl="2" indent="-173038">
              <a:buNone/>
            </a:pP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DrTM’s Transaction: </a:t>
            </a:r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</a:t>
            </a:r>
            <a:r>
              <a:rPr lang="en-US" altLang="zh-C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TART</a:t>
            </a: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+ </a:t>
            </a:r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</a:t>
            </a:r>
            <a:r>
              <a:rPr lang="en-US" altLang="zh-C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OCAL</a:t>
            </a:r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TX</a:t>
            </a: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+ </a:t>
            </a:r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</a:t>
            </a:r>
            <a:r>
              <a:rPr lang="en-US" altLang="zh-C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OMMIT</a:t>
            </a:r>
            <a:endParaRPr lang="en-US" altLang="zh-CN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8424" y="6376243"/>
            <a:ext cx="576064" cy="365125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31</a:t>
            </a:fld>
            <a:endParaRPr lang="zh-CN" altLang="en-US" sz="1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" name="Isosceles Triangle 1"/>
          <p:cNvSpPr/>
          <p:nvPr/>
        </p:nvSpPr>
        <p:spPr>
          <a:xfrm>
            <a:off x="1854648" y="2844636"/>
            <a:ext cx="432000" cy="324000"/>
          </a:xfrm>
          <a:prstGeom prst="triangle">
            <a:avLst/>
          </a:prstGeom>
          <a:solidFill>
            <a:srgbClr val="FF0066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Isosceles Triangle 6"/>
          <p:cNvSpPr/>
          <p:nvPr/>
        </p:nvSpPr>
        <p:spPr>
          <a:xfrm rot="10800000">
            <a:off x="1854648" y="5193192"/>
            <a:ext cx="432000" cy="324000"/>
          </a:xfrm>
          <a:prstGeom prst="triangle">
            <a:avLst/>
          </a:prstGeom>
          <a:solidFill>
            <a:srgbClr val="FF0066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ectangle 2"/>
          <p:cNvSpPr/>
          <p:nvPr/>
        </p:nvSpPr>
        <p:spPr>
          <a:xfrm>
            <a:off x="1854648" y="3446105"/>
            <a:ext cx="432000" cy="14400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11"/>
          <p:cNvSpPr/>
          <p:nvPr/>
        </p:nvSpPr>
        <p:spPr>
          <a:xfrm>
            <a:off x="1854648" y="4005064"/>
            <a:ext cx="432000" cy="216000"/>
          </a:xfrm>
          <a:prstGeom prst="rect">
            <a:avLst/>
          </a:prstGeom>
          <a:solidFill>
            <a:srgbClr val="FF0066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430240" y="2780928"/>
            <a:ext cx="1224136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TART</a:t>
            </a:r>
            <a:endParaRPr lang="zh-CN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0240" y="3409255"/>
            <a:ext cx="1493688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OCAL</a:t>
            </a:r>
            <a: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TX</a:t>
            </a:r>
            <a:endParaRPr lang="zh-CN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30240" y="5137447"/>
            <a:ext cx="1368152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OMMIT</a:t>
            </a:r>
            <a:endParaRPr lang="zh-CN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20728" y="4453661"/>
            <a:ext cx="1647506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zh-CN" dirty="0" smtClean="0">
                <a:solidFill>
                  <a:srgbClr val="FF0066"/>
                </a:solidFill>
              </a:rPr>
              <a:t>R</a:t>
            </a:r>
            <a:r>
              <a:rPr lang="en-US" altLang="zh-CN" sz="1600" dirty="0" smtClean="0">
                <a:solidFill>
                  <a:srgbClr val="FF0066"/>
                </a:solidFill>
              </a:rPr>
              <a:t>EAD</a:t>
            </a:r>
            <a:r>
              <a:rPr lang="en-US" altLang="zh-CN" dirty="0" smtClean="0">
                <a:solidFill>
                  <a:srgbClr val="FF0066"/>
                </a:solidFill>
              </a:rPr>
              <a:t>/W</a:t>
            </a:r>
            <a:r>
              <a:rPr lang="en-US" altLang="zh-CN" sz="1600" dirty="0" smtClean="0">
                <a:solidFill>
                  <a:srgbClr val="FF0066"/>
                </a:solidFill>
              </a:rPr>
              <a:t>RITE</a:t>
            </a:r>
            <a:endParaRPr lang="zh-CN" altLang="en-US" dirty="0">
              <a:solidFill>
                <a:srgbClr val="FF0066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2070648" y="4077073"/>
            <a:ext cx="450080" cy="360039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990079" y="2420888"/>
            <a:ext cx="0" cy="3708000"/>
          </a:xfrm>
          <a:prstGeom prst="straightConnector1">
            <a:avLst/>
          </a:prstGeom>
          <a:ln w="127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458580" y="6178009"/>
            <a:ext cx="1224136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IME</a:t>
            </a:r>
            <a:endParaRPr lang="zh-CN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1" name="Straight Arrow Connector 30"/>
          <p:cNvCxnSpPr>
            <a:endCxn id="2" idx="1"/>
          </p:cNvCxnSpPr>
          <p:nvPr/>
        </p:nvCxnSpPr>
        <p:spPr>
          <a:xfrm>
            <a:off x="990080" y="3006636"/>
            <a:ext cx="972568" cy="0"/>
          </a:xfrm>
          <a:prstGeom prst="straightConnector1">
            <a:avLst/>
          </a:prstGeom>
          <a:ln w="28575">
            <a:solidFill>
              <a:srgbClr val="FF0066"/>
            </a:solidFill>
            <a:prstDash val="dash"/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90078" y="2995838"/>
            <a:ext cx="2" cy="2340000"/>
          </a:xfrm>
          <a:prstGeom prst="line">
            <a:avLst/>
          </a:prstGeom>
          <a:ln w="57150" cap="sq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32496" y="2132856"/>
            <a:ext cx="1349672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altLang="zh-CN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EMOTE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</a:t>
            </a:r>
            <a:r>
              <a:rPr lang="en-US" altLang="zh-CN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EAD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/W</a:t>
            </a:r>
            <a:r>
              <a:rPr lang="en-US" altLang="zh-CN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RITE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1295472" y="2631678"/>
            <a:ext cx="198664" cy="377758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206080" y="3135151"/>
            <a:ext cx="427115" cy="39395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600" b="1" dirty="0" smtClean="0">
                <a:solidFill>
                  <a:srgbClr val="0000FF"/>
                </a:solidFill>
              </a:rPr>
              <a:t>HTM TX</a:t>
            </a:r>
            <a:endParaRPr lang="zh-CN" altLang="en-US" sz="1600" b="1" dirty="0">
              <a:solidFill>
                <a:srgbClr val="0000FF"/>
              </a:solidFill>
            </a:endParaRPr>
          </a:p>
        </p:txBody>
      </p:sp>
      <p:sp>
        <p:nvSpPr>
          <p:cNvPr id="38" name="Rectangle 50"/>
          <p:cNvSpPr/>
          <p:nvPr/>
        </p:nvSpPr>
        <p:spPr>
          <a:xfrm>
            <a:off x="3707904" y="2203296"/>
            <a:ext cx="5004000" cy="165775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bIns="72000">
            <a:spAutoFit/>
          </a:bodyPr>
          <a:lstStyle/>
          <a:p>
            <a:pPr lvl="0"/>
            <a:r>
              <a:rPr lang="en-US" altLang="zh-CN" sz="20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C</a:t>
            </a:r>
            <a:r>
              <a:rPr lang="en-US" altLang="zh-CN" sz="16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OMMIT</a:t>
            </a:r>
            <a:r>
              <a:rPr lang="en-US" altLang="zh-CN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zh-CN" sz="16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remote_writeset,remote_readset</a:t>
            </a:r>
            <a:r>
              <a:rPr lang="en-US" altLang="zh-CN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altLang="zh-CN" sz="160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if</a:t>
            </a:r>
            <a:r>
              <a:rPr lang="en-US" altLang="zh-CN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!</a:t>
            </a:r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VALID(</a:t>
            </a:r>
            <a:r>
              <a:rPr lang="en-US" altLang="zh-CN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end_time</a:t>
            </a:r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</a:rPr>
              <a:t>BORT</a:t>
            </a:r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()</a:t>
            </a:r>
          </a:p>
          <a:p>
            <a:pPr lvl="0"/>
            <a:r>
              <a:rPr lang="en-US" altLang="zh-CN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X</a:t>
            </a:r>
            <a:r>
              <a:rPr lang="en-US" altLang="zh-CN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END</a:t>
            </a:r>
            <a:r>
              <a:rPr lang="en-US" altLang="zh-CN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()</a:t>
            </a:r>
            <a:endParaRPr lang="en-US" altLang="zh-CN" sz="7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lvl="0"/>
            <a:r>
              <a:rPr lang="en-US" altLang="zh-CN" sz="160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  </a:t>
            </a:r>
            <a:r>
              <a:rPr lang="en-US" altLang="zh-CN" sz="1600" dirty="0" err="1" smtClean="0">
                <a:solidFill>
                  <a:srgbClr val="0000FF"/>
                </a:solidFill>
                <a:latin typeface="Courier New" panose="02070309020205020404" pitchFamily="49" charset="0"/>
              </a:rPr>
              <a:t>foreach</a:t>
            </a:r>
            <a:r>
              <a:rPr lang="en-US" altLang="zh-CN" sz="160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key </a:t>
            </a:r>
            <a:r>
              <a:rPr lang="en-US" altLang="zh-CN" sz="1600" dirty="0">
                <a:solidFill>
                  <a:srgbClr val="0000FF"/>
                </a:solidFill>
                <a:latin typeface="Courier New" panose="02070309020205020404" pitchFamily="49" charset="0"/>
              </a:rPr>
              <a:t>in </a:t>
            </a:r>
            <a:r>
              <a:rPr lang="en-US" altLang="zh-CN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remote_writeset</a:t>
            </a:r>
            <a:endParaRPr lang="en-US" altLang="zh-CN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lvl="0"/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R</a:t>
            </a:r>
            <a:r>
              <a:rPr lang="en-US" altLang="zh-CN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ELEASE_WRITE_BACK</a:t>
            </a:r>
            <a:r>
              <a:rPr lang="en-US" altLang="zh-CN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zh-CN" sz="16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key,cache</a:t>
            </a:r>
            <a:r>
              <a:rPr lang="en-US" altLang="zh-CN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[key])</a:t>
            </a:r>
          </a:p>
        </p:txBody>
      </p:sp>
      <p:sp>
        <p:nvSpPr>
          <p:cNvPr id="39" name="内容占位符 2"/>
          <p:cNvSpPr txBox="1">
            <a:spLocks/>
          </p:cNvSpPr>
          <p:nvPr/>
        </p:nvSpPr>
        <p:spPr>
          <a:xfrm>
            <a:off x="4067944" y="4509120"/>
            <a:ext cx="4643960" cy="1668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265113" lvl="2" indent="-265113">
              <a:buNone/>
            </a:pPr>
            <a:r>
              <a:rPr lang="en-US" altLang="zh-C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2PL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: 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all </a:t>
            </a:r>
            <a:r>
              <a:rPr lang="en-US" altLang="zh-C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shared locks</a:t>
            </a:r>
            <a:r>
              <a:rPr lang="en-US" altLang="zh-CN" sz="2400" b="1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</a:rPr>
              <a:t>must be released in </a:t>
            </a:r>
            <a:r>
              <a:rPr lang="en-US" altLang="zh-CN" sz="2400" dirty="0">
                <a:solidFill>
                  <a:srgbClr val="FF0066"/>
                </a:solidFill>
                <a:latin typeface="Century Gothic" pitchFamily="34" charset="0"/>
              </a:rPr>
              <a:t>shrinking </a:t>
            </a:r>
            <a:r>
              <a:rPr lang="en-US" altLang="zh-CN" sz="2400" dirty="0" smtClean="0">
                <a:solidFill>
                  <a:srgbClr val="FF0066"/>
                </a:solidFill>
                <a:latin typeface="Century Gothic" pitchFamily="34" charset="0"/>
              </a:rPr>
              <a:t>phase</a:t>
            </a:r>
            <a:endParaRPr lang="en-US" altLang="zh-CN" sz="22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630238" lvl="2"/>
            <a:r>
              <a:rPr lang="en-US" altLang="zh-CN" sz="2200" dirty="0" smtClean="0">
                <a:solidFill>
                  <a:schemeClr val="tx1"/>
                </a:solidFill>
                <a:latin typeface="Century Gothic" pitchFamily="34" charset="0"/>
              </a:rPr>
              <a:t>Insert validation to all leases </a:t>
            </a:r>
            <a:r>
              <a:rPr lang="en-US" altLang="zh-CN" sz="2200" dirty="0" smtClean="0">
                <a:solidFill>
                  <a:srgbClr val="FF0066"/>
                </a:solidFill>
                <a:latin typeface="Century Gothic" pitchFamily="34" charset="0"/>
              </a:rPr>
              <a:t>just before</a:t>
            </a:r>
            <a:r>
              <a:rPr lang="en-US" altLang="zh-CN" sz="2200" dirty="0" smtClean="0">
                <a:solidFill>
                  <a:schemeClr val="tx1"/>
                </a:solidFill>
                <a:latin typeface="Century Gothic" pitchFamily="34" charset="0"/>
              </a:rPr>
              <a:t> HTM commit</a:t>
            </a:r>
          </a:p>
        </p:txBody>
      </p:sp>
      <p:sp>
        <p:nvSpPr>
          <p:cNvPr id="43" name="Rounded Rectangle 25"/>
          <p:cNvSpPr/>
          <p:nvPr/>
        </p:nvSpPr>
        <p:spPr>
          <a:xfrm>
            <a:off x="4536200" y="2532306"/>
            <a:ext cx="1836000" cy="272415"/>
          </a:xfrm>
          <a:prstGeom prst="roundRect">
            <a:avLst/>
          </a:prstGeom>
          <a:solidFill>
            <a:schemeClr val="tx1"/>
          </a:solidFill>
          <a:ln>
            <a:noFill/>
            <a:prstDash val="dash"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V</a:t>
            </a:r>
            <a:r>
              <a:rPr lang="en-US" altLang="zh-CN" sz="1400" b="1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ALID</a:t>
            </a:r>
            <a:r>
              <a:rPr lang="en-US" altLang="zh-CN" sz="1600" b="1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(</a:t>
            </a:r>
            <a:r>
              <a:rPr lang="en-US" altLang="zh-CN" sz="1600" b="1" dirty="0" err="1" smtClean="0">
                <a:solidFill>
                  <a:schemeClr val="bg1"/>
                </a:solidFill>
                <a:latin typeface="Courier New" panose="02070309020205020404" pitchFamily="49" charset="0"/>
              </a:rPr>
              <a:t>end_time</a:t>
            </a:r>
            <a:r>
              <a:rPr lang="en-US" altLang="zh-CN" sz="1600" b="1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44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Transaction </a:t>
            </a:r>
            <a:r>
              <a:rPr lang="en-US" altLang="zh-C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Execution</a:t>
            </a:r>
            <a:r>
              <a:rPr lang="zh-CN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zh-C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Flow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738938" y="3101090"/>
            <a:ext cx="648000" cy="2160000"/>
            <a:chOff x="4860104" y="5032315"/>
            <a:chExt cx="648000" cy="1908000"/>
          </a:xfrm>
        </p:grpSpPr>
        <p:sp>
          <p:nvSpPr>
            <p:cNvPr id="56" name="Rectangle 55"/>
            <p:cNvSpPr/>
            <p:nvPr/>
          </p:nvSpPr>
          <p:spPr>
            <a:xfrm>
              <a:off x="4860104" y="5032315"/>
              <a:ext cx="648000" cy="1908000"/>
            </a:xfrm>
            <a:prstGeom prst="rect">
              <a:avLst/>
            </a:prstGeom>
            <a:solidFill>
              <a:srgbClr val="00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4860104" y="5032315"/>
              <a:ext cx="648000" cy="1908000"/>
              <a:chOff x="4572000" y="5334013"/>
              <a:chExt cx="648000" cy="1908000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>
                <a:off x="4572000" y="5334013"/>
                <a:ext cx="648000" cy="0"/>
              </a:xfrm>
              <a:prstGeom prst="line">
                <a:avLst/>
              </a:prstGeom>
              <a:ln w="28575" cap="sq">
                <a:solidFill>
                  <a:srgbClr val="0000FF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4572000" y="5334013"/>
                <a:ext cx="0" cy="1908000"/>
              </a:xfrm>
              <a:prstGeom prst="line">
                <a:avLst/>
              </a:prstGeom>
              <a:ln w="28575" cap="sq">
                <a:solidFill>
                  <a:srgbClr val="0000FF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5220000" y="5334013"/>
                <a:ext cx="0" cy="1908000"/>
              </a:xfrm>
              <a:prstGeom prst="line">
                <a:avLst/>
              </a:prstGeom>
              <a:ln w="28575" cap="sq">
                <a:solidFill>
                  <a:srgbClr val="0000FF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52396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78"/>
    </mc:Choice>
    <mc:Fallback xmlns="">
      <p:transition xmlns:p14="http://schemas.microsoft.com/office/powerpoint/2010/main" spd="slow" advTm="9878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50"/>
          <p:cNvSpPr/>
          <p:nvPr/>
        </p:nvSpPr>
        <p:spPr>
          <a:xfrm>
            <a:off x="3707904" y="2203296"/>
            <a:ext cx="5004000" cy="16577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 bIns="72000">
            <a:spAutoFit/>
          </a:bodyPr>
          <a:lstStyle/>
          <a:p>
            <a:pPr lvl="0"/>
            <a:r>
              <a:rPr lang="en-US" altLang="zh-CN" sz="20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C</a:t>
            </a:r>
            <a:r>
              <a:rPr lang="en-US" altLang="zh-CN" sz="16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OMMIT</a:t>
            </a:r>
            <a:r>
              <a:rPr lang="en-US" altLang="zh-CN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zh-CN" sz="16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remote_writeset,remote_readset</a:t>
            </a:r>
            <a:r>
              <a:rPr lang="en-US" altLang="zh-CN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altLang="zh-CN" sz="160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if</a:t>
            </a:r>
            <a:r>
              <a:rPr lang="en-US" altLang="zh-CN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!</a:t>
            </a:r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VALID(</a:t>
            </a:r>
            <a:r>
              <a:rPr lang="en-US" altLang="zh-CN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end_time</a:t>
            </a:r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</a:rPr>
              <a:t>BORT</a:t>
            </a:r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()</a:t>
            </a:r>
          </a:p>
          <a:p>
            <a:pPr lvl="0"/>
            <a:r>
              <a:rPr lang="en-US" altLang="zh-CN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X</a:t>
            </a:r>
            <a:r>
              <a:rPr lang="en-US" altLang="zh-CN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END</a:t>
            </a:r>
            <a:r>
              <a:rPr lang="en-US" altLang="zh-CN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()</a:t>
            </a:r>
            <a:endParaRPr lang="en-US" altLang="zh-CN" sz="7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lvl="0"/>
            <a:r>
              <a:rPr lang="en-US" altLang="zh-CN" sz="160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  </a:t>
            </a:r>
            <a:r>
              <a:rPr lang="en-US" altLang="zh-CN" sz="1600" dirty="0" err="1" smtClean="0">
                <a:solidFill>
                  <a:srgbClr val="0000FF"/>
                </a:solidFill>
                <a:latin typeface="Courier New" panose="02070309020205020404" pitchFamily="49" charset="0"/>
              </a:rPr>
              <a:t>foreach</a:t>
            </a:r>
            <a:r>
              <a:rPr lang="en-US" altLang="zh-CN" sz="160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key </a:t>
            </a:r>
            <a:r>
              <a:rPr lang="en-US" altLang="zh-CN" sz="1600" dirty="0">
                <a:solidFill>
                  <a:srgbClr val="0000FF"/>
                </a:solidFill>
                <a:latin typeface="Courier New" panose="02070309020205020404" pitchFamily="49" charset="0"/>
              </a:rPr>
              <a:t>in </a:t>
            </a:r>
            <a:r>
              <a:rPr lang="en-US" altLang="zh-CN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remote_writeset</a:t>
            </a:r>
            <a:endParaRPr lang="en-US" altLang="zh-CN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lvl="0"/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R</a:t>
            </a:r>
            <a:r>
              <a:rPr lang="en-US" altLang="zh-CN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ELEASE_WRITE_BACK</a:t>
            </a:r>
            <a:r>
              <a:rPr lang="en-US" altLang="zh-CN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zh-CN" sz="16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key,cache</a:t>
            </a:r>
            <a:r>
              <a:rPr lang="en-US" altLang="zh-CN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[key])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070648" y="2420888"/>
            <a:ext cx="0" cy="3708000"/>
          </a:xfrm>
          <a:prstGeom prst="straightConnector1">
            <a:avLst/>
          </a:prstGeom>
          <a:ln w="127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3" name="内容占位符 2"/>
          <p:cNvSpPr txBox="1">
            <a:spLocks/>
          </p:cNvSpPr>
          <p:nvPr/>
        </p:nvSpPr>
        <p:spPr>
          <a:xfrm>
            <a:off x="372038" y="1361358"/>
            <a:ext cx="8520442" cy="9328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173038" lvl="2" indent="-173038">
              <a:buNone/>
            </a:pP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DrTM’s Transaction: </a:t>
            </a:r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</a:t>
            </a:r>
            <a:r>
              <a:rPr lang="en-US" altLang="zh-C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TART</a:t>
            </a: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+ </a:t>
            </a:r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</a:t>
            </a:r>
            <a:r>
              <a:rPr lang="en-US" altLang="zh-C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OCAL</a:t>
            </a:r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TX</a:t>
            </a: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+ </a:t>
            </a:r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</a:t>
            </a:r>
            <a:r>
              <a:rPr lang="en-US" altLang="zh-C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OMMIT</a:t>
            </a:r>
            <a:endParaRPr lang="en-US" altLang="zh-CN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8424" y="6376243"/>
            <a:ext cx="576064" cy="365125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32</a:t>
            </a:fld>
            <a:endParaRPr lang="zh-CN" altLang="en-US" sz="1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" name="Isosceles Triangle 1"/>
          <p:cNvSpPr/>
          <p:nvPr/>
        </p:nvSpPr>
        <p:spPr>
          <a:xfrm>
            <a:off x="1854648" y="2844636"/>
            <a:ext cx="432000" cy="324000"/>
          </a:xfrm>
          <a:prstGeom prst="triangle">
            <a:avLst/>
          </a:prstGeom>
          <a:solidFill>
            <a:srgbClr val="FF0066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Isosceles Triangle 6"/>
          <p:cNvSpPr/>
          <p:nvPr/>
        </p:nvSpPr>
        <p:spPr>
          <a:xfrm rot="10800000">
            <a:off x="1854648" y="5193192"/>
            <a:ext cx="432000" cy="324000"/>
          </a:xfrm>
          <a:prstGeom prst="triangle">
            <a:avLst/>
          </a:prstGeom>
          <a:solidFill>
            <a:srgbClr val="FF0066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ectangle 2"/>
          <p:cNvSpPr/>
          <p:nvPr/>
        </p:nvSpPr>
        <p:spPr>
          <a:xfrm>
            <a:off x="1854648" y="3446105"/>
            <a:ext cx="432000" cy="14400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11"/>
          <p:cNvSpPr/>
          <p:nvPr/>
        </p:nvSpPr>
        <p:spPr>
          <a:xfrm>
            <a:off x="1854648" y="4005064"/>
            <a:ext cx="432000" cy="216000"/>
          </a:xfrm>
          <a:prstGeom prst="rect">
            <a:avLst/>
          </a:prstGeom>
          <a:solidFill>
            <a:srgbClr val="FF0066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430240" y="2780928"/>
            <a:ext cx="1224136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TART</a:t>
            </a:r>
            <a:endParaRPr lang="zh-CN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0240" y="3409255"/>
            <a:ext cx="1493688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OCAL</a:t>
            </a:r>
            <a: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TX</a:t>
            </a:r>
            <a:endParaRPr lang="zh-CN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30240" y="5137447"/>
            <a:ext cx="1368152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OMMIT</a:t>
            </a:r>
            <a:endParaRPr lang="zh-CN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20728" y="4453661"/>
            <a:ext cx="1349672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zh-CN" dirty="0" smtClean="0">
                <a:solidFill>
                  <a:srgbClr val="FF0066"/>
                </a:solidFill>
              </a:rPr>
              <a:t>R</a:t>
            </a:r>
            <a:r>
              <a:rPr lang="en-US" altLang="zh-CN" sz="1600" dirty="0" smtClean="0">
                <a:solidFill>
                  <a:srgbClr val="FF0066"/>
                </a:solidFill>
              </a:rPr>
              <a:t>EAD</a:t>
            </a:r>
            <a:r>
              <a:rPr lang="en-US" altLang="zh-CN" dirty="0" smtClean="0">
                <a:solidFill>
                  <a:srgbClr val="FF0066"/>
                </a:solidFill>
              </a:rPr>
              <a:t>/W</a:t>
            </a:r>
            <a:r>
              <a:rPr lang="en-US" altLang="zh-CN" sz="1600" dirty="0" smtClean="0">
                <a:solidFill>
                  <a:srgbClr val="FF0066"/>
                </a:solidFill>
              </a:rPr>
              <a:t>RITE</a:t>
            </a:r>
            <a:endParaRPr lang="zh-CN" altLang="en-US" dirty="0">
              <a:solidFill>
                <a:srgbClr val="FF0066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2070648" y="4077073"/>
            <a:ext cx="450080" cy="360039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990079" y="2420888"/>
            <a:ext cx="0" cy="3708000"/>
          </a:xfrm>
          <a:prstGeom prst="straightConnector1">
            <a:avLst/>
          </a:prstGeom>
          <a:ln w="127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458580" y="6178009"/>
            <a:ext cx="1224136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IME</a:t>
            </a:r>
            <a:endParaRPr lang="zh-CN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1" name="Straight Arrow Connector 30"/>
          <p:cNvCxnSpPr>
            <a:endCxn id="2" idx="1"/>
          </p:cNvCxnSpPr>
          <p:nvPr/>
        </p:nvCxnSpPr>
        <p:spPr>
          <a:xfrm>
            <a:off x="990080" y="3006636"/>
            <a:ext cx="972568" cy="0"/>
          </a:xfrm>
          <a:prstGeom prst="straightConnector1">
            <a:avLst/>
          </a:prstGeom>
          <a:ln w="28575">
            <a:solidFill>
              <a:srgbClr val="FF0066"/>
            </a:solidFill>
            <a:prstDash val="dash"/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90078" y="2995838"/>
            <a:ext cx="2" cy="2340000"/>
          </a:xfrm>
          <a:prstGeom prst="line">
            <a:avLst/>
          </a:prstGeom>
          <a:ln w="57150" cap="sq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32496" y="2132856"/>
            <a:ext cx="1349672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altLang="zh-CN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EMOTE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</a:t>
            </a:r>
            <a:r>
              <a:rPr lang="en-US" altLang="zh-CN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EAD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/W</a:t>
            </a:r>
            <a:r>
              <a:rPr lang="en-US" altLang="zh-CN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RITE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1295472" y="2631678"/>
            <a:ext cx="198664" cy="377758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206080" y="3135151"/>
            <a:ext cx="427115" cy="39395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600" b="1" dirty="0" smtClean="0">
                <a:solidFill>
                  <a:srgbClr val="0000FF"/>
                </a:solidFill>
              </a:rPr>
              <a:t>HTM TX</a:t>
            </a:r>
            <a:endParaRPr lang="zh-CN" altLang="en-US" sz="1600" b="1" dirty="0">
              <a:solidFill>
                <a:srgbClr val="0000FF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738938" y="3101090"/>
            <a:ext cx="648000" cy="2160000"/>
            <a:chOff x="1738938" y="3101090"/>
            <a:chExt cx="648000" cy="2160000"/>
          </a:xfrm>
        </p:grpSpPr>
        <p:grpSp>
          <p:nvGrpSpPr>
            <p:cNvPr id="48" name="Group 47"/>
            <p:cNvGrpSpPr/>
            <p:nvPr/>
          </p:nvGrpSpPr>
          <p:grpSpPr>
            <a:xfrm>
              <a:off x="1738938" y="3101090"/>
              <a:ext cx="648000" cy="2160000"/>
              <a:chOff x="4860104" y="5032315"/>
              <a:chExt cx="648000" cy="2160000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4860104" y="5032315"/>
                <a:ext cx="648000" cy="2160000"/>
              </a:xfrm>
              <a:prstGeom prst="rect">
                <a:avLst/>
              </a:prstGeom>
              <a:solidFill>
                <a:srgbClr val="00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2" name="Group 51"/>
              <p:cNvGrpSpPr/>
              <p:nvPr/>
            </p:nvGrpSpPr>
            <p:grpSpPr>
              <a:xfrm>
                <a:off x="4860104" y="5032315"/>
                <a:ext cx="648000" cy="2160000"/>
                <a:chOff x="4572000" y="5334013"/>
                <a:chExt cx="648000" cy="2160000"/>
              </a:xfrm>
            </p:grpSpPr>
            <p:cxnSp>
              <p:nvCxnSpPr>
                <p:cNvPr id="53" name="Straight Connector 52"/>
                <p:cNvCxnSpPr/>
                <p:nvPr/>
              </p:nvCxnSpPr>
              <p:spPr>
                <a:xfrm>
                  <a:off x="4572000" y="5334013"/>
                  <a:ext cx="648000" cy="0"/>
                </a:xfrm>
                <a:prstGeom prst="line">
                  <a:avLst/>
                </a:prstGeom>
                <a:ln w="28575" cap="sq">
                  <a:solidFill>
                    <a:srgbClr val="0000FF"/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4572000" y="5334013"/>
                  <a:ext cx="0" cy="2160000"/>
                </a:xfrm>
                <a:prstGeom prst="line">
                  <a:avLst/>
                </a:prstGeom>
                <a:ln w="28575" cap="sq">
                  <a:solidFill>
                    <a:srgbClr val="0000FF"/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5220000" y="5334013"/>
                  <a:ext cx="0" cy="2160000"/>
                </a:xfrm>
                <a:prstGeom prst="line">
                  <a:avLst/>
                </a:prstGeom>
                <a:ln w="28575" cap="sq">
                  <a:solidFill>
                    <a:srgbClr val="0000FF"/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49" name="Straight Connector 48"/>
            <p:cNvCxnSpPr/>
            <p:nvPr/>
          </p:nvCxnSpPr>
          <p:spPr>
            <a:xfrm>
              <a:off x="1738938" y="5261090"/>
              <a:ext cx="648000" cy="0"/>
            </a:xfrm>
            <a:prstGeom prst="line">
              <a:avLst/>
            </a:prstGeom>
            <a:ln w="28575" cap="sq">
              <a:solidFill>
                <a:srgbClr val="0000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ounded Rectangle 25"/>
          <p:cNvSpPr/>
          <p:nvPr/>
        </p:nvSpPr>
        <p:spPr>
          <a:xfrm>
            <a:off x="3996385" y="3032172"/>
            <a:ext cx="504000" cy="272415"/>
          </a:xfrm>
          <a:prstGeom prst="roundRect">
            <a:avLst/>
          </a:prstGeom>
          <a:solidFill>
            <a:schemeClr val="tx1"/>
          </a:solidFill>
          <a:ln>
            <a:noFill/>
            <a:prstDash val="dash"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X</a:t>
            </a:r>
            <a:r>
              <a:rPr lang="en-US" altLang="zh-CN" sz="1400" b="1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END</a:t>
            </a:r>
          </a:p>
        </p:txBody>
      </p:sp>
      <p:sp>
        <p:nvSpPr>
          <p:cNvPr id="37" name="标题 1"/>
          <p:cNvSpPr txBox="1">
            <a:spLocks/>
          </p:cNvSpPr>
          <p:nvPr/>
        </p:nvSpPr>
        <p:spPr>
          <a:xfrm>
            <a:off x="288000" y="0"/>
            <a:ext cx="8856000" cy="1417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Transaction </a:t>
            </a:r>
            <a:r>
              <a:rPr lang="en-US" altLang="zh-C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Execution</a:t>
            </a:r>
            <a:r>
              <a:rPr lang="zh-CN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zh-C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Flow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8" name="内容占位符 2"/>
          <p:cNvSpPr txBox="1">
            <a:spLocks/>
          </p:cNvSpPr>
          <p:nvPr/>
        </p:nvSpPr>
        <p:spPr>
          <a:xfrm>
            <a:off x="3707904" y="5013176"/>
            <a:ext cx="5166096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lvl="2" indent="0">
              <a:buNone/>
            </a:pP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Commit </a:t>
            </a:r>
            <a:r>
              <a:rPr lang="en-US" altLang="zh-CN" sz="2400" b="1" dirty="0" smtClean="0">
                <a:solidFill>
                  <a:srgbClr val="FF0066"/>
                </a:solidFill>
                <a:latin typeface="Century Gothic" pitchFamily="34" charset="0"/>
              </a:rPr>
              <a:t>local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 updates by </a:t>
            </a:r>
            <a:r>
              <a:rPr lang="en-US" altLang="zh-CN" sz="2400" b="1" dirty="0" smtClean="0">
                <a:solidFill>
                  <a:srgbClr val="FF0066"/>
                </a:solidFill>
                <a:latin typeface="Century Gothic" pitchFamily="34" charset="0"/>
              </a:rPr>
              <a:t>HTM</a:t>
            </a:r>
          </a:p>
        </p:txBody>
      </p:sp>
    </p:spTree>
    <p:extLst>
      <p:ext uri="{BB962C8B-B14F-4D97-AF65-F5344CB8AC3E}">
        <p14:creationId xmlns:p14="http://schemas.microsoft.com/office/powerpoint/2010/main" val="411233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78"/>
    </mc:Choice>
    <mc:Fallback xmlns="">
      <p:transition xmlns:p14="http://schemas.microsoft.com/office/powerpoint/2010/main" spd="slow" advTm="9878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50"/>
          <p:cNvSpPr/>
          <p:nvPr/>
        </p:nvSpPr>
        <p:spPr>
          <a:xfrm>
            <a:off x="3707904" y="2203296"/>
            <a:ext cx="5004000" cy="16577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 bIns="72000">
            <a:spAutoFit/>
          </a:bodyPr>
          <a:lstStyle/>
          <a:p>
            <a:pPr lvl="0"/>
            <a:r>
              <a:rPr lang="en-US" altLang="zh-CN" sz="20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C</a:t>
            </a:r>
            <a:r>
              <a:rPr lang="en-US" altLang="zh-CN" sz="16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OMMIT</a:t>
            </a:r>
            <a:r>
              <a:rPr lang="en-US" altLang="zh-CN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zh-CN" sz="16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remote_writeset,remote_readset</a:t>
            </a:r>
            <a:r>
              <a:rPr lang="en-US" altLang="zh-CN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altLang="zh-CN" sz="160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if</a:t>
            </a:r>
            <a:r>
              <a:rPr lang="en-US" altLang="zh-CN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!</a:t>
            </a:r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VALID(</a:t>
            </a:r>
            <a:r>
              <a:rPr lang="en-US" altLang="zh-CN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end_time</a:t>
            </a:r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</a:rPr>
              <a:t>BORT</a:t>
            </a:r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()</a:t>
            </a:r>
          </a:p>
          <a:p>
            <a:pPr lvl="0"/>
            <a:r>
              <a:rPr lang="en-US" altLang="zh-CN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X</a:t>
            </a:r>
            <a:r>
              <a:rPr lang="en-US" altLang="zh-CN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END</a:t>
            </a:r>
            <a:r>
              <a:rPr lang="en-US" altLang="zh-CN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()</a:t>
            </a:r>
            <a:endParaRPr lang="en-US" altLang="zh-CN" sz="7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lvl="0"/>
            <a:r>
              <a:rPr lang="en-US" altLang="zh-CN" sz="160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  </a:t>
            </a:r>
            <a:r>
              <a:rPr lang="en-US" altLang="zh-CN" sz="1600" dirty="0" err="1" smtClean="0">
                <a:solidFill>
                  <a:srgbClr val="0000FF"/>
                </a:solidFill>
                <a:latin typeface="Courier New" panose="02070309020205020404" pitchFamily="49" charset="0"/>
              </a:rPr>
              <a:t>foreach</a:t>
            </a:r>
            <a:r>
              <a:rPr lang="en-US" altLang="zh-CN" sz="160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key </a:t>
            </a:r>
            <a:r>
              <a:rPr lang="en-US" altLang="zh-CN" sz="1600" dirty="0">
                <a:solidFill>
                  <a:srgbClr val="0000FF"/>
                </a:solidFill>
                <a:latin typeface="Courier New" panose="02070309020205020404" pitchFamily="49" charset="0"/>
              </a:rPr>
              <a:t>in </a:t>
            </a:r>
            <a:r>
              <a:rPr lang="en-US" altLang="zh-CN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remote_writeset</a:t>
            </a:r>
            <a:endParaRPr lang="en-US" altLang="zh-CN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lvl="0"/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R</a:t>
            </a:r>
            <a:r>
              <a:rPr lang="en-US" altLang="zh-CN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ELEASE_WRITE_BACK</a:t>
            </a:r>
            <a:r>
              <a:rPr lang="en-US" altLang="zh-CN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zh-CN" sz="16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key,cache</a:t>
            </a:r>
            <a:r>
              <a:rPr lang="en-US" altLang="zh-CN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[key])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070648" y="2420888"/>
            <a:ext cx="0" cy="3708000"/>
          </a:xfrm>
          <a:prstGeom prst="straightConnector1">
            <a:avLst/>
          </a:prstGeom>
          <a:ln w="127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3" name="内容占位符 2"/>
          <p:cNvSpPr txBox="1">
            <a:spLocks/>
          </p:cNvSpPr>
          <p:nvPr/>
        </p:nvSpPr>
        <p:spPr>
          <a:xfrm>
            <a:off x="372038" y="1361358"/>
            <a:ext cx="8520442" cy="9328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173038" lvl="2" indent="-173038">
              <a:buNone/>
            </a:pP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DrTM’s Transaction: </a:t>
            </a:r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</a:t>
            </a:r>
            <a:r>
              <a:rPr lang="en-US" altLang="zh-C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TART</a:t>
            </a: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+ </a:t>
            </a:r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</a:t>
            </a:r>
            <a:r>
              <a:rPr lang="en-US" altLang="zh-C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OCAL</a:t>
            </a:r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TX</a:t>
            </a: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+ </a:t>
            </a:r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</a:t>
            </a:r>
            <a:r>
              <a:rPr lang="en-US" altLang="zh-C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OMMIT</a:t>
            </a:r>
            <a:endParaRPr lang="en-US" altLang="zh-CN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8424" y="6376243"/>
            <a:ext cx="576064" cy="365125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33</a:t>
            </a:fld>
            <a:endParaRPr lang="zh-CN" altLang="en-US" sz="1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" name="Isosceles Triangle 1"/>
          <p:cNvSpPr/>
          <p:nvPr/>
        </p:nvSpPr>
        <p:spPr>
          <a:xfrm>
            <a:off x="1854648" y="2844636"/>
            <a:ext cx="432000" cy="324000"/>
          </a:xfrm>
          <a:prstGeom prst="triangle">
            <a:avLst/>
          </a:prstGeom>
          <a:solidFill>
            <a:srgbClr val="FF0066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Isosceles Triangle 6"/>
          <p:cNvSpPr/>
          <p:nvPr/>
        </p:nvSpPr>
        <p:spPr>
          <a:xfrm rot="10800000">
            <a:off x="1854648" y="5193192"/>
            <a:ext cx="432000" cy="324000"/>
          </a:xfrm>
          <a:prstGeom prst="triangle">
            <a:avLst/>
          </a:prstGeom>
          <a:solidFill>
            <a:srgbClr val="FF0066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ectangle 2"/>
          <p:cNvSpPr/>
          <p:nvPr/>
        </p:nvSpPr>
        <p:spPr>
          <a:xfrm>
            <a:off x="1854648" y="3446105"/>
            <a:ext cx="432000" cy="14400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11"/>
          <p:cNvSpPr/>
          <p:nvPr/>
        </p:nvSpPr>
        <p:spPr>
          <a:xfrm>
            <a:off x="1854648" y="4005064"/>
            <a:ext cx="432000" cy="216000"/>
          </a:xfrm>
          <a:prstGeom prst="rect">
            <a:avLst/>
          </a:prstGeom>
          <a:solidFill>
            <a:srgbClr val="FF0066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430240" y="2780928"/>
            <a:ext cx="1224136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TART</a:t>
            </a:r>
            <a:endParaRPr lang="zh-CN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0240" y="3409255"/>
            <a:ext cx="1493688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OCAL</a:t>
            </a:r>
            <a: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TX</a:t>
            </a:r>
            <a:endParaRPr lang="zh-CN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30240" y="5137447"/>
            <a:ext cx="1368152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OMMIT</a:t>
            </a:r>
            <a:endParaRPr lang="zh-CN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20728" y="4453661"/>
            <a:ext cx="1349672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zh-CN" dirty="0" smtClean="0">
                <a:solidFill>
                  <a:srgbClr val="FF0066"/>
                </a:solidFill>
              </a:rPr>
              <a:t>R</a:t>
            </a:r>
            <a:r>
              <a:rPr lang="en-US" altLang="zh-CN" sz="1600" dirty="0" smtClean="0">
                <a:solidFill>
                  <a:srgbClr val="FF0066"/>
                </a:solidFill>
              </a:rPr>
              <a:t>EAD</a:t>
            </a:r>
            <a:r>
              <a:rPr lang="en-US" altLang="zh-CN" dirty="0" smtClean="0">
                <a:solidFill>
                  <a:srgbClr val="FF0066"/>
                </a:solidFill>
              </a:rPr>
              <a:t>/W</a:t>
            </a:r>
            <a:r>
              <a:rPr lang="en-US" altLang="zh-CN" sz="1600" dirty="0" smtClean="0">
                <a:solidFill>
                  <a:srgbClr val="FF0066"/>
                </a:solidFill>
              </a:rPr>
              <a:t>RITE</a:t>
            </a:r>
            <a:endParaRPr lang="zh-CN" altLang="en-US" dirty="0">
              <a:solidFill>
                <a:srgbClr val="FF0066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2070648" y="4077073"/>
            <a:ext cx="450080" cy="360039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990079" y="2420888"/>
            <a:ext cx="0" cy="3708000"/>
          </a:xfrm>
          <a:prstGeom prst="straightConnector1">
            <a:avLst/>
          </a:prstGeom>
          <a:ln w="127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458580" y="6178009"/>
            <a:ext cx="1224136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IME</a:t>
            </a:r>
            <a:endParaRPr lang="zh-CN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1" name="Straight Arrow Connector 30"/>
          <p:cNvCxnSpPr>
            <a:endCxn id="2" idx="1"/>
          </p:cNvCxnSpPr>
          <p:nvPr/>
        </p:nvCxnSpPr>
        <p:spPr>
          <a:xfrm>
            <a:off x="990080" y="3006636"/>
            <a:ext cx="972568" cy="0"/>
          </a:xfrm>
          <a:prstGeom prst="straightConnector1">
            <a:avLst/>
          </a:prstGeom>
          <a:ln w="28575">
            <a:solidFill>
              <a:srgbClr val="FF0066"/>
            </a:solidFill>
            <a:prstDash val="dash"/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90078" y="2995838"/>
            <a:ext cx="2" cy="2340000"/>
          </a:xfrm>
          <a:prstGeom prst="line">
            <a:avLst/>
          </a:prstGeom>
          <a:ln w="57150" cap="sq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7" idx="5"/>
          </p:cNvCxnSpPr>
          <p:nvPr/>
        </p:nvCxnSpPr>
        <p:spPr>
          <a:xfrm flipH="1">
            <a:off x="990069" y="5355192"/>
            <a:ext cx="972579" cy="0"/>
          </a:xfrm>
          <a:prstGeom prst="straightConnector1">
            <a:avLst/>
          </a:prstGeom>
          <a:ln w="28575" cmpd="sng">
            <a:solidFill>
              <a:srgbClr val="FF0066"/>
            </a:solidFill>
            <a:prstDash val="sysDot"/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32496" y="2132856"/>
            <a:ext cx="1349672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altLang="zh-CN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EMOTE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</a:t>
            </a:r>
            <a:r>
              <a:rPr lang="en-US" altLang="zh-CN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EAD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/W</a:t>
            </a:r>
            <a:r>
              <a:rPr lang="en-US" altLang="zh-CN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RITE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1295472" y="2631678"/>
            <a:ext cx="198664" cy="377758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60488" y="4459178"/>
            <a:ext cx="1349672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altLang="zh-CN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EMOTE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</a:t>
            </a:r>
            <a:r>
              <a:rPr lang="en-US" altLang="zh-CN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RITE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</a:t>
            </a:r>
            <a:r>
              <a:rPr lang="en-US" altLang="zh-CN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ACK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1349671" y="4991110"/>
            <a:ext cx="180693" cy="383437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206080" y="3135151"/>
            <a:ext cx="427115" cy="39395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600" b="1" dirty="0" smtClean="0">
                <a:solidFill>
                  <a:srgbClr val="0000FF"/>
                </a:solidFill>
              </a:rPr>
              <a:t>HTM TX</a:t>
            </a:r>
            <a:endParaRPr lang="zh-CN" altLang="en-US" sz="1600" b="1" dirty="0">
              <a:solidFill>
                <a:srgbClr val="0000FF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738938" y="3101090"/>
            <a:ext cx="648000" cy="2160000"/>
            <a:chOff x="1738938" y="3101090"/>
            <a:chExt cx="648000" cy="2160000"/>
          </a:xfrm>
        </p:grpSpPr>
        <p:grpSp>
          <p:nvGrpSpPr>
            <p:cNvPr id="48" name="Group 47"/>
            <p:cNvGrpSpPr/>
            <p:nvPr/>
          </p:nvGrpSpPr>
          <p:grpSpPr>
            <a:xfrm>
              <a:off x="1738938" y="3101090"/>
              <a:ext cx="648000" cy="2160000"/>
              <a:chOff x="4860104" y="5032315"/>
              <a:chExt cx="648000" cy="2160000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4860104" y="5032315"/>
                <a:ext cx="648000" cy="2160000"/>
              </a:xfrm>
              <a:prstGeom prst="rect">
                <a:avLst/>
              </a:prstGeom>
              <a:solidFill>
                <a:srgbClr val="00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2" name="Group 51"/>
              <p:cNvGrpSpPr/>
              <p:nvPr/>
            </p:nvGrpSpPr>
            <p:grpSpPr>
              <a:xfrm>
                <a:off x="4860104" y="5032315"/>
                <a:ext cx="648000" cy="2160000"/>
                <a:chOff x="4572000" y="5334013"/>
                <a:chExt cx="648000" cy="2160000"/>
              </a:xfrm>
            </p:grpSpPr>
            <p:cxnSp>
              <p:nvCxnSpPr>
                <p:cNvPr id="53" name="Straight Connector 52"/>
                <p:cNvCxnSpPr/>
                <p:nvPr/>
              </p:nvCxnSpPr>
              <p:spPr>
                <a:xfrm>
                  <a:off x="4572000" y="5334013"/>
                  <a:ext cx="648000" cy="0"/>
                </a:xfrm>
                <a:prstGeom prst="line">
                  <a:avLst/>
                </a:prstGeom>
                <a:ln w="28575" cap="sq">
                  <a:solidFill>
                    <a:srgbClr val="0000FF"/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4572000" y="5334013"/>
                  <a:ext cx="0" cy="2160000"/>
                </a:xfrm>
                <a:prstGeom prst="line">
                  <a:avLst/>
                </a:prstGeom>
                <a:ln w="28575" cap="sq">
                  <a:solidFill>
                    <a:srgbClr val="0000FF"/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5220000" y="5334013"/>
                  <a:ext cx="0" cy="2160000"/>
                </a:xfrm>
                <a:prstGeom prst="line">
                  <a:avLst/>
                </a:prstGeom>
                <a:ln w="28575" cap="sq">
                  <a:solidFill>
                    <a:srgbClr val="0000FF"/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49" name="Straight Connector 48"/>
            <p:cNvCxnSpPr/>
            <p:nvPr/>
          </p:nvCxnSpPr>
          <p:spPr>
            <a:xfrm>
              <a:off x="1738938" y="5261090"/>
              <a:ext cx="648000" cy="0"/>
            </a:xfrm>
            <a:prstGeom prst="line">
              <a:avLst/>
            </a:prstGeom>
            <a:ln w="28575" cap="sq">
              <a:solidFill>
                <a:srgbClr val="0000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ounded Rectangle 25"/>
          <p:cNvSpPr/>
          <p:nvPr/>
        </p:nvSpPr>
        <p:spPr>
          <a:xfrm>
            <a:off x="4226080" y="3519368"/>
            <a:ext cx="2016000" cy="272415"/>
          </a:xfrm>
          <a:prstGeom prst="roundRect">
            <a:avLst/>
          </a:prstGeom>
          <a:solidFill>
            <a:schemeClr val="tx1"/>
          </a:solidFill>
          <a:ln>
            <a:noFill/>
            <a:prstDash val="dash"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R</a:t>
            </a:r>
            <a:r>
              <a:rPr lang="en-US" altLang="zh-CN" sz="1400" b="1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ELEASE_WRITE_BACK</a:t>
            </a:r>
          </a:p>
        </p:txBody>
      </p:sp>
      <p:sp>
        <p:nvSpPr>
          <p:cNvPr id="37" name="标题 1"/>
          <p:cNvSpPr txBox="1">
            <a:spLocks/>
          </p:cNvSpPr>
          <p:nvPr/>
        </p:nvSpPr>
        <p:spPr>
          <a:xfrm>
            <a:off x="288000" y="0"/>
            <a:ext cx="8856000" cy="1417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Transaction </a:t>
            </a:r>
            <a:r>
              <a:rPr lang="en-US" altLang="zh-C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Execution</a:t>
            </a:r>
            <a:r>
              <a:rPr lang="zh-CN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zh-C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Flow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8" name="内容占位符 2"/>
          <p:cNvSpPr txBox="1">
            <a:spLocks/>
          </p:cNvSpPr>
          <p:nvPr/>
        </p:nvSpPr>
        <p:spPr>
          <a:xfrm>
            <a:off x="3707904" y="5445224"/>
            <a:ext cx="5345608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lvl="2" indent="0">
              <a:buNone/>
            </a:pP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Commit </a:t>
            </a:r>
            <a:r>
              <a:rPr lang="en-US" altLang="zh-CN" sz="2400" b="1" dirty="0" smtClean="0">
                <a:solidFill>
                  <a:srgbClr val="FF0066"/>
                </a:solidFill>
                <a:latin typeface="Century Gothic" pitchFamily="34" charset="0"/>
              </a:rPr>
              <a:t>remote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 updates by </a:t>
            </a:r>
            <a:r>
              <a:rPr lang="en-US" altLang="zh-CN" sz="2400" b="1" dirty="0" smtClean="0">
                <a:solidFill>
                  <a:srgbClr val="FF0066"/>
                </a:solidFill>
                <a:latin typeface="Century Gothic" pitchFamily="34" charset="0"/>
              </a:rPr>
              <a:t>RDMA</a:t>
            </a:r>
          </a:p>
        </p:txBody>
      </p:sp>
      <p:sp>
        <p:nvSpPr>
          <p:cNvPr id="43" name="内容占位符 2"/>
          <p:cNvSpPr txBox="1">
            <a:spLocks/>
          </p:cNvSpPr>
          <p:nvPr/>
        </p:nvSpPr>
        <p:spPr>
          <a:xfrm>
            <a:off x="3707904" y="5013176"/>
            <a:ext cx="5166096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lvl="2" indent="0">
              <a:buNone/>
            </a:pP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Commit </a:t>
            </a:r>
            <a:r>
              <a:rPr lang="en-US" altLang="zh-CN" sz="2400" b="1" dirty="0" smtClean="0">
                <a:solidFill>
                  <a:srgbClr val="FF0066"/>
                </a:solidFill>
                <a:latin typeface="Century Gothic" pitchFamily="34" charset="0"/>
              </a:rPr>
              <a:t>local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 updates by </a:t>
            </a:r>
            <a:r>
              <a:rPr lang="en-US" altLang="zh-CN" sz="2400" b="1" dirty="0" smtClean="0">
                <a:solidFill>
                  <a:srgbClr val="FF0066"/>
                </a:solidFill>
                <a:latin typeface="Century Gothic" pitchFamily="34" charset="0"/>
              </a:rPr>
              <a:t>HTM</a:t>
            </a:r>
          </a:p>
        </p:txBody>
      </p:sp>
      <p:sp>
        <p:nvSpPr>
          <p:cNvPr id="51" name="TextBox 20"/>
          <p:cNvSpPr txBox="1"/>
          <p:nvPr/>
        </p:nvSpPr>
        <p:spPr>
          <a:xfrm>
            <a:off x="4148205" y="4335487"/>
            <a:ext cx="4096203" cy="461665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square" lIns="36000" rIns="36000" rtlCol="0">
            <a:spAutoFit/>
          </a:bodyPr>
          <a:lstStyle/>
          <a:p>
            <a:r>
              <a:rPr lang="en-US" altLang="zh-CN" sz="2400" b="1" dirty="0" smtClean="0">
                <a:effectLst>
                  <a:glow rad="190500">
                    <a:schemeClr val="bg1">
                      <a:lumMod val="9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2PL </a:t>
            </a:r>
            <a:r>
              <a:rPr lang="en-US" altLang="zh-CN" sz="2400" dirty="0" smtClean="0">
                <a:effectLst>
                  <a:glow rad="190500">
                    <a:schemeClr val="bg1">
                      <a:lumMod val="95000"/>
                    </a:schemeClr>
                  </a:glow>
                </a:effectLst>
              </a:rPr>
              <a:t>&amp;</a:t>
            </a:r>
            <a:r>
              <a:rPr lang="en-US" altLang="zh-CN" sz="2400" b="1" dirty="0" smtClean="0">
                <a:effectLst>
                  <a:glow rad="190500">
                    <a:schemeClr val="bg1">
                      <a:lumMod val="9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HTM </a:t>
            </a:r>
            <a:r>
              <a:rPr lang="en-US" altLang="zh-CN" sz="2400" dirty="0" smtClean="0">
                <a:effectLst>
                  <a:glow rad="190500">
                    <a:schemeClr val="bg1">
                      <a:lumMod val="95000"/>
                    </a:schemeClr>
                  </a:glow>
                </a:effectLst>
                <a:sym typeface="Wingdings" panose="05000000000000000000" pitchFamily="2" charset="2"/>
              </a:rPr>
              <a:t></a:t>
            </a:r>
            <a:r>
              <a:rPr lang="en-US" altLang="zh-CN" sz="2400" b="1" dirty="0" smtClean="0">
                <a:effectLst>
                  <a:glow rad="190500">
                    <a:schemeClr val="bg1">
                      <a:lumMod val="9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Serializability</a:t>
            </a:r>
            <a:endParaRPr lang="zh-CN" altLang="en-US" sz="2400" b="1" dirty="0">
              <a:effectLst>
                <a:glow rad="190500">
                  <a:schemeClr val="bg1">
                    <a:lumMod val="9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568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78"/>
    </mc:Choice>
    <mc:Fallback xmlns="">
      <p:transition xmlns:p14="http://schemas.microsoft.com/office/powerpoint/2010/main" spd="slow" advTm="98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3" name="内容占位符 2"/>
          <p:cNvSpPr txBox="1">
            <a:spLocks/>
          </p:cNvSpPr>
          <p:nvPr/>
        </p:nvSpPr>
        <p:spPr>
          <a:xfrm>
            <a:off x="372038" y="1361357"/>
            <a:ext cx="8520442" cy="11315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173038" lvl="2" indent="-173038">
              <a:buNone/>
            </a:pP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Read-only </a:t>
            </a:r>
            <a:r>
              <a:rPr lang="en-US" altLang="zh-CN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TX usually has a very large read set</a:t>
            </a:r>
            <a:endParaRPr lang="en-US" altLang="zh-CN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630238" lvl="2"/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Likely abort </a:t>
            </a: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</a:rPr>
              <a:t>an HTM 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transaction due to </a:t>
            </a:r>
            <a:r>
              <a:rPr lang="en-US" altLang="zh-CN" sz="2400" dirty="0" smtClean="0">
                <a:solidFill>
                  <a:srgbClr val="FF0066"/>
                </a:solidFill>
                <a:latin typeface="Century Gothic" pitchFamily="34" charset="0"/>
              </a:rPr>
              <a:t>capacity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376243"/>
            <a:ext cx="648072" cy="365125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34</a:t>
            </a:fld>
            <a:endParaRPr lang="zh-CN" altLang="en-US" sz="1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Read-only Transaction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372038" y="2492896"/>
            <a:ext cx="8520442" cy="2525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173038" lvl="2" indent="-173038">
              <a:buNone/>
            </a:pP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Two-round schema (read &amp; confirm)</a:t>
            </a:r>
            <a:endParaRPr lang="en-US" altLang="zh-CN" baseline="300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630238" lvl="2"/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Similar to R</a:t>
            </a:r>
            <a:r>
              <a:rPr lang="en-US" altLang="zh-CN" sz="2200" dirty="0" smtClean="0">
                <a:solidFill>
                  <a:schemeClr val="tx1"/>
                </a:solidFill>
                <a:latin typeface="Century Gothic" pitchFamily="34" charset="0"/>
              </a:rPr>
              <a:t>OCOCO</a:t>
            </a:r>
            <a:r>
              <a:rPr lang="en-US" altLang="zh-CN" sz="2400" baseline="30000" dirty="0" smtClean="0">
                <a:solidFill>
                  <a:schemeClr val="tx1"/>
                </a:solidFill>
                <a:latin typeface="Century Gothic" pitchFamily="34" charset="0"/>
              </a:rPr>
              <a:t>OSDI’14</a:t>
            </a:r>
          </a:p>
          <a:p>
            <a:pPr marL="630238" lvl="2"/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Using lease &amp; uniform end-time to avoid twice read </a:t>
            </a:r>
            <a:endParaRPr lang="en-US" altLang="zh-CN" sz="24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15616" y="4149080"/>
            <a:ext cx="6912000" cy="2170916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lIns="90000" rIns="36000" bIns="46800">
            <a:spAutoFit/>
          </a:bodyPr>
          <a:lstStyle/>
          <a:p>
            <a:r>
              <a:rPr lang="en-US" altLang="zh-CN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S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TART_RO</a:t>
            </a:r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zh-CN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readset</a:t>
            </a:r>
            <a:r>
              <a:rPr lang="en-US" altLang="zh-CN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altLang="zh-CN" sz="16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L:</a:t>
            </a:r>
            <a:r>
              <a:rPr lang="en-US" altLang="zh-CN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end_time </a:t>
            </a:r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= now + </a:t>
            </a:r>
            <a:r>
              <a:rPr lang="en-US" altLang="zh-CN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duration</a:t>
            </a:r>
            <a:endParaRPr lang="en-US" altLang="zh-CN" sz="1600" dirty="0">
              <a:solidFill>
                <a:srgbClr val="006600"/>
              </a:solidFill>
              <a:latin typeface="Courier New" panose="02070309020205020404" pitchFamily="49" charset="0"/>
            </a:endParaRPr>
          </a:p>
          <a:p>
            <a:r>
              <a:rPr lang="en-US" altLang="zh-CN" sz="1600" dirty="0">
                <a:solidFill>
                  <a:srgbClr val="0066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1600" dirty="0" smtClean="0">
                <a:solidFill>
                  <a:srgbClr val="0066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1600" dirty="0" err="1" smtClean="0">
                <a:solidFill>
                  <a:srgbClr val="0000FF"/>
                </a:solidFill>
                <a:latin typeface="Courier New" panose="02070309020205020404" pitchFamily="49" charset="0"/>
              </a:rPr>
              <a:t>foreach</a:t>
            </a:r>
            <a:r>
              <a:rPr lang="en-US" altLang="zh-CN" sz="160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key </a:t>
            </a:r>
            <a:r>
              <a:rPr lang="en-US" altLang="zh-CN" sz="1600" dirty="0">
                <a:solidFill>
                  <a:srgbClr val="0000FF"/>
                </a:solidFill>
                <a:latin typeface="Courier New" panose="02070309020205020404" pitchFamily="49" charset="0"/>
              </a:rPr>
              <a:t>in </a:t>
            </a:r>
            <a:r>
              <a:rPr lang="en-US" altLang="zh-CN" sz="16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readset</a:t>
            </a:r>
            <a:endParaRPr lang="en-US" altLang="zh-CN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zh-CN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end_time</a:t>
            </a:r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= M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</a:rPr>
              <a:t>IN</a:t>
            </a:r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zh-CN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end_time</a:t>
            </a:r>
            <a:r>
              <a:rPr lang="en-US" altLang="zh-CN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zh-CN" altLang="en-US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R</a:t>
            </a:r>
            <a:r>
              <a:rPr lang="en-US" altLang="zh-CN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EMOTE_READ</a:t>
            </a:r>
            <a:r>
              <a:rPr lang="en-US" altLang="zh-CN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(key</a:t>
            </a:r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altLang="zh-CN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end_time</a:t>
            </a:r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))</a:t>
            </a:r>
            <a:endParaRPr lang="zh-CN" altLang="en-US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zh-CN" altLang="en-US" sz="7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altLang="zh-CN" sz="160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  if</a:t>
            </a:r>
            <a:r>
              <a:rPr lang="en-US" altLang="zh-CN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!V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</a:rPr>
              <a:t>ALID</a:t>
            </a:r>
            <a:r>
              <a:rPr lang="en-US" altLang="zh-CN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zh-CN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end_time</a:t>
            </a:r>
            <a:r>
              <a:rPr lang="en-US" altLang="zh-CN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) </a:t>
            </a:r>
            <a:r>
              <a:rPr lang="en-US" altLang="zh-CN" sz="1600" dirty="0" err="1" smtClean="0">
                <a:solidFill>
                  <a:srgbClr val="0000FF"/>
                </a:solidFill>
                <a:latin typeface="Courier New" panose="02070309020205020404" pitchFamily="49" charset="0"/>
              </a:rPr>
              <a:t>goto</a:t>
            </a:r>
            <a:r>
              <a:rPr lang="zh-CN" altLang="en-US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16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L </a:t>
            </a:r>
            <a:r>
              <a:rPr lang="en-US" altLang="zh-CN" sz="1600" dirty="0">
                <a:solidFill>
                  <a:srgbClr val="006600"/>
                </a:solidFill>
                <a:latin typeface="Courier New" panose="02070309020205020404" pitchFamily="49" charset="0"/>
              </a:rPr>
              <a:t>//</a:t>
            </a:r>
            <a:r>
              <a:rPr lang="en-US" altLang="zh-CN" sz="1600" dirty="0" smtClean="0">
                <a:solidFill>
                  <a:srgbClr val="006600"/>
                </a:solidFill>
                <a:latin typeface="Courier New" panose="02070309020205020404" pitchFamily="49" charset="0"/>
              </a:rPr>
              <a:t>round2: confirm</a:t>
            </a:r>
          </a:p>
          <a:p>
            <a:endParaRPr lang="en-US" altLang="zh-CN" sz="8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altLang="zh-CN" sz="20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R</a:t>
            </a:r>
            <a:r>
              <a:rPr lang="en-US" altLang="zh-CN" sz="16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EAD_RO</a:t>
            </a:r>
            <a:r>
              <a:rPr lang="en-US" altLang="zh-CN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(key)</a:t>
            </a:r>
          </a:p>
          <a:p>
            <a:r>
              <a:rPr lang="en-US" altLang="zh-CN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altLang="zh-CN" sz="160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return </a:t>
            </a:r>
            <a:r>
              <a:rPr lang="en-US" altLang="zh-CN" sz="16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read_cache</a:t>
            </a:r>
            <a:r>
              <a:rPr lang="en-US" altLang="zh-CN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[key]</a:t>
            </a:r>
            <a:endParaRPr lang="zh-CN" altLang="en-US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63688" y="5316825"/>
            <a:ext cx="1944000" cy="272415"/>
          </a:xfrm>
          <a:prstGeom prst="roundRect">
            <a:avLst/>
          </a:prstGeom>
          <a:solidFill>
            <a:schemeClr val="tx1"/>
          </a:solidFill>
          <a:ln>
            <a:noFill/>
            <a:prstDash val="dash"/>
          </a:ln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en-US" altLang="zh-CN" sz="1600" b="1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!V</a:t>
            </a:r>
            <a:r>
              <a:rPr lang="en-US" altLang="zh-CN" sz="1400" b="1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ALID</a:t>
            </a:r>
            <a:r>
              <a:rPr lang="en-US" altLang="zh-CN" sz="1600" b="1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(</a:t>
            </a:r>
            <a:r>
              <a:rPr lang="en-US" altLang="zh-CN" sz="1600" b="1" dirty="0" err="1" smtClean="0">
                <a:solidFill>
                  <a:schemeClr val="bg1"/>
                </a:solidFill>
                <a:latin typeface="Courier New" panose="02070309020205020404" pitchFamily="49" charset="0"/>
              </a:rPr>
              <a:t>end_time</a:t>
            </a:r>
            <a:r>
              <a:rPr lang="en-US" altLang="zh-CN" sz="1600" b="1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666458" y="4962122"/>
            <a:ext cx="3060000" cy="272415"/>
          </a:xfrm>
          <a:prstGeom prst="roundRect">
            <a:avLst/>
          </a:prstGeom>
          <a:solidFill>
            <a:schemeClr val="tx1"/>
          </a:solidFill>
          <a:ln>
            <a:noFill/>
            <a:prstDash val="dash"/>
          </a:ln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en-US" altLang="zh-CN" sz="1600" b="1" dirty="0" err="1" smtClean="0">
                <a:solidFill>
                  <a:schemeClr val="bg1"/>
                </a:solidFill>
                <a:latin typeface="Courier New" panose="02070309020205020404" pitchFamily="49" charset="0"/>
              </a:rPr>
              <a:t>Set_lease</a:t>
            </a:r>
            <a:r>
              <a:rPr lang="en-US" altLang="zh-CN" sz="1600" b="1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(key, </a:t>
            </a:r>
            <a:r>
              <a:rPr lang="en-US" altLang="zh-CN" sz="1600" b="1" dirty="0" err="1" smtClean="0">
                <a:solidFill>
                  <a:schemeClr val="bg1"/>
                </a:solidFill>
                <a:latin typeface="Courier New" panose="02070309020205020404" pitchFamily="49" charset="0"/>
              </a:rPr>
              <a:t>end_time</a:t>
            </a:r>
            <a:r>
              <a:rPr lang="en-US" altLang="zh-CN" sz="1600" b="1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4123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9"/>
    </mc:Choice>
    <mc:Fallback xmlns="">
      <p:transition spd="slow" advTm="1139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3" name="内容占位符 2"/>
          <p:cNvSpPr txBox="1">
            <a:spLocks/>
          </p:cNvSpPr>
          <p:nvPr/>
        </p:nvSpPr>
        <p:spPr>
          <a:xfrm>
            <a:off x="372038" y="1361357"/>
            <a:ext cx="8520442" cy="1995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173038" lvl="2" indent="-173038">
              <a:buNone/>
            </a:pPr>
            <a:r>
              <a:rPr lang="en-US" altLang="zh-CN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All machines </a:t>
            </a:r>
            <a:r>
              <a:rPr lang="en-US" altLang="zh-CN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can </a:t>
            </a:r>
            <a:r>
              <a:rPr lang="en-US" altLang="zh-CN" sz="2600" dirty="0">
                <a:solidFill>
                  <a:srgbClr val="FF0066"/>
                </a:solidFill>
                <a:latin typeface="Century Gothic" pitchFamily="34" charset="0"/>
              </a:rPr>
              <a:t>immediately observe </a:t>
            </a:r>
            <a:r>
              <a:rPr lang="en-US" altLang="zh-CN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the </a:t>
            </a:r>
            <a:r>
              <a:rPr lang="en-US" altLang="zh-CN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local updates after the commitment of </a:t>
            </a:r>
            <a:r>
              <a:rPr lang="en-US" altLang="zh-CN" sz="2600" dirty="0" smtClean="0">
                <a:solidFill>
                  <a:srgbClr val="FF0066"/>
                </a:solidFill>
                <a:latin typeface="Century Gothic" pitchFamily="34" charset="0"/>
              </a:rPr>
              <a:t>HTM</a:t>
            </a:r>
            <a:r>
              <a:rPr lang="en-US" altLang="zh-CN" sz="26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altLang="zh-CN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transaction</a:t>
            </a:r>
            <a:endParaRPr lang="en-US" altLang="zh-CN" sz="26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630238" lvl="2"/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</a:rPr>
              <a:t>T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ransaction enclosing this HTM TX must be </a:t>
            </a:r>
            <a:r>
              <a:rPr lang="en-US" altLang="zh-CN" sz="2400" dirty="0" smtClean="0">
                <a:solidFill>
                  <a:srgbClr val="FF0066"/>
                </a:solidFill>
                <a:latin typeface="Century Gothic" pitchFamily="34" charset="0"/>
              </a:rPr>
              <a:t>eventually committed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, even if machine failed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376243"/>
            <a:ext cx="648072" cy="365125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35</a:t>
            </a:fld>
            <a:endParaRPr lang="zh-CN" altLang="en-US" sz="1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Challenge#3: Durability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372038" y="3284984"/>
            <a:ext cx="8520442" cy="1877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173038" lvl="2" indent="-173038">
              <a:buNone/>
            </a:pPr>
            <a:r>
              <a:rPr lang="en-US" altLang="zh-CN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One-sided </a:t>
            </a:r>
            <a:r>
              <a:rPr lang="en-US" altLang="zh-CN" sz="2600" dirty="0">
                <a:solidFill>
                  <a:srgbClr val="FF0066"/>
                </a:solidFill>
                <a:latin typeface="Century Gothic" pitchFamily="34" charset="0"/>
              </a:rPr>
              <a:t>RDMA</a:t>
            </a:r>
            <a:r>
              <a:rPr lang="en-US" altLang="zh-CN" sz="2600" dirty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US" altLang="zh-CN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can </a:t>
            </a:r>
            <a:r>
              <a:rPr lang="en-US" altLang="zh-CN" sz="2600" dirty="0" smtClean="0">
                <a:solidFill>
                  <a:srgbClr val="FF0066"/>
                </a:solidFill>
                <a:latin typeface="Century Gothic" pitchFamily="34" charset="0"/>
              </a:rPr>
              <a:t>directly accesses </a:t>
            </a:r>
            <a:r>
              <a:rPr lang="en-US" altLang="zh-CN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remote records without </a:t>
            </a:r>
            <a:r>
              <a:rPr lang="en-US" altLang="zh-CN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the involvement of host machine</a:t>
            </a:r>
            <a:endParaRPr lang="en-US" altLang="zh-CN" sz="26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630238" lvl="2"/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A </a:t>
            </a: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</a:rPr>
              <a:t>single machine can 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no longer </a:t>
            </a:r>
            <a:r>
              <a:rPr lang="en-US" altLang="zh-CN" sz="2400" dirty="0" smtClean="0">
                <a:solidFill>
                  <a:srgbClr val="FF0066"/>
                </a:solidFill>
                <a:latin typeface="Century Gothic" pitchFamily="34" charset="0"/>
              </a:rPr>
              <a:t>solely </a:t>
            </a:r>
            <a:r>
              <a:rPr lang="en-US" altLang="zh-CN" sz="2400" dirty="0">
                <a:solidFill>
                  <a:srgbClr val="FF0066"/>
                </a:solidFill>
                <a:latin typeface="Century Gothic" pitchFamily="34" charset="0"/>
              </a:rPr>
              <a:t>log </a:t>
            </a: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</a:rPr>
              <a:t>all accesses to its 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records</a:t>
            </a:r>
            <a:endParaRPr lang="en-US" altLang="zh-CN" sz="24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395536" y="5301208"/>
            <a:ext cx="8376426" cy="936104"/>
          </a:xfrm>
          <a:prstGeom prst="rect">
            <a:avLst/>
          </a:prstGeom>
          <a:effectLst>
            <a:glow rad="127000">
              <a:srgbClr val="FFFFCC"/>
            </a:glow>
          </a:effectLst>
        </p:spPr>
        <p:txBody>
          <a:bodyPr vert="horz" lIns="91440" tIns="45720" rIns="91440" bIns="45720" rtlCol="0">
            <a:no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173038" lvl="2" indent="-173038" algn="ctr">
              <a:buNone/>
            </a:pPr>
            <a:r>
              <a:rPr lang="en-US" altLang="zh-CN" dirty="0" smtClean="0">
                <a:solidFill>
                  <a:schemeClr val="tx1"/>
                </a:solidFill>
                <a:effectLst>
                  <a:glow rad="254000">
                    <a:schemeClr val="bg1">
                      <a:lumMod val="9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How </a:t>
            </a:r>
            <a:r>
              <a:rPr lang="en-US" altLang="zh-CN" dirty="0">
                <a:solidFill>
                  <a:schemeClr val="tx1"/>
                </a:solidFill>
                <a:effectLst>
                  <a:glow rad="254000">
                    <a:schemeClr val="bg1">
                      <a:lumMod val="9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to </a:t>
            </a:r>
            <a:r>
              <a:rPr lang="en-US" altLang="zh-CN" dirty="0" smtClean="0">
                <a:solidFill>
                  <a:schemeClr val="tx1"/>
                </a:solidFill>
                <a:effectLst>
                  <a:glow rad="254000">
                    <a:schemeClr val="bg1">
                      <a:lumMod val="9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provide durability with HTM and RDMA?</a:t>
            </a:r>
          </a:p>
        </p:txBody>
      </p:sp>
    </p:spTree>
    <p:extLst>
      <p:ext uri="{BB962C8B-B14F-4D97-AF65-F5344CB8AC3E}">
        <p14:creationId xmlns:p14="http://schemas.microsoft.com/office/powerpoint/2010/main" val="14930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3" name="内容占位符 2"/>
          <p:cNvSpPr txBox="1">
            <a:spLocks/>
          </p:cNvSpPr>
          <p:nvPr/>
        </p:nvSpPr>
        <p:spPr>
          <a:xfrm>
            <a:off x="372038" y="1361357"/>
            <a:ext cx="8520442" cy="2182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173038" lvl="2" indent="-173038">
              <a:buNone/>
            </a:pP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Logging to reliable memory</a:t>
            </a:r>
            <a:r>
              <a:rPr lang="en-US" altLang="zh-CN" baseline="30000" dirty="0" smtClean="0">
                <a:solidFill>
                  <a:srgbClr val="FF0066"/>
                </a:solidFill>
                <a:latin typeface="Century Gothic" pitchFamily="34" charset="0"/>
              </a:rPr>
              <a:t>1</a:t>
            </a: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altLang="zh-CN" dirty="0" smtClean="0">
                <a:solidFill>
                  <a:srgbClr val="FF0066"/>
                </a:solidFill>
                <a:latin typeface="Century Gothic" pitchFamily="34" charset="0"/>
              </a:rPr>
              <a:t>within HTM TX</a:t>
            </a:r>
            <a:endParaRPr lang="en-US" altLang="zh-CN" baseline="30000" dirty="0" smtClean="0">
              <a:solidFill>
                <a:srgbClr val="FF0066"/>
              </a:solidFill>
              <a:latin typeface="Century Gothic" pitchFamily="34" charset="0"/>
            </a:endParaRPr>
          </a:p>
          <a:p>
            <a:pPr marL="173038" lvl="2" indent="-173038">
              <a:buNone/>
            </a:pPr>
            <a:r>
              <a:rPr lang="en-US" altLang="zh-CN" dirty="0" smtClean="0">
                <a:solidFill>
                  <a:srgbClr val="FF0066"/>
                </a:solidFill>
                <a:latin typeface="Century Gothic" pitchFamily="34" charset="0"/>
              </a:rPr>
              <a:t>Cooperative</a:t>
            </a: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Logging and recovery</a:t>
            </a:r>
          </a:p>
          <a:p>
            <a:pPr marL="630238" lvl="2"/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</a:rPr>
              <a:t>Each TX logs both remote locking and all updates</a:t>
            </a:r>
          </a:p>
          <a:p>
            <a:pPr marL="630238" lvl="2"/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Cooperative recovery </a:t>
            </a: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</a:rPr>
              <a:t>by logs on all machines</a:t>
            </a:r>
          </a:p>
          <a:p>
            <a:pPr marL="725488" lvl="2" indent="-457200">
              <a:buFont typeface="+mj-lt"/>
              <a:buAutoNum type="arabicPeriod"/>
            </a:pPr>
            <a:endParaRPr lang="en-US" altLang="zh-CN" sz="24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8424" y="6376243"/>
            <a:ext cx="576064" cy="365125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36</a:t>
            </a:fld>
            <a:endParaRPr lang="zh-CN" altLang="en-US" sz="1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Durability with Cooperative Logging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0" name="Straight Arrow Connector 19"/>
          <p:cNvCxnSpPr>
            <a:stCxn id="7" idx="0"/>
          </p:cNvCxnSpPr>
          <p:nvPr/>
        </p:nvCxnSpPr>
        <p:spPr>
          <a:xfrm>
            <a:off x="1439688" y="4706548"/>
            <a:ext cx="0" cy="90000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866530" y="4704230"/>
            <a:ext cx="0" cy="90000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81262" y="5589240"/>
            <a:ext cx="2706562" cy="4985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342900" indent="-342900">
              <a:lnSpc>
                <a:spcPct val="90000"/>
              </a:lnSpc>
              <a:buFont typeface="+mj-ea"/>
              <a:buAutoNum type="circleNumDbPlain"/>
            </a:pPr>
            <a:r>
              <a:rPr lang="en-US" altLang="zh-CN" dirty="0" smtClean="0"/>
              <a:t>Log </a:t>
            </a:r>
            <a:r>
              <a:rPr lang="en-US" altLang="zh-CN" dirty="0" smtClean="0">
                <a:solidFill>
                  <a:srgbClr val="FF0066"/>
                </a:solidFill>
              </a:rPr>
              <a:t>remote </a:t>
            </a:r>
            <a:r>
              <a:rPr lang="en-US" altLang="zh-CN" dirty="0">
                <a:solidFill>
                  <a:srgbClr val="FF0066"/>
                </a:solidFill>
              </a:rPr>
              <a:t>write set </a:t>
            </a:r>
            <a:r>
              <a:rPr lang="en-US" altLang="zh-CN" dirty="0"/>
              <a:t>(</a:t>
            </a:r>
            <a:r>
              <a:rPr lang="en-US" altLang="zh-CN" i="1" dirty="0"/>
              <a:t>Lock-ahead log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3116805" y="5589158"/>
            <a:ext cx="2391299" cy="74789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342900" indent="-342900">
              <a:lnSpc>
                <a:spcPct val="90000"/>
              </a:lnSpc>
              <a:buFont typeface="+mj-ea"/>
              <a:buAutoNum type="circleNumDbPlain" startAt="2"/>
            </a:pPr>
            <a:r>
              <a:rPr lang="en-US" altLang="zh-CN" dirty="0" smtClean="0"/>
              <a:t>Log </a:t>
            </a:r>
            <a:r>
              <a:rPr lang="en-US" altLang="zh-CN" dirty="0" smtClean="0">
                <a:solidFill>
                  <a:srgbClr val="FF0066"/>
                </a:solidFill>
              </a:rPr>
              <a:t>local and remote updates </a:t>
            </a:r>
            <a:r>
              <a:rPr lang="en-US" altLang="zh-CN" dirty="0" smtClean="0"/>
              <a:t>(</a:t>
            </a:r>
            <a:r>
              <a:rPr lang="en-US" altLang="zh-CN" i="1" dirty="0" smtClean="0"/>
              <a:t>Write-ahead </a:t>
            </a:r>
            <a:r>
              <a:rPr lang="en-US" altLang="zh-CN" i="1" dirty="0"/>
              <a:t>log</a:t>
            </a:r>
            <a:r>
              <a:rPr lang="en-US" altLang="zh-CN" dirty="0"/>
              <a:t>)</a:t>
            </a:r>
            <a:endParaRPr lang="zh-CN" alt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13922" y="3573016"/>
            <a:ext cx="5106150" cy="1800200"/>
            <a:chOff x="113922" y="3573016"/>
            <a:chExt cx="5106150" cy="1800200"/>
          </a:xfrm>
        </p:grpSpPr>
        <p:sp>
          <p:nvSpPr>
            <p:cNvPr id="12" name="TextBox 11"/>
            <p:cNvSpPr txBox="1"/>
            <p:nvPr/>
          </p:nvSpPr>
          <p:spPr>
            <a:xfrm>
              <a:off x="113922" y="3639785"/>
              <a:ext cx="1001694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US" altLang="zh-CN" sz="2000" dirty="0" smtClean="0">
                  <a:solidFill>
                    <a:srgbClr val="0000FF"/>
                  </a:solidFill>
                </a:rPr>
                <a:t>TX</a:t>
              </a:r>
              <a:br>
                <a:rPr lang="en-US" altLang="zh-CN" sz="2000" dirty="0" smtClean="0">
                  <a:solidFill>
                    <a:srgbClr val="0000FF"/>
                  </a:solidFill>
                </a:rPr>
              </a:br>
              <a:r>
                <a:rPr lang="en-US" altLang="zh-CN" sz="2000" dirty="0" smtClean="0">
                  <a:solidFill>
                    <a:srgbClr val="0000FF"/>
                  </a:solidFill>
                </a:rPr>
                <a:t>S</a:t>
              </a:r>
              <a:r>
                <a:rPr lang="en-US" altLang="zh-CN" dirty="0" smtClean="0">
                  <a:solidFill>
                    <a:srgbClr val="0000FF"/>
                  </a:solidFill>
                </a:rPr>
                <a:t>TART</a:t>
              </a:r>
              <a:endParaRPr lang="zh-CN" altLang="en-US" sz="2000" dirty="0">
                <a:solidFill>
                  <a:srgbClr val="0000FF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568740" y="3639785"/>
              <a:ext cx="651332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zh-CN" sz="2000" dirty="0" smtClean="0">
                  <a:solidFill>
                    <a:srgbClr val="0000FF"/>
                  </a:solidFill>
                </a:rPr>
                <a:t>TX</a:t>
              </a:r>
              <a:br>
                <a:rPr lang="en-US" altLang="zh-CN" sz="2000" dirty="0" smtClean="0">
                  <a:solidFill>
                    <a:srgbClr val="0000FF"/>
                  </a:solidFill>
                </a:rPr>
              </a:br>
              <a:r>
                <a:rPr lang="en-US" altLang="zh-CN" sz="2000" dirty="0" smtClean="0">
                  <a:solidFill>
                    <a:srgbClr val="0000FF"/>
                  </a:solidFill>
                </a:rPr>
                <a:t>END</a:t>
              </a:r>
              <a:endParaRPr lang="zh-CN" altLang="en-US" sz="2000" dirty="0">
                <a:solidFill>
                  <a:srgbClr val="0000FF"/>
                </a:solidFill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929238" y="4706547"/>
              <a:ext cx="388798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Isosceles Triangle 6"/>
            <p:cNvSpPr/>
            <p:nvPr/>
          </p:nvSpPr>
          <p:spPr>
            <a:xfrm rot="16200000">
              <a:off x="1385688" y="4544548"/>
              <a:ext cx="432000" cy="324000"/>
            </a:xfrm>
            <a:prstGeom prst="triangle">
              <a:avLst/>
            </a:prstGeom>
            <a:solidFill>
              <a:srgbClr val="FF0066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Rectangle 8"/>
            <p:cNvSpPr/>
            <p:nvPr/>
          </p:nvSpPr>
          <p:spPr>
            <a:xfrm rot="16200000">
              <a:off x="2519872" y="3950548"/>
              <a:ext cx="432000" cy="1512000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Rectangle 9"/>
            <p:cNvSpPr/>
            <p:nvPr/>
          </p:nvSpPr>
          <p:spPr>
            <a:xfrm rot="16200000">
              <a:off x="2483872" y="4598548"/>
              <a:ext cx="432000" cy="216000"/>
            </a:xfrm>
            <a:prstGeom prst="rect">
              <a:avLst/>
            </a:prstGeom>
            <a:solidFill>
              <a:srgbClr val="FF0066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4" name="Straight Arrow Connector 23"/>
            <p:cNvCxnSpPr>
              <a:stCxn id="12" idx="3"/>
            </p:cNvCxnSpPr>
            <p:nvPr/>
          </p:nvCxnSpPr>
          <p:spPr>
            <a:xfrm>
              <a:off x="1115616" y="3916784"/>
              <a:ext cx="320940" cy="172781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Isosceles Triangle 7"/>
            <p:cNvSpPr/>
            <p:nvPr/>
          </p:nvSpPr>
          <p:spPr>
            <a:xfrm rot="5400000">
              <a:off x="3905968" y="4544547"/>
              <a:ext cx="432000" cy="324000"/>
            </a:xfrm>
            <a:prstGeom prst="triangle">
              <a:avLst/>
            </a:prstGeom>
            <a:solidFill>
              <a:srgbClr val="FF0066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8" name="Straight Connector 37"/>
            <p:cNvCxnSpPr/>
            <p:nvPr/>
          </p:nvCxnSpPr>
          <p:spPr>
            <a:xfrm flipH="1">
              <a:off x="1433294" y="4077160"/>
              <a:ext cx="0" cy="648000"/>
            </a:xfrm>
            <a:prstGeom prst="line">
              <a:avLst/>
            </a:prstGeom>
            <a:ln>
              <a:solidFill>
                <a:srgbClr val="0000FF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1691680" y="4041216"/>
              <a:ext cx="0" cy="1332000"/>
            </a:xfrm>
            <a:prstGeom prst="line">
              <a:avLst/>
            </a:prstGeom>
            <a:ln>
              <a:solidFill>
                <a:srgbClr val="0000FF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4067680" y="4028147"/>
              <a:ext cx="0" cy="1332000"/>
            </a:xfrm>
            <a:prstGeom prst="line">
              <a:avLst/>
            </a:prstGeom>
            <a:ln>
              <a:solidFill>
                <a:srgbClr val="0000FF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4283968" y="4041216"/>
              <a:ext cx="0" cy="1332000"/>
            </a:xfrm>
            <a:prstGeom prst="line">
              <a:avLst/>
            </a:prstGeom>
            <a:ln>
              <a:solidFill>
                <a:srgbClr val="0000FF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2447489" y="4089804"/>
              <a:ext cx="540000" cy="287856"/>
            </a:xfrm>
            <a:prstGeom prst="rect">
              <a:avLst/>
            </a:prstGeom>
            <a:solidFill>
              <a:srgbClr val="0000FF"/>
            </a:solidFill>
          </p:spPr>
          <p:txBody>
            <a:bodyPr wrap="square" lIns="0" tIns="54000" rIns="0" bIns="36000" rtlCol="0" anchor="ctr" anchorCtr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zh-CN" sz="1600" b="1" dirty="0" smtClean="0">
                  <a:solidFill>
                    <a:schemeClr val="bg1"/>
                  </a:solidFill>
                </a:rPr>
                <a:t>HTM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flipH="1">
              <a:off x="4277647" y="3873132"/>
              <a:ext cx="277372" cy="176071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1979712" y="3573016"/>
              <a:ext cx="864000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en-US" altLang="zh-CN" sz="2000" dirty="0" smtClean="0">
                  <a:solidFill>
                    <a:srgbClr val="0000FF"/>
                  </a:solidFill>
                </a:rPr>
                <a:t>X</a:t>
              </a:r>
              <a:r>
                <a:rPr lang="en-US" altLang="zh-CN" dirty="0" smtClean="0">
                  <a:solidFill>
                    <a:srgbClr val="0000FF"/>
                  </a:solidFill>
                </a:rPr>
                <a:t>BEDIN</a:t>
              </a:r>
              <a:endParaRPr lang="zh-CN" altLang="en-US" sz="2000" dirty="0">
                <a:solidFill>
                  <a:srgbClr val="0000FF"/>
                </a:solidFill>
              </a:endParaRP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flipH="1">
              <a:off x="1685360" y="3855032"/>
              <a:ext cx="294352" cy="218877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3131936" y="3573016"/>
              <a:ext cx="864000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en-US" altLang="zh-CN" sz="2000" dirty="0" smtClean="0">
                  <a:solidFill>
                    <a:srgbClr val="0000FF"/>
                  </a:solidFill>
                </a:rPr>
                <a:t>X</a:t>
              </a:r>
              <a:r>
                <a:rPr lang="en-US" altLang="zh-CN" dirty="0" smtClean="0">
                  <a:solidFill>
                    <a:srgbClr val="0000FF"/>
                  </a:solidFill>
                </a:rPr>
                <a:t>END</a:t>
              </a:r>
              <a:endParaRPr lang="zh-CN" altLang="en-US" sz="2000" dirty="0">
                <a:solidFill>
                  <a:srgbClr val="0000FF"/>
                </a:solidFill>
              </a:endParaRP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>
              <a:off x="3764657" y="3855032"/>
              <a:ext cx="320940" cy="212269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/>
          </p:nvGrpSpPr>
          <p:grpSpPr>
            <a:xfrm rot="16200000">
              <a:off x="2555680" y="3518548"/>
              <a:ext cx="648000" cy="2376000"/>
              <a:chOff x="1738938" y="3101090"/>
              <a:chExt cx="648000" cy="2160000"/>
            </a:xfrm>
            <a:noFill/>
          </p:grpSpPr>
          <p:grpSp>
            <p:nvGrpSpPr>
              <p:cNvPr id="27" name="Group 26"/>
              <p:cNvGrpSpPr/>
              <p:nvPr/>
            </p:nvGrpSpPr>
            <p:grpSpPr>
              <a:xfrm>
                <a:off x="1738938" y="3101090"/>
                <a:ext cx="648000" cy="2160000"/>
                <a:chOff x="4860104" y="5032315"/>
                <a:chExt cx="648000" cy="2160000"/>
              </a:xfrm>
              <a:grpFill/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4860104" y="5032315"/>
                  <a:ext cx="648000" cy="2160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30" name="Group 29"/>
                <p:cNvGrpSpPr/>
                <p:nvPr/>
              </p:nvGrpSpPr>
              <p:grpSpPr>
                <a:xfrm>
                  <a:off x="4860104" y="5032315"/>
                  <a:ext cx="648000" cy="2160000"/>
                  <a:chOff x="4572000" y="5334013"/>
                  <a:chExt cx="648000" cy="2160000"/>
                </a:xfrm>
                <a:grpFill/>
              </p:grpSpPr>
              <p:cxnSp>
                <p:nvCxnSpPr>
                  <p:cNvPr id="31" name="Straight Connector 30"/>
                  <p:cNvCxnSpPr/>
                  <p:nvPr/>
                </p:nvCxnSpPr>
                <p:spPr>
                  <a:xfrm>
                    <a:off x="4572000" y="5334013"/>
                    <a:ext cx="648000" cy="0"/>
                  </a:xfrm>
                  <a:prstGeom prst="line">
                    <a:avLst/>
                  </a:prstGeom>
                  <a:grpFill/>
                  <a:ln w="28575" cap="sq">
                    <a:solidFill>
                      <a:srgbClr val="0000FF"/>
                    </a:solidFill>
                    <a:miter lim="800000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4572000" y="5334013"/>
                    <a:ext cx="0" cy="2160000"/>
                  </a:xfrm>
                  <a:prstGeom prst="line">
                    <a:avLst/>
                  </a:prstGeom>
                  <a:grpFill/>
                  <a:ln w="28575" cap="sq">
                    <a:solidFill>
                      <a:srgbClr val="0000FF"/>
                    </a:solidFill>
                    <a:miter lim="800000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/>
                  <p:cNvCxnSpPr/>
                  <p:nvPr/>
                </p:nvCxnSpPr>
                <p:spPr>
                  <a:xfrm>
                    <a:off x="5220000" y="5334013"/>
                    <a:ext cx="0" cy="2160000"/>
                  </a:xfrm>
                  <a:prstGeom prst="line">
                    <a:avLst/>
                  </a:prstGeom>
                  <a:grpFill/>
                  <a:ln w="28575" cap="sq">
                    <a:solidFill>
                      <a:srgbClr val="0000FF"/>
                    </a:solidFill>
                    <a:miter lim="800000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28" name="Straight Connector 27"/>
              <p:cNvCxnSpPr/>
              <p:nvPr/>
            </p:nvCxnSpPr>
            <p:spPr>
              <a:xfrm>
                <a:off x="1738938" y="5261090"/>
                <a:ext cx="648000" cy="0"/>
              </a:xfrm>
              <a:prstGeom prst="line">
                <a:avLst/>
              </a:prstGeom>
              <a:grpFill/>
              <a:ln w="28575" cap="sq">
                <a:solidFill>
                  <a:srgbClr val="0000FF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" name="TextBox 38"/>
          <p:cNvSpPr txBox="1"/>
          <p:nvPr/>
        </p:nvSpPr>
        <p:spPr>
          <a:xfrm>
            <a:off x="5652120" y="3586515"/>
            <a:ext cx="3247671" cy="9417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000" dirty="0" smtClean="0"/>
              <a:t>if </a:t>
            </a:r>
            <a:r>
              <a:rPr lang="en-US" altLang="zh-CN" sz="2000" b="1" dirty="0" smtClean="0"/>
              <a:t>only</a:t>
            </a:r>
            <a:r>
              <a:rPr lang="en-US" altLang="zh-CN" sz="2000" dirty="0" smtClean="0"/>
              <a:t> </a:t>
            </a:r>
            <a:r>
              <a:rPr lang="en-US" altLang="zh-CN" sz="2000" dirty="0" smtClean="0">
                <a:solidFill>
                  <a:srgbClr val="FF0066"/>
                </a:solidFill>
              </a:rPr>
              <a:t>①</a:t>
            </a:r>
            <a:r>
              <a:rPr lang="en-US" altLang="zh-CN" sz="2000" dirty="0" smtClean="0"/>
              <a:t>, </a:t>
            </a:r>
            <a:br>
              <a:rPr lang="en-US" altLang="zh-CN" sz="2000" dirty="0" smtClean="0"/>
            </a:br>
            <a:r>
              <a:rPr lang="en-US" altLang="zh-CN" sz="2000" dirty="0" smtClean="0"/>
              <a:t>then </a:t>
            </a:r>
            <a:r>
              <a:rPr lang="en-US" altLang="zh-CN" sz="2000" dirty="0" smtClean="0">
                <a:solidFill>
                  <a:srgbClr val="FF0066"/>
                </a:solidFill>
              </a:rPr>
              <a:t>U</a:t>
            </a:r>
            <a:r>
              <a:rPr lang="en-US" altLang="zh-CN" dirty="0" smtClean="0">
                <a:solidFill>
                  <a:srgbClr val="FF0066"/>
                </a:solidFill>
              </a:rPr>
              <a:t>NCOMMITTED</a:t>
            </a:r>
          </a:p>
          <a:p>
            <a:pPr>
              <a:lnSpc>
                <a:spcPct val="90000"/>
              </a:lnSpc>
            </a:pPr>
            <a:endParaRPr lang="en-US" altLang="zh-CN" sz="800" dirty="0" smtClean="0">
              <a:solidFill>
                <a:srgbClr val="FF0066"/>
              </a:solidFill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</a:pPr>
            <a:r>
              <a:rPr lang="en-US" altLang="zh-CN" sz="2000" dirty="0" smtClean="0">
                <a:solidFill>
                  <a:srgbClr val="FF0066"/>
                </a:solidFill>
                <a:sym typeface="Wingdings" panose="05000000000000000000" pitchFamily="2" charset="2"/>
              </a:rPr>
              <a:t> </a:t>
            </a:r>
            <a:r>
              <a:rPr lang="en-US" altLang="zh-CN" sz="2000" dirty="0" smtClean="0"/>
              <a:t>Unlock remote </a:t>
            </a:r>
            <a:r>
              <a:rPr lang="en-US" altLang="zh-CN" sz="2000" dirty="0"/>
              <a:t>records </a:t>
            </a:r>
            <a:endParaRPr lang="en-US" altLang="zh-CN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5653014" y="4802493"/>
            <a:ext cx="3167458" cy="121879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000" dirty="0" smtClean="0"/>
              <a:t>if </a:t>
            </a:r>
            <a:r>
              <a:rPr lang="en-US" altLang="zh-CN" sz="2000" b="1" dirty="0" smtClean="0"/>
              <a:t>both</a:t>
            </a:r>
            <a:r>
              <a:rPr lang="en-US" altLang="zh-CN" sz="2000" dirty="0" smtClean="0"/>
              <a:t> </a:t>
            </a:r>
            <a:r>
              <a:rPr lang="en-US" altLang="zh-CN" sz="2000" dirty="0" smtClean="0">
                <a:solidFill>
                  <a:srgbClr val="FF0066"/>
                </a:solidFill>
              </a:rPr>
              <a:t>①</a:t>
            </a:r>
            <a:r>
              <a:rPr lang="en-US" altLang="zh-CN" sz="2000" dirty="0" smtClean="0"/>
              <a:t> </a:t>
            </a:r>
            <a:r>
              <a:rPr lang="en-US" altLang="zh-CN" sz="2000" b="1" dirty="0" smtClean="0"/>
              <a:t>and</a:t>
            </a:r>
            <a:r>
              <a:rPr lang="en-US" altLang="zh-CN" sz="2000" dirty="0" smtClean="0"/>
              <a:t> </a:t>
            </a:r>
            <a:r>
              <a:rPr lang="en-US" altLang="zh-CN" sz="2000" dirty="0" smtClean="0">
                <a:solidFill>
                  <a:srgbClr val="FF0066"/>
                </a:solidFill>
              </a:rPr>
              <a:t>②</a:t>
            </a:r>
            <a:r>
              <a:rPr lang="en-US" altLang="zh-CN" sz="2000" dirty="0" smtClean="0"/>
              <a:t>, </a:t>
            </a:r>
            <a:br>
              <a:rPr lang="en-US" altLang="zh-CN" sz="2000" dirty="0" smtClean="0"/>
            </a:br>
            <a:r>
              <a:rPr lang="en-US" altLang="zh-CN" sz="2000" dirty="0" smtClean="0"/>
              <a:t>then </a:t>
            </a:r>
            <a:r>
              <a:rPr lang="en-US" altLang="zh-CN" sz="2000" dirty="0" smtClean="0">
                <a:solidFill>
                  <a:srgbClr val="FF0066"/>
                </a:solidFill>
              </a:rPr>
              <a:t>C</a:t>
            </a:r>
            <a:r>
              <a:rPr lang="en-US" altLang="zh-CN" dirty="0" smtClean="0">
                <a:solidFill>
                  <a:srgbClr val="FF0066"/>
                </a:solidFill>
              </a:rPr>
              <a:t>OMMITTED</a:t>
            </a:r>
          </a:p>
          <a:p>
            <a:pPr>
              <a:lnSpc>
                <a:spcPct val="90000"/>
              </a:lnSpc>
            </a:pPr>
            <a:endParaRPr lang="en-US" altLang="zh-CN" sz="800" dirty="0">
              <a:solidFill>
                <a:srgbClr val="FF0066"/>
              </a:solidFill>
              <a:sym typeface="Wingdings" panose="05000000000000000000" pitchFamily="2" charset="2"/>
            </a:endParaRPr>
          </a:p>
          <a:p>
            <a:pPr marL="357188" indent="-357188">
              <a:lnSpc>
                <a:spcPct val="90000"/>
              </a:lnSpc>
            </a:pPr>
            <a:r>
              <a:rPr lang="en-US" altLang="zh-CN" sz="2000" dirty="0">
                <a:solidFill>
                  <a:srgbClr val="FF0066"/>
                </a:solidFill>
                <a:sym typeface="Wingdings" panose="05000000000000000000" pitchFamily="2" charset="2"/>
              </a:rPr>
              <a:t> </a:t>
            </a:r>
            <a:r>
              <a:rPr lang="en-US" altLang="zh-CN" sz="2000" dirty="0" smtClean="0">
                <a:sym typeface="Wingdings" panose="05000000000000000000" pitchFamily="2" charset="2"/>
              </a:rPr>
              <a:t>Eventually write </a:t>
            </a:r>
            <a:r>
              <a:rPr lang="en-US" altLang="zh-CN" sz="2000" dirty="0">
                <a:sym typeface="Wingdings" panose="05000000000000000000" pitchFamily="2" charset="2"/>
              </a:rPr>
              <a:t>back </a:t>
            </a:r>
            <a:r>
              <a:rPr lang="en-US" altLang="zh-CN" sz="2000" dirty="0" smtClean="0">
                <a:sym typeface="Wingdings" panose="05000000000000000000" pitchFamily="2" charset="2"/>
              </a:rPr>
              <a:t>&amp; unlock records</a:t>
            </a:r>
            <a:endParaRPr lang="zh-CN" altLang="en-US" sz="2000" dirty="0"/>
          </a:p>
        </p:txBody>
      </p:sp>
      <p:sp>
        <p:nvSpPr>
          <p:cNvPr id="44" name="TextBox 43"/>
          <p:cNvSpPr txBox="1"/>
          <p:nvPr/>
        </p:nvSpPr>
        <p:spPr>
          <a:xfrm>
            <a:off x="35496" y="6525344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0" indent="-95250"/>
            <a:r>
              <a:rPr lang="en-US" altLang="zh-CN" sz="1400" baseline="30000" dirty="0" smtClean="0">
                <a:solidFill>
                  <a:srgbClr val="FF0066"/>
                </a:solidFill>
                <a:latin typeface="Century Gothic" pitchFamily="34" charset="0"/>
              </a:rPr>
              <a:t>1 </a:t>
            </a:r>
            <a:r>
              <a:rPr lang="en-US" altLang="zh-CN" sz="1400" dirty="0" smtClean="0">
                <a:latin typeface="Century Gothic" pitchFamily="34" charset="0"/>
              </a:rPr>
              <a:t>It </a:t>
            </a:r>
            <a:r>
              <a:rPr lang="en-US" altLang="zh-CN" sz="1400" dirty="0">
                <a:latin typeface="Century Gothic" pitchFamily="34" charset="0"/>
              </a:rPr>
              <a:t>assumes the flush-on-failure </a:t>
            </a:r>
            <a:r>
              <a:rPr lang="en-US" altLang="zh-CN" sz="1400" dirty="0" smtClean="0">
                <a:latin typeface="Century Gothic" pitchFamily="34" charset="0"/>
              </a:rPr>
              <a:t>policy, similar </a:t>
            </a:r>
            <a:r>
              <a:rPr lang="en-US" altLang="zh-CN" sz="1400" dirty="0">
                <a:latin typeface="Century Gothic" pitchFamily="34" charset="0"/>
              </a:rPr>
              <a:t>with prior </a:t>
            </a:r>
            <a:r>
              <a:rPr lang="en-US" altLang="zh-CN" sz="1400" dirty="0" smtClean="0">
                <a:latin typeface="Century Gothic" pitchFamily="34" charset="0"/>
              </a:rPr>
              <a:t>work (e.g. WSP</a:t>
            </a:r>
            <a:r>
              <a:rPr lang="en-US" altLang="zh-CN" sz="1400" baseline="30000" dirty="0" smtClean="0">
                <a:latin typeface="Century Gothic" pitchFamily="34" charset="0"/>
              </a:rPr>
              <a:t>ASPLOS’12</a:t>
            </a:r>
            <a:r>
              <a:rPr lang="en-US" altLang="zh-CN" sz="1400" dirty="0" smtClean="0">
                <a:latin typeface="Century Gothic" pitchFamily="34" charset="0"/>
              </a:rPr>
              <a:t> &amp; DTX</a:t>
            </a:r>
            <a:r>
              <a:rPr lang="en-US" altLang="zh-CN" sz="1400" baseline="30000" dirty="0" smtClean="0">
                <a:latin typeface="Century Gothic" pitchFamily="34" charset="0"/>
              </a:rPr>
              <a:t>SOSP’15</a:t>
            </a:r>
            <a:r>
              <a:rPr lang="en-US" altLang="zh-CN" sz="1400" dirty="0" smtClean="0">
                <a:latin typeface="Century Gothic" pitchFamily="34" charset="0"/>
              </a:rPr>
              <a:t>)</a:t>
            </a:r>
          </a:p>
        </p:txBody>
      </p:sp>
      <p:sp>
        <p:nvSpPr>
          <p:cNvPr id="35" name="Rectangle 34"/>
          <p:cNvSpPr/>
          <p:nvPr/>
        </p:nvSpPr>
        <p:spPr>
          <a:xfrm rot="16200000">
            <a:off x="3677755" y="4597405"/>
            <a:ext cx="377549" cy="216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672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39" grpId="0"/>
      <p:bldP spid="40" grpId="0"/>
      <p:bldP spid="44" grpId="0"/>
      <p:bldP spid="3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48994" y="2243091"/>
            <a:ext cx="3276000" cy="545232"/>
          </a:xfrm>
          <a:prstGeom prst="roundRect">
            <a:avLst/>
          </a:prstGeom>
          <a:solidFill>
            <a:schemeClr val="bg1"/>
          </a:solidFill>
          <a:ln>
            <a:solidFill>
              <a:srgbClr val="FF00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Agenda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827584" y="1371600"/>
            <a:ext cx="6624736" cy="486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lvl="1" indent="-400050">
              <a:lnSpc>
                <a:spcPct val="150000"/>
              </a:lnSpc>
              <a:buClr>
                <a:srgbClr val="FF0066"/>
              </a:buClr>
              <a:buNone/>
            </a:pP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Transaction Layer</a:t>
            </a:r>
          </a:p>
          <a:p>
            <a:pPr marL="441325" lvl="1" indent="-400050">
              <a:lnSpc>
                <a:spcPct val="150000"/>
              </a:lnSpc>
              <a:buClr>
                <a:srgbClr val="FF0066"/>
              </a:buClr>
              <a:buNone/>
            </a:pP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Memory Storage</a:t>
            </a:r>
          </a:p>
          <a:p>
            <a:pPr marL="441325" lvl="1" indent="-400050">
              <a:lnSpc>
                <a:spcPct val="150000"/>
              </a:lnSpc>
              <a:buClr>
                <a:srgbClr val="FF0066"/>
              </a:buClr>
              <a:buNone/>
            </a:pP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Implementation</a:t>
            </a:r>
          </a:p>
          <a:p>
            <a:pPr marL="441325" lvl="1" indent="-400050">
              <a:lnSpc>
                <a:spcPct val="150000"/>
              </a:lnSpc>
              <a:buClr>
                <a:srgbClr val="FF0066"/>
              </a:buClr>
              <a:buNone/>
            </a:pP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Evaluation</a:t>
            </a:r>
          </a:p>
          <a:p>
            <a:pPr marL="441325" lvl="1" indent="-400050">
              <a:buClr>
                <a:srgbClr val="FF0066"/>
              </a:buClr>
              <a:buNone/>
            </a:pPr>
            <a:endParaRPr lang="en-US" altLang="zh-CN" sz="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49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65"/>
    </mc:Choice>
    <mc:Fallback xmlns="">
      <p:transition xmlns:p14="http://schemas.microsoft.com/office/powerpoint/2010/main" spd="slow" advTm="3365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3" name="内容占位符 2"/>
          <p:cNvSpPr txBox="1">
            <a:spLocks/>
          </p:cNvSpPr>
          <p:nvPr/>
        </p:nvSpPr>
        <p:spPr>
          <a:xfrm>
            <a:off x="372038" y="1361357"/>
            <a:ext cx="8520442" cy="4947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173038" lvl="2" indent="-173038">
              <a:buNone/>
            </a:pP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Separating ordered and </a:t>
            </a:r>
            <a:r>
              <a:rPr lang="en-US" altLang="zh-CN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unordered </a:t>
            </a: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store</a:t>
            </a:r>
          </a:p>
          <a:p>
            <a:pPr marL="630238" lvl="2"/>
            <a:r>
              <a:rPr lang="en-US" altLang="zh-CN" sz="2400" dirty="0" smtClean="0">
                <a:solidFill>
                  <a:srgbClr val="FF0066"/>
                </a:solidFill>
                <a:latin typeface="Century Gothic" pitchFamily="34" charset="0"/>
              </a:rPr>
              <a:t>Ordered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 store: B</a:t>
            </a:r>
            <a:r>
              <a:rPr lang="en-US" altLang="zh-CN" sz="2400" baseline="30000" dirty="0" smtClean="0">
                <a:solidFill>
                  <a:schemeClr val="tx1"/>
                </a:solidFill>
                <a:latin typeface="Century Gothic" pitchFamily="34" charset="0"/>
              </a:rPr>
              <a:t>+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 tree from DBX</a:t>
            </a:r>
            <a:r>
              <a:rPr lang="en-US" altLang="zh-CN" sz="2400" baseline="30000" dirty="0" smtClean="0">
                <a:solidFill>
                  <a:schemeClr val="tx1"/>
                </a:solidFill>
                <a:latin typeface="Century Gothic" pitchFamily="34" charset="0"/>
              </a:rPr>
              <a:t>EuroSys’14</a:t>
            </a:r>
          </a:p>
          <a:p>
            <a:pPr marL="630238" lvl="2"/>
            <a:endParaRPr lang="en-US" altLang="zh-CN" sz="2400" baseline="30000" dirty="0">
              <a:solidFill>
                <a:schemeClr val="tx1"/>
              </a:solidFill>
              <a:latin typeface="Century Gothic" pitchFamily="34" charset="0"/>
            </a:endParaRPr>
          </a:p>
          <a:p>
            <a:pPr marL="630238" lvl="2"/>
            <a:endParaRPr lang="en-US" altLang="zh-CN" sz="2400" baseline="300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630238" lvl="2"/>
            <a:endParaRPr lang="en-US" altLang="zh-CN" sz="2400" dirty="0" smtClean="0">
              <a:solidFill>
                <a:srgbClr val="FF0066"/>
              </a:solidFill>
              <a:latin typeface="Century Gothic" pitchFamily="34" charset="0"/>
            </a:endParaRPr>
          </a:p>
          <a:p>
            <a:pPr marL="630238" lvl="2"/>
            <a:r>
              <a:rPr lang="en-US" altLang="zh-CN" sz="2400" dirty="0" smtClean="0">
                <a:solidFill>
                  <a:srgbClr val="FF0066"/>
                </a:solidFill>
                <a:latin typeface="Century Gothic" pitchFamily="34" charset="0"/>
              </a:rPr>
              <a:t>Unordered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 store: </a:t>
            </a:r>
            <a:r>
              <a:rPr lang="en-US" altLang="zh-CN" sz="2400" dirty="0" smtClean="0">
                <a:solidFill>
                  <a:srgbClr val="FF0066"/>
                </a:solidFill>
                <a:latin typeface="Century Gothic" pitchFamily="34" charset="0"/>
              </a:rPr>
              <a:t>RDMA/HTM-friendly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 hash table</a:t>
            </a:r>
          </a:p>
          <a:p>
            <a:pPr marL="630238" lvl="2"/>
            <a:endParaRPr lang="en-US" altLang="zh-CN" sz="24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173038" lvl="2" indent="-173038">
              <a:buNone/>
            </a:pPr>
            <a:r>
              <a:rPr lang="en-US" altLang="zh-CN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DrTM’s</a:t>
            </a:r>
            <a:r>
              <a:rPr lang="en-US" altLang="zh-CN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scenario</a:t>
            </a:r>
          </a:p>
          <a:p>
            <a:pPr marL="630238" lvl="2"/>
            <a:r>
              <a:rPr lang="en-US" altLang="zh-CN" sz="2400" dirty="0">
                <a:solidFill>
                  <a:srgbClr val="FF0066"/>
                </a:solidFill>
                <a:latin typeface="Century Gothic" pitchFamily="34" charset="0"/>
              </a:rPr>
              <a:t>Symmetric</a:t>
            </a: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</a:rPr>
              <a:t>: each node is both a server and a 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client</a:t>
            </a:r>
          </a:p>
          <a:p>
            <a:pPr marL="630238" lvl="2"/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Most </a:t>
            </a: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</a:rPr>
              <a:t>memory accesses are 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local with </a:t>
            </a:r>
            <a:r>
              <a:rPr lang="en-US" altLang="zh-CN" sz="2400" dirty="0" smtClean="0">
                <a:solidFill>
                  <a:srgbClr val="FF0066"/>
                </a:solidFill>
                <a:latin typeface="Century Gothic" pitchFamily="34" charset="0"/>
              </a:rPr>
              <a:t>HTM</a:t>
            </a:r>
            <a:endParaRPr lang="en-US" altLang="zh-CN" sz="2400" dirty="0">
              <a:solidFill>
                <a:srgbClr val="FF0066"/>
              </a:solidFill>
              <a:latin typeface="Century Gothic" pitchFamily="34" charset="0"/>
            </a:endParaRPr>
          </a:p>
          <a:p>
            <a:pPr marL="630238" lvl="2"/>
            <a:endParaRPr lang="en-US" altLang="zh-CN" sz="2400" dirty="0">
              <a:solidFill>
                <a:schemeClr val="tx1"/>
              </a:solidFill>
              <a:latin typeface="Century Gothic" pitchFamily="34" charset="0"/>
            </a:endParaRPr>
          </a:p>
          <a:p>
            <a:pPr marL="173038" lvl="2" indent="-173038">
              <a:buNone/>
            </a:pPr>
            <a:endParaRPr lang="en-US" altLang="zh-CN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630238" lvl="2"/>
            <a:endParaRPr lang="en-US" altLang="zh-CN" sz="24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630238" lvl="2"/>
            <a:endParaRPr lang="en-US" altLang="zh-CN" sz="24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376243"/>
            <a:ext cx="648072" cy="365125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38</a:t>
            </a:fld>
            <a:endParaRPr lang="zh-CN" altLang="en-US" sz="1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Memory Store in DrTM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5616" y="2420888"/>
            <a:ext cx="6768000" cy="769441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r>
              <a:rPr lang="en-US" altLang="zh-CN" sz="2200" dirty="0" smtClean="0"/>
              <a:t>No inevitable </a:t>
            </a:r>
            <a:r>
              <a:rPr lang="en-US" altLang="zh-CN" sz="2200" dirty="0">
                <a:solidFill>
                  <a:srgbClr val="FF0066"/>
                </a:solidFill>
              </a:rPr>
              <a:t>remote </a:t>
            </a:r>
            <a:r>
              <a:rPr lang="en-US" altLang="zh-CN" sz="2200" dirty="0" smtClean="0">
                <a:solidFill>
                  <a:srgbClr val="FF0066"/>
                </a:solidFill>
              </a:rPr>
              <a:t>accesses</a:t>
            </a:r>
            <a:r>
              <a:rPr lang="en-US" altLang="zh-CN" sz="2200" dirty="0" smtClean="0"/>
              <a:t> to </a:t>
            </a:r>
            <a:r>
              <a:rPr lang="en-US" altLang="zh-CN" sz="2200" dirty="0"/>
              <a:t>ordered </a:t>
            </a:r>
            <a:r>
              <a:rPr lang="en-US" altLang="zh-CN" sz="2200" dirty="0" smtClean="0"/>
              <a:t>stores in </a:t>
            </a:r>
            <a:r>
              <a:rPr lang="en-US" altLang="zh-CN" sz="2200" dirty="0"/>
              <a:t>our </a:t>
            </a:r>
            <a:r>
              <a:rPr lang="en-US" altLang="zh-CN" sz="2200" dirty="0" smtClean="0"/>
              <a:t>OLTP workloads </a:t>
            </a:r>
            <a:r>
              <a:rPr lang="en-US" altLang="zh-CN" sz="2200" dirty="0"/>
              <a:t>(</a:t>
            </a:r>
            <a:r>
              <a:rPr lang="en-US" altLang="zh-CN" sz="2200" dirty="0" smtClean="0"/>
              <a:t>i.e.</a:t>
            </a:r>
            <a:r>
              <a:rPr lang="zh-CN" altLang="zh-CN" sz="2200" dirty="0"/>
              <a:t> </a:t>
            </a:r>
            <a:r>
              <a:rPr lang="en-US" altLang="zh-CN" sz="2200" dirty="0" smtClean="0"/>
              <a:t>TPC</a:t>
            </a:r>
            <a:r>
              <a:rPr lang="en-US" altLang="zh-CN" sz="2200" dirty="0"/>
              <a:t>-C </a:t>
            </a:r>
            <a:r>
              <a:rPr lang="en-US" altLang="zh-CN" sz="2200" dirty="0" smtClean="0"/>
              <a:t>&amp; </a:t>
            </a:r>
            <a:r>
              <a:rPr lang="en-US" altLang="zh-CN" sz="2200" dirty="0" err="1" smtClean="0"/>
              <a:t>SmallBank</a:t>
            </a:r>
            <a:r>
              <a:rPr lang="en-US" altLang="zh-CN" sz="2200" dirty="0" smtClean="0"/>
              <a:t>)</a:t>
            </a:r>
            <a:endParaRPr lang="zh-CN" altLang="en-US" sz="2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134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21"/>
    </mc:Choice>
    <mc:Fallback xmlns="">
      <p:transition xmlns:p14="http://schemas.microsoft.com/office/powerpoint/2010/main" spd="slow" advTm="132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3" name="内容占位符 2"/>
          <p:cNvSpPr txBox="1">
            <a:spLocks/>
          </p:cNvSpPr>
          <p:nvPr/>
        </p:nvSpPr>
        <p:spPr>
          <a:xfrm>
            <a:off x="372038" y="1340768"/>
            <a:ext cx="8520442" cy="30037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173038" lvl="2" indent="-173038">
              <a:buNone/>
            </a:pP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Prior systems </a:t>
            </a:r>
            <a:r>
              <a:rPr lang="en-US" altLang="zh-CN" sz="2600" dirty="0" smtClean="0">
                <a:solidFill>
                  <a:schemeClr val="tx1"/>
                </a:solidFill>
                <a:latin typeface="Century Gothic" pitchFamily="34" charset="0"/>
              </a:rPr>
              <a:t>(e.g. Pilaf</a:t>
            </a:r>
            <a:r>
              <a:rPr lang="en-US" altLang="zh-CN" sz="2400" baseline="30000" dirty="0" smtClean="0">
                <a:solidFill>
                  <a:schemeClr val="tx1"/>
                </a:solidFill>
                <a:latin typeface="Century Gothic" pitchFamily="34" charset="0"/>
              </a:rPr>
              <a:t>ATC’13</a:t>
            </a:r>
            <a:r>
              <a:rPr lang="en-US" altLang="zh-CN" sz="2600" dirty="0" smtClean="0">
                <a:solidFill>
                  <a:schemeClr val="tx1"/>
                </a:solidFill>
                <a:latin typeface="Century Gothic" pitchFamily="34" charset="0"/>
              </a:rPr>
              <a:t> and FaRM</a:t>
            </a:r>
            <a:r>
              <a:rPr lang="en-US" altLang="zh-CN" sz="2400" baseline="30000" dirty="0" smtClean="0">
                <a:solidFill>
                  <a:schemeClr val="tx1"/>
                </a:solidFill>
                <a:latin typeface="Century Gothic" pitchFamily="34" charset="0"/>
              </a:rPr>
              <a:t>NSDI’14</a:t>
            </a:r>
            <a:r>
              <a:rPr lang="en-US" altLang="zh-CN" sz="2600" dirty="0" smtClean="0">
                <a:solidFill>
                  <a:schemeClr val="tx1"/>
                </a:solidFill>
                <a:latin typeface="Century Gothic" pitchFamily="34" charset="0"/>
              </a:rPr>
              <a:t>)</a:t>
            </a:r>
          </a:p>
          <a:p>
            <a:pPr marL="630238" lvl="2"/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</a:rPr>
              <a:t>Complicated INSERT: hard to leverage </a:t>
            </a:r>
            <a:r>
              <a:rPr lang="en-US" altLang="zh-CN" sz="2400" dirty="0">
                <a:solidFill>
                  <a:srgbClr val="FF0066"/>
                </a:solidFill>
                <a:latin typeface="Century Gothic" pitchFamily="34" charset="0"/>
              </a:rPr>
              <a:t>HTM</a:t>
            </a:r>
          </a:p>
          <a:p>
            <a:pPr marL="630238" lvl="2"/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Only </a:t>
            </a: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</a:rPr>
              <a:t>leverage one-sided RDMA to </a:t>
            </a:r>
            <a:r>
              <a:rPr lang="en-US" altLang="zh-CN" sz="2400" dirty="0">
                <a:solidFill>
                  <a:srgbClr val="FF0066"/>
                </a:solidFill>
                <a:latin typeface="Century Gothic" pitchFamily="34" charset="0"/>
              </a:rPr>
              <a:t>read</a:t>
            </a:r>
            <a:endParaRPr lang="en-US" altLang="zh-CN" sz="1400" dirty="0">
              <a:solidFill>
                <a:srgbClr val="FF0066"/>
              </a:solidFill>
              <a:latin typeface="Century Gothic" pitchFamily="34" charset="0"/>
            </a:endParaRPr>
          </a:p>
          <a:p>
            <a:pPr marL="630238" lvl="2"/>
            <a:r>
              <a:rPr lang="en-US" altLang="zh-CN" sz="2400" dirty="0" smtClean="0">
                <a:solidFill>
                  <a:srgbClr val="FF0066"/>
                </a:solidFill>
                <a:latin typeface="Century Gothic" pitchFamily="34" charset="0"/>
              </a:rPr>
              <a:t>No RDMA-friendly caching </a:t>
            </a:r>
            <a:r>
              <a:rPr lang="en-US" altLang="zh-CN" sz="2400" dirty="0">
                <a:solidFill>
                  <a:srgbClr val="000000"/>
                </a:solidFill>
                <a:latin typeface="Century Gothic" pitchFamily="34" charset="0"/>
              </a:rPr>
              <a:t>mechanism</a:t>
            </a:r>
          </a:p>
          <a:p>
            <a:pPr marL="630238" lvl="2"/>
            <a:endParaRPr lang="en-US" altLang="zh-CN" sz="24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376243"/>
            <a:ext cx="648072" cy="365125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39</a:t>
            </a:fld>
            <a:endParaRPr lang="zh-CN" altLang="en-US" sz="1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Overview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9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762964"/>
              </p:ext>
            </p:extLst>
          </p:nvPr>
        </p:nvGraphicFramePr>
        <p:xfrm>
          <a:off x="4356472" y="3357192"/>
          <a:ext cx="4464000" cy="180000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800000"/>
                <a:gridCol w="1332000"/>
                <a:gridCol w="1332000"/>
              </a:tblGrid>
              <a:tr h="360000">
                <a:tc>
                  <a:txBody>
                    <a:bodyPr/>
                    <a:lstStyle/>
                    <a:p>
                      <a:pPr algn="r"/>
                      <a:endParaRPr lang="zh-CN" altLang="en-US" sz="1600" b="0" dirty="0">
                        <a:solidFill>
                          <a:schemeClr val="tx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Pilaf</a:t>
                      </a:r>
                      <a:endParaRPr lang="zh-CN" altLang="en-US" sz="1800" b="1" baseline="30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FaRM</a:t>
                      </a:r>
                      <a:endParaRPr lang="zh-CN" altLang="en-US" sz="1800" b="1" baseline="30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Hashing</a:t>
                      </a:r>
                      <a:endParaRPr lang="zh-CN" altLang="en-US" sz="1600" b="1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rgbClr val="FF0066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Cuckoo</a:t>
                      </a:r>
                      <a:endParaRPr lang="zh-CN" altLang="en-US" sz="1600" b="0" dirty="0">
                        <a:solidFill>
                          <a:srgbClr val="FF0066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rgbClr val="FF0066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Hopscotch</a:t>
                      </a:r>
                      <a:endParaRPr lang="zh-CN" altLang="en-US" sz="1600" b="0" dirty="0">
                        <a:solidFill>
                          <a:srgbClr val="FF0066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Race Detection</a:t>
                      </a:r>
                      <a:endParaRPr lang="zh-CN" altLang="en-US" sz="1600" b="1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Checksum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Versioning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Remote Read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One-sided RDMA</a:t>
                      </a:r>
                      <a:endParaRPr lang="en-US" altLang="zh-CN" sz="1600" b="0" baseline="0" dirty="0" smtClean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Remote Write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rgbClr val="FF0066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Messag</a:t>
                      </a:r>
                      <a:r>
                        <a:rPr lang="en-US" altLang="zh-CN" sz="1600" b="0" baseline="0" dirty="0" smtClean="0">
                          <a:solidFill>
                            <a:srgbClr val="FF0066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ing</a:t>
                      </a:r>
                      <a:endParaRPr lang="zh-CN" altLang="en-US" sz="1600" b="0" dirty="0" smtClean="0">
                        <a:solidFill>
                          <a:srgbClr val="FF0066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Caching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rgbClr val="FF0066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No</a:t>
                      </a:r>
                      <a:endParaRPr lang="zh-CN" altLang="en-US" sz="1600" b="0" dirty="0">
                        <a:solidFill>
                          <a:srgbClr val="FF0066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6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Rectangle 5"/>
          <p:cNvSpPr/>
          <p:nvPr/>
        </p:nvSpPr>
        <p:spPr>
          <a:xfrm>
            <a:off x="755576" y="3495199"/>
            <a:ext cx="3312368" cy="1661993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 algn="just"/>
            <a:r>
              <a:rPr lang="en-US" altLang="zh-CN" sz="2200" dirty="0" smtClean="0">
                <a:solidFill>
                  <a:srgbClr val="FF0066"/>
                </a:solidFill>
              </a:rPr>
              <a:t>Content</a:t>
            </a:r>
            <a:r>
              <a:rPr lang="en-US" altLang="zh-CN" sz="2000" dirty="0" smtClean="0">
                <a:solidFill>
                  <a:srgbClr val="FF0066"/>
                </a:solidFill>
              </a:rPr>
              <a:t>-based </a:t>
            </a:r>
            <a:r>
              <a:rPr lang="en-US" altLang="zh-CN" sz="2000" dirty="0"/>
              <a:t>caching </a:t>
            </a:r>
            <a:r>
              <a:rPr lang="en-US" altLang="zh-CN" dirty="0" smtClean="0"/>
              <a:t>(e.g. replication</a:t>
            </a:r>
            <a:r>
              <a:rPr lang="en-US" altLang="zh-CN" dirty="0"/>
              <a:t>)</a:t>
            </a:r>
            <a:r>
              <a:rPr lang="en-US" altLang="zh-CN" sz="2000" dirty="0"/>
              <a:t> is hard to perform </a:t>
            </a:r>
            <a:r>
              <a:rPr lang="en-US" altLang="zh-CN" sz="2000" dirty="0" smtClean="0"/>
              <a:t>strong-consistent </a:t>
            </a:r>
            <a:r>
              <a:rPr lang="en-US" altLang="zh-CN" sz="2000" dirty="0"/>
              <a:t>read </a:t>
            </a:r>
            <a:r>
              <a:rPr lang="en-US" altLang="zh-CN" sz="2000" dirty="0" smtClean="0"/>
              <a:t>and </a:t>
            </a:r>
            <a:r>
              <a:rPr lang="en-US" altLang="zh-CN" sz="2000" dirty="0"/>
              <a:t>write locally, especially </a:t>
            </a:r>
            <a:r>
              <a:rPr lang="en-US" altLang="zh-CN" sz="2000" dirty="0" smtClean="0"/>
              <a:t>using RDMA</a:t>
            </a:r>
            <a:endParaRPr lang="zh-CN" altLang="en-US" sz="2000" dirty="0"/>
          </a:p>
        </p:txBody>
      </p:sp>
      <p:sp>
        <p:nvSpPr>
          <p:cNvPr id="8" name="TextBox 20"/>
          <p:cNvSpPr txBox="1"/>
          <p:nvPr/>
        </p:nvSpPr>
        <p:spPr>
          <a:xfrm>
            <a:off x="683568" y="5487615"/>
            <a:ext cx="7920880" cy="52322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US" altLang="zh-CN" sz="2800" b="1" dirty="0" smtClean="0">
                <a:effectLst>
                  <a:glow rad="190500">
                    <a:schemeClr val="bg1">
                      <a:lumMod val="9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RDMA &amp; HTM </a:t>
            </a:r>
            <a:r>
              <a:rPr lang="en-US" altLang="zh-CN" sz="2800" b="1" dirty="0" smtClean="0">
                <a:effectLst>
                  <a:glow rad="190500">
                    <a:schemeClr val="bg1">
                      <a:lumMod val="95000"/>
                    </a:schemeClr>
                  </a:glow>
                </a:effectLst>
              </a:rPr>
              <a:t>provides a new design space</a:t>
            </a:r>
            <a:endParaRPr lang="zh-CN" altLang="en-US" sz="2800" b="1" dirty="0">
              <a:effectLst>
                <a:glow rad="190500">
                  <a:schemeClr val="bg1">
                    <a:lumMod val="95000"/>
                  </a:schemeClr>
                </a:glo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310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21"/>
    </mc:Choice>
    <mc:Fallback xmlns="">
      <p:transition xmlns:p14="http://schemas.microsoft.com/office/powerpoint/2010/main" spd="slow" advTm="132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2488" y="6376243"/>
            <a:ext cx="432000" cy="365125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4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Why (Distributed) TXs are Slow?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326" y="3179674"/>
            <a:ext cx="4777802" cy="3129646"/>
          </a:xfrm>
          <a:prstGeom prst="rect">
            <a:avLst/>
          </a:prstGeom>
          <a:ln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503532" y="1520205"/>
            <a:ext cx="79569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/>
            <a:r>
              <a:rPr kumimoji="1" lang="en-US" altLang="zh-CN" sz="2600" dirty="0"/>
              <a:t>Only </a:t>
            </a:r>
            <a:r>
              <a:rPr kumimoji="1" lang="en-US" altLang="zh-CN" sz="2600" b="1" dirty="0">
                <a:solidFill>
                  <a:srgbClr val="FF0066"/>
                </a:solidFill>
              </a:rPr>
              <a:t>4% of wall-clock time </a:t>
            </a:r>
            <a:r>
              <a:rPr kumimoji="1" lang="en-US" altLang="zh-CN" sz="2600" dirty="0" smtClean="0"/>
              <a:t>spent </a:t>
            </a:r>
            <a:r>
              <a:rPr kumimoji="1" lang="en-US" altLang="zh-CN" sz="2600" dirty="0"/>
              <a:t>on useful data processing</a:t>
            </a:r>
            <a:r>
              <a:rPr kumimoji="1" lang="en-US" altLang="zh-CN" sz="2600" dirty="0" smtClean="0"/>
              <a:t>, while </a:t>
            </a:r>
            <a:r>
              <a:rPr kumimoji="1" lang="en-US" altLang="zh-CN" sz="2600" dirty="0"/>
              <a:t>the rest is occupied with </a:t>
            </a:r>
            <a:r>
              <a:rPr kumimoji="1" lang="en-US" altLang="zh-CN" sz="2600" b="1" dirty="0" smtClean="0">
                <a:solidFill>
                  <a:srgbClr val="FF0066"/>
                </a:solidFill>
              </a:rPr>
              <a:t>buffer </a:t>
            </a:r>
            <a:r>
              <a:rPr kumimoji="1" lang="en-US" altLang="zh-CN" sz="2600" b="1" dirty="0">
                <a:solidFill>
                  <a:srgbClr val="FF0066"/>
                </a:solidFill>
              </a:rPr>
              <a:t>pools</a:t>
            </a:r>
            <a:r>
              <a:rPr kumimoji="1" lang="en-US" altLang="zh-CN" sz="2600" dirty="0" smtClean="0"/>
              <a:t>, </a:t>
            </a:r>
            <a:r>
              <a:rPr kumimoji="1" lang="en-US" altLang="zh-CN" sz="2600" b="1" dirty="0" smtClean="0">
                <a:solidFill>
                  <a:srgbClr val="FF0066"/>
                </a:solidFill>
              </a:rPr>
              <a:t>locking</a:t>
            </a:r>
            <a:r>
              <a:rPr kumimoji="1" lang="en-US" altLang="zh-CN" sz="2600" dirty="0" smtClean="0"/>
              <a:t>, </a:t>
            </a:r>
            <a:r>
              <a:rPr kumimoji="1" lang="en-US" altLang="zh-CN" sz="2600" b="1" dirty="0" smtClean="0">
                <a:solidFill>
                  <a:srgbClr val="FF0066"/>
                </a:solidFill>
              </a:rPr>
              <a:t>latching</a:t>
            </a:r>
            <a:r>
              <a:rPr kumimoji="1" lang="en-US" altLang="zh-CN" sz="2600" dirty="0" smtClean="0"/>
              <a:t>, </a:t>
            </a:r>
            <a:r>
              <a:rPr kumimoji="1" lang="en-US" altLang="zh-CN" sz="2600" b="1" dirty="0" smtClean="0">
                <a:solidFill>
                  <a:srgbClr val="FF0066"/>
                </a:solidFill>
              </a:rPr>
              <a:t>recovery</a:t>
            </a:r>
            <a:r>
              <a:rPr kumimoji="1" lang="en-US" altLang="zh-CN" sz="2600" dirty="0" smtClean="0"/>
              <a:t>.</a:t>
            </a:r>
            <a:r>
              <a:rPr kumimoji="1" lang="en-US" altLang="zh-CN" sz="2600" baseline="30000" dirty="0" smtClean="0">
                <a:solidFill>
                  <a:srgbClr val="FF0066"/>
                </a:solidFill>
              </a:rPr>
              <a:t>1</a:t>
            </a:r>
          </a:p>
          <a:p>
            <a:pPr algn="r"/>
            <a:r>
              <a:rPr kumimoji="1" lang="en-US" altLang="zh-CN" sz="2600" dirty="0" smtClean="0"/>
              <a:t>-- Michael </a:t>
            </a:r>
            <a:r>
              <a:rPr kumimoji="1" lang="en-US" altLang="zh-CN" sz="2600" i="1" dirty="0" err="1" smtClean="0"/>
              <a:t>Stonebraker</a:t>
            </a:r>
            <a:endParaRPr kumimoji="1" lang="en-US" altLang="zh-CN" sz="2600" i="1" dirty="0" smtClean="0"/>
          </a:p>
        </p:txBody>
      </p:sp>
      <p:sp>
        <p:nvSpPr>
          <p:cNvPr id="10" name="TextBox 47"/>
          <p:cNvSpPr txBox="1"/>
          <p:nvPr/>
        </p:nvSpPr>
        <p:spPr>
          <a:xfrm>
            <a:off x="35496" y="6505599"/>
            <a:ext cx="7416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aseline="30000" dirty="0" smtClean="0">
                <a:solidFill>
                  <a:srgbClr val="FF0066"/>
                </a:solidFill>
              </a:rPr>
              <a:t>1</a:t>
            </a:r>
            <a:r>
              <a:rPr lang="en-US" altLang="zh-CN" sz="1400" dirty="0" smtClean="0"/>
              <a:t> “</a:t>
            </a:r>
            <a:r>
              <a:rPr lang="en-US" altLang="zh-CN" sz="1400" dirty="0"/>
              <a:t>The Traditional RDBMS Wisdom is All Wrong”</a:t>
            </a:r>
            <a:endParaRPr lang="en-US" altLang="zh-CN" sz="1400" baseline="30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8660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3"/>
    </mc:Choice>
    <mc:Fallback xmlns="">
      <p:transition xmlns:p14="http://schemas.microsoft.com/office/powerpoint/2010/main" spd="slow" advTm="203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60432" y="6376243"/>
            <a:ext cx="504056" cy="365125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40</a:t>
            </a:fld>
            <a:endParaRPr lang="zh-CN" altLang="en-US" sz="1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DrTM’s</a:t>
            </a:r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 D</a:t>
            </a:r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esign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8" name="内容占位符 2"/>
          <p:cNvSpPr txBox="1">
            <a:spLocks/>
          </p:cNvSpPr>
          <p:nvPr/>
        </p:nvSpPr>
        <p:spPr>
          <a:xfrm>
            <a:off x="179512" y="1268760"/>
            <a:ext cx="8640960" cy="35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630238" lvl="2">
              <a:buFont typeface="Wingdings" charset="2"/>
              <a:buChar char="ü"/>
            </a:pP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</a:rPr>
              <a:t>Simple hash structure to fully leverage </a:t>
            </a:r>
            <a:r>
              <a:rPr lang="en-US" altLang="zh-CN" sz="2400" dirty="0">
                <a:solidFill>
                  <a:srgbClr val="FF0066"/>
                </a:solidFill>
                <a:latin typeface="Century Gothic" pitchFamily="34" charset="0"/>
              </a:rPr>
              <a:t>HTM </a:t>
            </a:r>
            <a:endParaRPr lang="en-US" altLang="zh-CN" sz="2400" dirty="0" smtClean="0">
              <a:solidFill>
                <a:srgbClr val="FF0066"/>
              </a:solidFill>
              <a:latin typeface="Century Gothic" pitchFamily="34" charset="0"/>
            </a:endParaRPr>
          </a:p>
          <a:p>
            <a:pPr marL="630238" lvl="2">
              <a:buFont typeface="Wingdings" charset="2"/>
              <a:buChar char="ü"/>
            </a:pPr>
            <a:r>
              <a:rPr lang="en-US" altLang="zh-CN" sz="2400" dirty="0" smtClean="0">
                <a:solidFill>
                  <a:srgbClr val="FF0066"/>
                </a:solidFill>
                <a:latin typeface="Century Gothic" pitchFamily="34" charset="0"/>
              </a:rPr>
              <a:t>Decouple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</a:rPr>
              <a:t>race detection from 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memory store</a:t>
            </a:r>
          </a:p>
          <a:p>
            <a:pPr marL="987425" lvl="1" indent="-357188">
              <a:buClr>
                <a:srgbClr val="FF0066"/>
              </a:buClr>
              <a:buSzPct val="100000"/>
              <a:buFont typeface="Century Gothic" panose="020B0502020202020204" pitchFamily="34" charset="0"/>
              <a:buChar char="−"/>
            </a:pPr>
            <a:r>
              <a:rPr lang="en-US" altLang="zh-CN" dirty="0" smtClean="0">
                <a:latin typeface="Century Gothic" pitchFamily="34" charset="0"/>
              </a:rPr>
              <a:t>Rely on</a:t>
            </a:r>
            <a:r>
              <a:rPr lang="en-US" altLang="zh-CN" dirty="0" smtClean="0">
                <a:solidFill>
                  <a:schemeClr val="tx1"/>
                </a:solidFill>
                <a:latin typeface="Century Gothic" pitchFamily="34" charset="0"/>
              </a:rPr>
              <a:t> transaction layer (HTM &amp; Locking)</a:t>
            </a:r>
            <a:endParaRPr lang="en-US" altLang="zh-CN" dirty="0">
              <a:latin typeface="Century Gothic" pitchFamily="34" charset="0"/>
            </a:endParaRPr>
          </a:p>
          <a:p>
            <a:pPr marL="987425" lvl="1" indent="-357188">
              <a:buClr>
                <a:srgbClr val="FF0066"/>
              </a:buClr>
              <a:buSzPct val="100000"/>
              <a:buFont typeface="Century Gothic" panose="020B0502020202020204" pitchFamily="34" charset="0"/>
              <a:buChar char="−"/>
            </a:pPr>
            <a:r>
              <a:rPr lang="en-US" altLang="zh-CN" dirty="0" smtClean="0">
                <a:solidFill>
                  <a:schemeClr val="tx1"/>
                </a:solidFill>
                <a:latin typeface="Century Gothic" pitchFamily="34" charset="0"/>
              </a:rPr>
              <a:t>Use </a:t>
            </a:r>
            <a:r>
              <a:rPr lang="en-US" altLang="zh-CN" dirty="0">
                <a:solidFill>
                  <a:srgbClr val="FF0066"/>
                </a:solidFill>
                <a:latin typeface="Century Gothic" pitchFamily="34" charset="0"/>
              </a:rPr>
              <a:t>one-sided </a:t>
            </a:r>
            <a:r>
              <a:rPr lang="en-US" altLang="zh-CN" dirty="0">
                <a:solidFill>
                  <a:schemeClr val="tx1"/>
                </a:solidFill>
                <a:latin typeface="Century Gothic" pitchFamily="34" charset="0"/>
              </a:rPr>
              <a:t>RDMA ops for remote read &amp;</a:t>
            </a:r>
            <a:r>
              <a:rPr lang="en-US" altLang="zh-CN" dirty="0">
                <a:solidFill>
                  <a:srgbClr val="FF0066"/>
                </a:solidFill>
                <a:latin typeface="Century Gothic" pitchFamily="34" charset="0"/>
              </a:rPr>
              <a:t> </a:t>
            </a:r>
            <a:r>
              <a:rPr lang="en-US" altLang="zh-CN" dirty="0" smtClean="0">
                <a:solidFill>
                  <a:srgbClr val="FF0066"/>
                </a:solidFill>
                <a:latin typeface="Century Gothic" pitchFamily="34" charset="0"/>
              </a:rPr>
              <a:t>write</a:t>
            </a:r>
          </a:p>
          <a:p>
            <a:pPr marL="630238" lvl="2">
              <a:buSzPct val="100000"/>
              <a:buFont typeface="Wingdings" charset="2"/>
              <a:buChar char="ü"/>
            </a:pPr>
            <a:r>
              <a:rPr lang="en-US" altLang="zh-CN" sz="2400" dirty="0" smtClean="0">
                <a:solidFill>
                  <a:srgbClr val="FF0066"/>
                </a:solidFill>
                <a:latin typeface="Century Gothic" pitchFamily="34" charset="0"/>
              </a:rPr>
              <a:t>Location-based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 and fully transparent cache</a:t>
            </a:r>
            <a:endParaRPr lang="en-US" altLang="zh-CN" sz="24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graphicFrame>
        <p:nvGraphicFramePr>
          <p:cNvPr id="90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418138"/>
              </p:ext>
            </p:extLst>
          </p:nvPr>
        </p:nvGraphicFramePr>
        <p:xfrm>
          <a:off x="5364088" y="4077072"/>
          <a:ext cx="1764000" cy="180000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764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DrTM</a:t>
                      </a:r>
                      <a:endParaRPr lang="zh-CN" altLang="en-US" sz="1800" b="1" baseline="30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Chaining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L:HTM / D: Lock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baseline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One-sided RMDA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Yes</a:t>
                      </a:r>
                      <a:endParaRPr lang="zh-CN" altLang="en-US" sz="16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817150"/>
              </p:ext>
            </p:extLst>
          </p:nvPr>
        </p:nvGraphicFramePr>
        <p:xfrm>
          <a:off x="899592" y="4077072"/>
          <a:ext cx="4464000" cy="180000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800000"/>
                <a:gridCol w="1332000"/>
                <a:gridCol w="1332000"/>
              </a:tblGrid>
              <a:tr h="360000">
                <a:tc>
                  <a:txBody>
                    <a:bodyPr/>
                    <a:lstStyle/>
                    <a:p>
                      <a:pPr algn="r"/>
                      <a:endParaRPr lang="zh-CN" altLang="en-US" sz="1600" b="0" dirty="0">
                        <a:solidFill>
                          <a:schemeClr val="tx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Pilaf</a:t>
                      </a:r>
                      <a:endParaRPr lang="zh-CN" altLang="en-US" sz="1800" b="1" baseline="30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FaRM</a:t>
                      </a:r>
                      <a:endParaRPr lang="zh-CN" altLang="en-US" sz="1800" b="1" baseline="30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Hashing</a:t>
                      </a:r>
                      <a:endParaRPr lang="zh-CN" altLang="en-US" sz="1600" b="1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Cuckoo</a:t>
                      </a:r>
                      <a:endParaRPr lang="zh-CN" altLang="en-US" sz="16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Hopscotch</a:t>
                      </a:r>
                      <a:endParaRPr lang="zh-CN" altLang="en-US" sz="16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Race Detection</a:t>
                      </a:r>
                      <a:endParaRPr lang="zh-CN" altLang="en-US" sz="1600" b="1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Checksum</a:t>
                      </a:r>
                      <a:endParaRPr lang="zh-CN" altLang="en-US" sz="16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Versioning</a:t>
                      </a:r>
                      <a:endParaRPr lang="zh-CN" altLang="en-US" sz="16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Remote Read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One-sided RDMA</a:t>
                      </a:r>
                      <a:endParaRPr lang="en-US" altLang="zh-CN" sz="1600" b="0" baseline="0" dirty="0" smtClean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Remote Write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Messag</a:t>
                      </a:r>
                      <a:r>
                        <a:rPr lang="en-US" altLang="zh-CN" sz="1600" b="0" baseline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ing</a:t>
                      </a:r>
                      <a:endParaRPr lang="zh-CN" altLang="en-US" sz="1600" b="0" dirty="0" smtClean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Caching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No</a:t>
                      </a:r>
                      <a:endParaRPr lang="zh-CN" altLang="en-US" sz="16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6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364088" y="4437112"/>
            <a:ext cx="1764000" cy="576064"/>
          </a:xfrm>
          <a:prstGeom prst="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7524328" y="4538649"/>
            <a:ext cx="1008112" cy="37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90000"/>
              </a:lnSpc>
              <a:defRPr sz="1400"/>
            </a:lvl1pPr>
          </a:lstStyle>
          <a:p>
            <a:r>
              <a:rPr lang="en-US" altLang="zh-CN" sz="2000" dirty="0" smtClean="0">
                <a:solidFill>
                  <a:srgbClr val="FF0066"/>
                </a:solidFill>
              </a:rPr>
              <a:t>Simple</a:t>
            </a:r>
            <a:endParaRPr lang="zh-CN" altLang="en-US" sz="2000" dirty="0">
              <a:solidFill>
                <a:srgbClr val="FF0066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64088" y="5010632"/>
            <a:ext cx="1764000" cy="866639"/>
          </a:xfrm>
          <a:prstGeom prst="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7524328" y="5259285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90000"/>
              </a:lnSpc>
              <a:defRPr sz="1400"/>
            </a:lvl1pPr>
          </a:lstStyle>
          <a:p>
            <a:r>
              <a:rPr lang="en-US" altLang="zh-CN" sz="2000" dirty="0" smtClean="0">
                <a:solidFill>
                  <a:srgbClr val="FF0066"/>
                </a:solidFill>
              </a:rPr>
              <a:t>Efficient</a:t>
            </a:r>
            <a:endParaRPr lang="zh-CN" altLang="en-US" sz="2000" dirty="0">
              <a:solidFill>
                <a:srgbClr val="FF0066"/>
              </a:solidFill>
            </a:endParaRPr>
          </a:p>
        </p:txBody>
      </p:sp>
      <p:cxnSp>
        <p:nvCxnSpPr>
          <p:cNvPr id="5" name="Straight Arrow Connector 4"/>
          <p:cNvCxnSpPr>
            <a:stCxn id="2" idx="3"/>
            <a:endCxn id="10" idx="1"/>
          </p:cNvCxnSpPr>
          <p:nvPr/>
        </p:nvCxnSpPr>
        <p:spPr>
          <a:xfrm>
            <a:off x="7128088" y="4725144"/>
            <a:ext cx="396240" cy="0"/>
          </a:xfrm>
          <a:prstGeom prst="straightConnector1">
            <a:avLst/>
          </a:prstGeom>
          <a:ln w="57150">
            <a:solidFill>
              <a:srgbClr val="FF006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2" idx="3"/>
            <a:endCxn id="13" idx="1"/>
          </p:cNvCxnSpPr>
          <p:nvPr/>
        </p:nvCxnSpPr>
        <p:spPr>
          <a:xfrm flipV="1">
            <a:off x="7128088" y="5443951"/>
            <a:ext cx="396240" cy="1"/>
          </a:xfrm>
          <a:prstGeom prst="straightConnector1">
            <a:avLst/>
          </a:prstGeom>
          <a:ln w="57150">
            <a:solidFill>
              <a:srgbClr val="FF006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43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5"/>
    </mc:Choice>
    <mc:Fallback xmlns="">
      <p:transition xmlns:p14="http://schemas.microsoft.com/office/powerpoint/2010/main" spd="slow" advTm="315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3" name="内容占位符 2"/>
          <p:cNvSpPr txBox="1">
            <a:spLocks/>
          </p:cNvSpPr>
          <p:nvPr/>
        </p:nvSpPr>
        <p:spPr>
          <a:xfrm>
            <a:off x="372038" y="1361357"/>
            <a:ext cx="8520442" cy="1563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630238" lvl="2">
              <a:buFont typeface="Wingdings" panose="05000000000000000000" pitchFamily="2" charset="2"/>
              <a:buChar char="ü"/>
            </a:pP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</a:rPr>
              <a:t>Similar to traditional </a:t>
            </a:r>
            <a:r>
              <a:rPr lang="en-US" altLang="zh-CN" sz="2400" dirty="0">
                <a:solidFill>
                  <a:srgbClr val="FF0066"/>
                </a:solidFill>
                <a:latin typeface="Century Gothic" pitchFamily="34" charset="0"/>
              </a:rPr>
              <a:t>chaining</a:t>
            </a: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</a:rPr>
              <a:t> HT with </a:t>
            </a:r>
            <a:r>
              <a:rPr lang="en-US" altLang="zh-CN" sz="2400" dirty="0" smtClean="0">
                <a:solidFill>
                  <a:srgbClr val="FF0066"/>
                </a:solidFill>
                <a:latin typeface="Century Gothic" pitchFamily="34" charset="0"/>
              </a:rPr>
              <a:t>associativity</a:t>
            </a:r>
            <a:endParaRPr lang="en-US" altLang="zh-CN" sz="24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630238" lvl="2">
              <a:buFont typeface="Wingdings" panose="05000000000000000000" pitchFamily="2" charset="2"/>
              <a:buChar char="ü"/>
            </a:pP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Decoupled </a:t>
            </a: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</a:rPr>
              <a:t>memory region: </a:t>
            </a:r>
            <a:r>
              <a:rPr lang="en-US" altLang="zh-CN" sz="2400" dirty="0">
                <a:solidFill>
                  <a:srgbClr val="FF0066"/>
                </a:solidFill>
                <a:latin typeface="Century Gothic" pitchFamily="34" charset="0"/>
              </a:rPr>
              <a:t>index</a:t>
            </a: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</a:rPr>
              <a:t> &amp; </a:t>
            </a:r>
            <a:r>
              <a:rPr lang="en-US" altLang="zh-CN" sz="2400" dirty="0">
                <a:solidFill>
                  <a:srgbClr val="FF0066"/>
                </a:solidFill>
                <a:latin typeface="Century Gothic" pitchFamily="34" charset="0"/>
              </a:rPr>
              <a:t>data</a:t>
            </a:r>
          </a:p>
          <a:p>
            <a:pPr marL="630238" lvl="2">
              <a:buFont typeface="Wingdings" panose="05000000000000000000" pitchFamily="2" charset="2"/>
              <a:buChar char="ü"/>
            </a:pPr>
            <a:r>
              <a:rPr lang="en-US" altLang="zh-CN" sz="2400" dirty="0" smtClean="0">
                <a:solidFill>
                  <a:srgbClr val="FF0066"/>
                </a:solidFill>
                <a:latin typeface="Century Gothic" pitchFamily="34" charset="0"/>
              </a:rPr>
              <a:t>Shared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</a:rPr>
              <a:t>indirect headers: high </a:t>
            </a:r>
            <a:r>
              <a:rPr lang="en-US" altLang="zh-CN" sz="2400" dirty="0">
                <a:solidFill>
                  <a:srgbClr val="FF0066"/>
                </a:solidFill>
                <a:latin typeface="Century Gothic" pitchFamily="34" charset="0"/>
              </a:rPr>
              <a:t>space</a:t>
            </a: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efficiency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60432" y="6376243"/>
            <a:ext cx="504056" cy="365125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41</a:t>
            </a:fld>
            <a:endParaRPr lang="zh-CN" altLang="en-US" sz="1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Cluster Chaining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416387" y="3693107"/>
            <a:ext cx="858736" cy="216520"/>
            <a:chOff x="1048968" y="3744170"/>
            <a:chExt cx="858736" cy="216520"/>
          </a:xfrm>
        </p:grpSpPr>
        <p:grpSp>
          <p:nvGrpSpPr>
            <p:cNvPr id="7" name="Group 6"/>
            <p:cNvGrpSpPr/>
            <p:nvPr/>
          </p:nvGrpSpPr>
          <p:grpSpPr>
            <a:xfrm>
              <a:off x="1619672" y="3744690"/>
              <a:ext cx="288000" cy="216000"/>
              <a:chOff x="1619672" y="3744690"/>
              <a:chExt cx="288000" cy="21600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rgbClr val="0000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1619672" y="374417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1331656" y="3744690"/>
              <a:ext cx="288000" cy="216000"/>
              <a:chOff x="1619672" y="3744690"/>
              <a:chExt cx="288000" cy="21600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1331656" y="374417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1048968" y="3744690"/>
              <a:ext cx="288000" cy="216000"/>
              <a:chOff x="1619672" y="3744690"/>
              <a:chExt cx="288000" cy="216000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2" name="Rectangle 31"/>
            <p:cNvSpPr/>
            <p:nvPr/>
          </p:nvSpPr>
          <p:spPr>
            <a:xfrm>
              <a:off x="1048968" y="374417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851187" y="3693107"/>
            <a:ext cx="288032" cy="216520"/>
            <a:chOff x="2411760" y="3743650"/>
            <a:chExt cx="288032" cy="216520"/>
          </a:xfrm>
        </p:grpSpPr>
        <p:grpSp>
          <p:nvGrpSpPr>
            <p:cNvPr id="33" name="Group 32"/>
            <p:cNvGrpSpPr/>
            <p:nvPr/>
          </p:nvGrpSpPr>
          <p:grpSpPr>
            <a:xfrm>
              <a:off x="2411760" y="3744170"/>
              <a:ext cx="288000" cy="216000"/>
              <a:chOff x="1619672" y="3744690"/>
              <a:chExt cx="288000" cy="21600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8" name="Rectangle 37"/>
            <p:cNvSpPr/>
            <p:nvPr/>
          </p:nvSpPr>
          <p:spPr>
            <a:xfrm>
              <a:off x="2411760" y="374365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94492" y="3193812"/>
            <a:ext cx="916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/>
              <a:t>Hashing Space</a:t>
            </a:r>
            <a:endParaRPr lang="zh-CN" altLang="en-US" sz="1400" dirty="0"/>
          </a:p>
        </p:txBody>
      </p:sp>
      <p:sp>
        <p:nvSpPr>
          <p:cNvPr id="39" name="Rectangle 38"/>
          <p:cNvSpPr/>
          <p:nvPr/>
        </p:nvSpPr>
        <p:spPr>
          <a:xfrm>
            <a:off x="1987091" y="3332426"/>
            <a:ext cx="288032" cy="21600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+mj-lt"/>
              </a:rPr>
              <a:t>3</a:t>
            </a:r>
            <a:endParaRPr lang="zh-CN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699075" y="3332426"/>
            <a:ext cx="288032" cy="21600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+mj-lt"/>
              </a:rPr>
              <a:t>2</a:t>
            </a:r>
            <a:endParaRPr lang="zh-CN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416387" y="3332426"/>
            <a:ext cx="288032" cy="21600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+mj-lt"/>
              </a:rPr>
              <a:t>1</a:t>
            </a:r>
            <a:endParaRPr lang="zh-CN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851187" y="3331906"/>
            <a:ext cx="288032" cy="21600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+mj-lt"/>
              </a:rPr>
              <a:t>N</a:t>
            </a:r>
            <a:endParaRPr lang="zh-CN" altLang="en-US" sz="16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H="1" flipV="1">
            <a:off x="3131770" y="3893273"/>
            <a:ext cx="202573" cy="287472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139187" y="4123939"/>
            <a:ext cx="990597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90000"/>
              </a:lnSpc>
              <a:defRPr sz="1400"/>
            </a:lvl1pPr>
          </a:lstStyle>
          <a:p>
            <a:r>
              <a:rPr lang="en-US" altLang="zh-CN" sz="1600" dirty="0"/>
              <a:t>B</a:t>
            </a:r>
            <a:r>
              <a:rPr lang="en-US" altLang="zh-CN" sz="1600" dirty="0" smtClean="0"/>
              <a:t>ucket</a:t>
            </a:r>
            <a:endParaRPr lang="zh-CN" altLang="en-US" sz="1600" dirty="0"/>
          </a:p>
        </p:txBody>
      </p:sp>
      <p:sp>
        <p:nvSpPr>
          <p:cNvPr id="48" name="Oval 47"/>
          <p:cNvSpPr/>
          <p:nvPr/>
        </p:nvSpPr>
        <p:spPr>
          <a:xfrm>
            <a:off x="2419139" y="3783367"/>
            <a:ext cx="36000" cy="36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Oval 48"/>
          <p:cNvSpPr/>
          <p:nvPr/>
        </p:nvSpPr>
        <p:spPr>
          <a:xfrm>
            <a:off x="2563187" y="3783367"/>
            <a:ext cx="36000" cy="36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Oval 49"/>
          <p:cNvSpPr/>
          <p:nvPr/>
        </p:nvSpPr>
        <p:spPr>
          <a:xfrm>
            <a:off x="2707235" y="3783367"/>
            <a:ext cx="36000" cy="36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3" name="Group 52"/>
          <p:cNvGrpSpPr/>
          <p:nvPr/>
        </p:nvGrpSpPr>
        <p:grpSpPr>
          <a:xfrm>
            <a:off x="3707904" y="3693107"/>
            <a:ext cx="288032" cy="216520"/>
            <a:chOff x="2411760" y="3743650"/>
            <a:chExt cx="288032" cy="216520"/>
          </a:xfrm>
        </p:grpSpPr>
        <p:grpSp>
          <p:nvGrpSpPr>
            <p:cNvPr id="54" name="Group 53"/>
            <p:cNvGrpSpPr/>
            <p:nvPr/>
          </p:nvGrpSpPr>
          <p:grpSpPr>
            <a:xfrm>
              <a:off x="2411760" y="3744170"/>
              <a:ext cx="288000" cy="216000"/>
              <a:chOff x="1619672" y="3744690"/>
              <a:chExt cx="288000" cy="216000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rgbClr val="0000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5" name="Rectangle 54"/>
            <p:cNvSpPr/>
            <p:nvPr/>
          </p:nvSpPr>
          <p:spPr>
            <a:xfrm>
              <a:off x="2411760" y="374365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427984" y="3693107"/>
            <a:ext cx="288032" cy="216520"/>
            <a:chOff x="2411760" y="3743650"/>
            <a:chExt cx="288032" cy="216520"/>
          </a:xfrm>
        </p:grpSpPr>
        <p:grpSp>
          <p:nvGrpSpPr>
            <p:cNvPr id="68" name="Group 67"/>
            <p:cNvGrpSpPr/>
            <p:nvPr/>
          </p:nvGrpSpPr>
          <p:grpSpPr>
            <a:xfrm>
              <a:off x="2411760" y="3744170"/>
              <a:ext cx="288000" cy="216000"/>
              <a:chOff x="1619672" y="3744690"/>
              <a:chExt cx="288000" cy="216000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9" name="Rectangle 68"/>
            <p:cNvSpPr/>
            <p:nvPr/>
          </p:nvSpPr>
          <p:spPr>
            <a:xfrm>
              <a:off x="2411760" y="374365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4" name="Oval 73"/>
          <p:cNvSpPr/>
          <p:nvPr/>
        </p:nvSpPr>
        <p:spPr>
          <a:xfrm>
            <a:off x="4103920" y="3783367"/>
            <a:ext cx="36000" cy="360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Oval 74"/>
          <p:cNvSpPr/>
          <p:nvPr/>
        </p:nvSpPr>
        <p:spPr>
          <a:xfrm>
            <a:off x="4247968" y="3783367"/>
            <a:ext cx="36000" cy="360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Oval 81"/>
          <p:cNvSpPr/>
          <p:nvPr/>
        </p:nvSpPr>
        <p:spPr>
          <a:xfrm>
            <a:off x="2419139" y="3441083"/>
            <a:ext cx="36000" cy="36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>
            <a:off x="2563187" y="3441083"/>
            <a:ext cx="36000" cy="36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4" name="Oval 83"/>
          <p:cNvSpPr/>
          <p:nvPr/>
        </p:nvSpPr>
        <p:spPr>
          <a:xfrm>
            <a:off x="2707235" y="3441083"/>
            <a:ext cx="36000" cy="36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1" name="Freeform 90"/>
          <p:cNvSpPr/>
          <p:nvPr/>
        </p:nvSpPr>
        <p:spPr>
          <a:xfrm>
            <a:off x="2196219" y="3296953"/>
            <a:ext cx="1510630" cy="565322"/>
          </a:xfrm>
          <a:custGeom>
            <a:avLst/>
            <a:gdLst>
              <a:gd name="connsiteX0" fmla="*/ 0 w 1382233"/>
              <a:gd name="connsiteY0" fmla="*/ 565322 h 565322"/>
              <a:gd name="connsiteX1" fmla="*/ 829340 w 1382233"/>
              <a:gd name="connsiteY1" fmla="*/ 1796 h 565322"/>
              <a:gd name="connsiteX2" fmla="*/ 1382233 w 1382233"/>
              <a:gd name="connsiteY2" fmla="*/ 384569 h 565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2233" h="565322">
                <a:moveTo>
                  <a:pt x="0" y="565322"/>
                </a:moveTo>
                <a:cubicBezTo>
                  <a:pt x="299484" y="298622"/>
                  <a:pt x="598968" y="31922"/>
                  <a:pt x="829340" y="1796"/>
                </a:cubicBezTo>
                <a:cubicBezTo>
                  <a:pt x="1059712" y="-28330"/>
                  <a:pt x="1311349" y="329634"/>
                  <a:pt x="1382233" y="384569"/>
                </a:cubicBezTo>
              </a:path>
            </a:pathLst>
          </a:custGeom>
          <a:ln w="28575">
            <a:solidFill>
              <a:srgbClr val="FF0066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5"/>
          <p:cNvSpPr/>
          <p:nvPr/>
        </p:nvSpPr>
        <p:spPr>
          <a:xfrm>
            <a:off x="3915166" y="3837123"/>
            <a:ext cx="397565" cy="222685"/>
          </a:xfrm>
          <a:custGeom>
            <a:avLst/>
            <a:gdLst>
              <a:gd name="connsiteX0" fmla="*/ 0 w 397565"/>
              <a:gd name="connsiteY0" fmla="*/ 15902 h 222685"/>
              <a:gd name="connsiteX1" fmla="*/ 206733 w 397565"/>
              <a:gd name="connsiteY1" fmla="*/ 222636 h 222685"/>
              <a:gd name="connsiteX2" fmla="*/ 397565 w 397565"/>
              <a:gd name="connsiteY2" fmla="*/ 0 h 222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7565" h="222685">
                <a:moveTo>
                  <a:pt x="0" y="15902"/>
                </a:moveTo>
                <a:cubicBezTo>
                  <a:pt x="70236" y="120594"/>
                  <a:pt x="140472" y="225286"/>
                  <a:pt x="206733" y="222636"/>
                </a:cubicBezTo>
                <a:cubicBezTo>
                  <a:pt x="272994" y="219986"/>
                  <a:pt x="335279" y="109993"/>
                  <a:pt x="397565" y="0"/>
                </a:cubicBezTo>
              </a:path>
            </a:pathLst>
          </a:custGeom>
          <a:ln w="28575">
            <a:solidFill>
              <a:srgbClr val="FF0066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2023123" y="4518668"/>
            <a:ext cx="1188104" cy="194610"/>
            <a:chOff x="1655704" y="4542593"/>
            <a:chExt cx="1188104" cy="194610"/>
          </a:xfrm>
        </p:grpSpPr>
        <p:sp>
          <p:nvSpPr>
            <p:cNvPr id="66" name="Rectangle 65"/>
            <p:cNvSpPr/>
            <p:nvPr/>
          </p:nvSpPr>
          <p:spPr>
            <a:xfrm>
              <a:off x="1655704" y="4542593"/>
              <a:ext cx="252000" cy="180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907704" y="4542593"/>
              <a:ext cx="252000" cy="180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2591808" y="4557203"/>
              <a:ext cx="252000" cy="180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2284774" y="4617136"/>
              <a:ext cx="36000" cy="36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2428822" y="4617136"/>
              <a:ext cx="36000" cy="36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1692042" y="3894081"/>
            <a:ext cx="318704" cy="80756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1983049" y="3909107"/>
            <a:ext cx="1219105" cy="59202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1689877" y="3693107"/>
            <a:ext cx="288032" cy="216000"/>
          </a:xfrm>
          <a:prstGeom prst="rect">
            <a:avLst/>
          </a:prstGeom>
          <a:pattFill prst="wdUpDiag">
            <a:fgClr>
              <a:srgbClr val="FF0066"/>
            </a:fgClr>
            <a:bgClr>
              <a:schemeClr val="bg1"/>
            </a:bgClr>
          </a:pattFill>
          <a:ln w="28575">
            <a:solidFill>
              <a:srgbClr val="FF006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8" name="Group 127"/>
          <p:cNvGrpSpPr/>
          <p:nvPr/>
        </p:nvGrpSpPr>
        <p:grpSpPr>
          <a:xfrm>
            <a:off x="5371467" y="3697820"/>
            <a:ext cx="2304256" cy="216000"/>
            <a:chOff x="5004048" y="3697820"/>
            <a:chExt cx="2304256" cy="216000"/>
          </a:xfrm>
        </p:grpSpPr>
        <p:sp>
          <p:nvSpPr>
            <p:cNvPr id="109" name="Rectangle 108"/>
            <p:cNvSpPr/>
            <p:nvPr/>
          </p:nvSpPr>
          <p:spPr>
            <a:xfrm>
              <a:off x="7092304" y="3697820"/>
              <a:ext cx="216000" cy="216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5004048" y="3697820"/>
              <a:ext cx="216000" cy="216000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5219237" y="3697820"/>
              <a:ext cx="216000" cy="216000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5435237" y="3697820"/>
              <a:ext cx="216000" cy="216000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5652292" y="3697820"/>
              <a:ext cx="216000" cy="216000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5868292" y="3697820"/>
              <a:ext cx="216000" cy="216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6299481" y="3697820"/>
              <a:ext cx="216000" cy="216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6660256" y="3769828"/>
              <a:ext cx="36000" cy="36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6804304" y="3769828"/>
              <a:ext cx="36000" cy="36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6948352" y="3769828"/>
              <a:ext cx="36000" cy="36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6083481" y="3697820"/>
              <a:ext cx="216000" cy="216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0" name="TextBox 119"/>
          <p:cNvSpPr txBox="1"/>
          <p:nvPr/>
        </p:nvSpPr>
        <p:spPr>
          <a:xfrm>
            <a:off x="1439848" y="2924944"/>
            <a:ext cx="176400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90000"/>
              </a:lnSpc>
              <a:defRPr sz="1400"/>
            </a:lvl1pPr>
          </a:lstStyle>
          <a:p>
            <a:pPr algn="ctr"/>
            <a:r>
              <a:rPr lang="en-US" altLang="zh-CN" sz="1600" dirty="0" smtClean="0">
                <a:solidFill>
                  <a:srgbClr val="FF0066"/>
                </a:solidFill>
              </a:rPr>
              <a:t>Main Header</a:t>
            </a:r>
            <a:endParaRPr lang="zh-CN" altLang="en-US" sz="1600" dirty="0">
              <a:solidFill>
                <a:srgbClr val="FF0066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5688320" y="2924944"/>
            <a:ext cx="176400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90000"/>
              </a:lnSpc>
              <a:defRPr sz="1400"/>
            </a:lvl1pPr>
          </a:lstStyle>
          <a:p>
            <a:pPr algn="ctr"/>
            <a:r>
              <a:rPr lang="en-US" altLang="zh-CN" sz="1600" dirty="0" smtClean="0">
                <a:solidFill>
                  <a:srgbClr val="FF0066"/>
                </a:solidFill>
              </a:rPr>
              <a:t>Entry</a:t>
            </a:r>
            <a:endParaRPr lang="zh-CN" altLang="en-US" sz="1600" dirty="0">
              <a:solidFill>
                <a:srgbClr val="FF0066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3445283" y="4453598"/>
            <a:ext cx="54000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90000"/>
              </a:lnSpc>
              <a:defRPr sz="1400"/>
            </a:lvl1pPr>
          </a:lstStyle>
          <a:p>
            <a:r>
              <a:rPr lang="en-US" altLang="zh-CN" sz="1600" dirty="0" smtClean="0"/>
              <a:t>Slot</a:t>
            </a:r>
            <a:endParaRPr lang="zh-CN" altLang="en-US" sz="1600" dirty="0"/>
          </a:p>
        </p:txBody>
      </p:sp>
      <p:cxnSp>
        <p:nvCxnSpPr>
          <p:cNvPr id="126" name="Straight Arrow Connector 125"/>
          <p:cNvCxnSpPr>
            <a:endCxn id="77" idx="3"/>
          </p:cNvCxnSpPr>
          <p:nvPr/>
        </p:nvCxnSpPr>
        <p:spPr>
          <a:xfrm flipH="1">
            <a:off x="3211227" y="4618524"/>
            <a:ext cx="252000" cy="0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3672008" y="2852936"/>
            <a:ext cx="97200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90000"/>
              </a:lnSpc>
              <a:defRPr sz="1400"/>
            </a:lvl1pPr>
          </a:lstStyle>
          <a:p>
            <a:pPr algn="ctr"/>
            <a:r>
              <a:rPr lang="en-US" altLang="zh-CN" sz="1600" dirty="0" smtClean="0">
                <a:solidFill>
                  <a:srgbClr val="FF0066"/>
                </a:solidFill>
              </a:rPr>
              <a:t>Indirect Header</a:t>
            </a:r>
            <a:endParaRPr lang="zh-CN" altLang="en-US" sz="16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21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60432" y="6376243"/>
            <a:ext cx="504056" cy="365125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42</a:t>
            </a:fld>
            <a:endParaRPr lang="zh-CN" altLang="en-US" sz="1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Cluster Chaining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416387" y="3693107"/>
            <a:ext cx="858736" cy="216520"/>
            <a:chOff x="1048968" y="3744170"/>
            <a:chExt cx="858736" cy="216520"/>
          </a:xfrm>
        </p:grpSpPr>
        <p:grpSp>
          <p:nvGrpSpPr>
            <p:cNvPr id="7" name="Group 6"/>
            <p:cNvGrpSpPr/>
            <p:nvPr/>
          </p:nvGrpSpPr>
          <p:grpSpPr>
            <a:xfrm>
              <a:off x="1619672" y="3744690"/>
              <a:ext cx="288000" cy="216000"/>
              <a:chOff x="1619672" y="3744690"/>
              <a:chExt cx="288000" cy="21600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rgbClr val="0000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1619672" y="374417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1331656" y="3744690"/>
              <a:ext cx="288000" cy="216000"/>
              <a:chOff x="1619672" y="3744690"/>
              <a:chExt cx="288000" cy="21600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1331656" y="374417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1048968" y="3744690"/>
              <a:ext cx="288000" cy="216000"/>
              <a:chOff x="1619672" y="3744690"/>
              <a:chExt cx="288000" cy="216000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2" name="Rectangle 31"/>
            <p:cNvSpPr/>
            <p:nvPr/>
          </p:nvSpPr>
          <p:spPr>
            <a:xfrm>
              <a:off x="1048968" y="374417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851187" y="3693107"/>
            <a:ext cx="288032" cy="216520"/>
            <a:chOff x="2411760" y="3743650"/>
            <a:chExt cx="288032" cy="216520"/>
          </a:xfrm>
        </p:grpSpPr>
        <p:grpSp>
          <p:nvGrpSpPr>
            <p:cNvPr id="33" name="Group 32"/>
            <p:cNvGrpSpPr/>
            <p:nvPr/>
          </p:nvGrpSpPr>
          <p:grpSpPr>
            <a:xfrm>
              <a:off x="2411760" y="3744170"/>
              <a:ext cx="288000" cy="216000"/>
              <a:chOff x="1619672" y="3744690"/>
              <a:chExt cx="288000" cy="21600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8" name="Rectangle 37"/>
            <p:cNvSpPr/>
            <p:nvPr/>
          </p:nvSpPr>
          <p:spPr>
            <a:xfrm>
              <a:off x="2411760" y="374365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94492" y="3193812"/>
            <a:ext cx="916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/>
              <a:t>Hashing Space</a:t>
            </a:r>
            <a:endParaRPr lang="zh-CN" altLang="en-US" sz="1400" dirty="0"/>
          </a:p>
        </p:txBody>
      </p:sp>
      <p:sp>
        <p:nvSpPr>
          <p:cNvPr id="39" name="Rectangle 38"/>
          <p:cNvSpPr/>
          <p:nvPr/>
        </p:nvSpPr>
        <p:spPr>
          <a:xfrm>
            <a:off x="1987091" y="3332426"/>
            <a:ext cx="288032" cy="21600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+mj-lt"/>
              </a:rPr>
              <a:t>3</a:t>
            </a:r>
            <a:endParaRPr lang="zh-CN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699075" y="3332426"/>
            <a:ext cx="288032" cy="21600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+mj-lt"/>
              </a:rPr>
              <a:t>2</a:t>
            </a:r>
            <a:endParaRPr lang="zh-CN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416387" y="3332426"/>
            <a:ext cx="288032" cy="21600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+mj-lt"/>
              </a:rPr>
              <a:t>1</a:t>
            </a:r>
            <a:endParaRPr lang="zh-CN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851187" y="3331906"/>
            <a:ext cx="288032" cy="21600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+mj-lt"/>
              </a:rPr>
              <a:t>N</a:t>
            </a:r>
            <a:endParaRPr lang="zh-CN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2419139" y="3783367"/>
            <a:ext cx="36000" cy="36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Oval 48"/>
          <p:cNvSpPr/>
          <p:nvPr/>
        </p:nvSpPr>
        <p:spPr>
          <a:xfrm>
            <a:off x="2563187" y="3783367"/>
            <a:ext cx="36000" cy="36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Oval 49"/>
          <p:cNvSpPr/>
          <p:nvPr/>
        </p:nvSpPr>
        <p:spPr>
          <a:xfrm>
            <a:off x="2707235" y="3783367"/>
            <a:ext cx="36000" cy="36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Oval 81"/>
          <p:cNvSpPr/>
          <p:nvPr/>
        </p:nvSpPr>
        <p:spPr>
          <a:xfrm>
            <a:off x="2419139" y="3441083"/>
            <a:ext cx="36000" cy="36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>
            <a:off x="2563187" y="3441083"/>
            <a:ext cx="36000" cy="36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4" name="Oval 83"/>
          <p:cNvSpPr/>
          <p:nvPr/>
        </p:nvSpPr>
        <p:spPr>
          <a:xfrm>
            <a:off x="2707235" y="3441083"/>
            <a:ext cx="36000" cy="36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2023123" y="4518668"/>
            <a:ext cx="1188104" cy="194610"/>
            <a:chOff x="1655704" y="4542593"/>
            <a:chExt cx="1188104" cy="194610"/>
          </a:xfrm>
        </p:grpSpPr>
        <p:sp>
          <p:nvSpPr>
            <p:cNvPr id="66" name="Rectangle 65"/>
            <p:cNvSpPr/>
            <p:nvPr/>
          </p:nvSpPr>
          <p:spPr>
            <a:xfrm>
              <a:off x="1655704" y="4542593"/>
              <a:ext cx="252000" cy="180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907704" y="4542593"/>
              <a:ext cx="252000" cy="180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2591808" y="4557203"/>
              <a:ext cx="252000" cy="180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2284774" y="4617136"/>
              <a:ext cx="36000" cy="36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2428822" y="4617136"/>
              <a:ext cx="36000" cy="36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1692042" y="3894081"/>
            <a:ext cx="318704" cy="80756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1983049" y="3909107"/>
            <a:ext cx="1219105" cy="59202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1689877" y="3693107"/>
            <a:ext cx="288032" cy="216000"/>
          </a:xfrm>
          <a:prstGeom prst="rect">
            <a:avLst/>
          </a:prstGeom>
          <a:pattFill prst="wdUpDiag">
            <a:fgClr>
              <a:srgbClr val="FF0066"/>
            </a:fgClr>
            <a:bgClr>
              <a:schemeClr val="bg1"/>
            </a:bgClr>
          </a:pattFill>
          <a:ln w="28575">
            <a:solidFill>
              <a:srgbClr val="FF006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8" name="Group 127"/>
          <p:cNvGrpSpPr/>
          <p:nvPr/>
        </p:nvGrpSpPr>
        <p:grpSpPr>
          <a:xfrm>
            <a:off x="5371467" y="3697820"/>
            <a:ext cx="2304256" cy="216000"/>
            <a:chOff x="5004048" y="3697820"/>
            <a:chExt cx="2304256" cy="216000"/>
          </a:xfrm>
        </p:grpSpPr>
        <p:sp>
          <p:nvSpPr>
            <p:cNvPr id="109" name="Rectangle 108"/>
            <p:cNvSpPr/>
            <p:nvPr/>
          </p:nvSpPr>
          <p:spPr>
            <a:xfrm>
              <a:off x="7092304" y="3697820"/>
              <a:ext cx="216000" cy="216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5004048" y="3697820"/>
              <a:ext cx="216000" cy="216000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5219237" y="3697820"/>
              <a:ext cx="216000" cy="216000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5435237" y="3697820"/>
              <a:ext cx="216000" cy="216000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5652292" y="3697820"/>
              <a:ext cx="216000" cy="216000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5868292" y="3697820"/>
              <a:ext cx="216000" cy="216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6299481" y="3697820"/>
              <a:ext cx="216000" cy="216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6660256" y="3769828"/>
              <a:ext cx="36000" cy="36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6804304" y="3769828"/>
              <a:ext cx="36000" cy="36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6948352" y="3769828"/>
              <a:ext cx="36000" cy="36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6083481" y="3697820"/>
              <a:ext cx="216000" cy="216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88" name="Table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6247"/>
              </p:ext>
            </p:extLst>
          </p:nvPr>
        </p:nvGraphicFramePr>
        <p:xfrm>
          <a:off x="3744416" y="4149080"/>
          <a:ext cx="4608000" cy="187200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00000"/>
                <a:gridCol w="648000"/>
                <a:gridCol w="1152000"/>
                <a:gridCol w="864000"/>
                <a:gridCol w="1044000"/>
              </a:tblGrid>
              <a:tr h="360000">
                <a:tc gridSpan="2">
                  <a:txBody>
                    <a:bodyPr/>
                    <a:lstStyle/>
                    <a:p>
                      <a:pPr algn="r"/>
                      <a:endParaRPr lang="zh-CN" altLang="en-US" sz="1600" b="0" dirty="0">
                        <a:solidFill>
                          <a:schemeClr val="tx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zh-CN" altLang="en-US" sz="1600" b="0" dirty="0">
                        <a:solidFill>
                          <a:schemeClr val="tx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Cuckoo</a:t>
                      </a:r>
                      <a:r>
                        <a:rPr lang="en-US" altLang="zh-CN" sz="1800" b="1" baseline="30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1</a:t>
                      </a:r>
                      <a:endParaRPr lang="zh-CN" altLang="en-US" sz="1600" b="1" baseline="30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Hop</a:t>
                      </a:r>
                      <a:r>
                        <a:rPr lang="en-US" altLang="zh-CN" sz="1800" b="1" baseline="30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2</a:t>
                      </a:r>
                      <a:endParaRPr lang="zh-CN" altLang="en-US" sz="1600" b="1" baseline="30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Cluster</a:t>
                      </a:r>
                      <a:r>
                        <a:rPr lang="en-US" altLang="zh-CN" sz="1800" b="1" baseline="30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3</a:t>
                      </a:r>
                      <a:endParaRPr lang="zh-CN" altLang="en-US" sz="1600" b="1" baseline="30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252000"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Uniform</a:t>
                      </a:r>
                      <a:endParaRPr lang="zh-CN" altLang="en-US" sz="16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50%</a:t>
                      </a:r>
                      <a:endParaRPr lang="zh-CN" altLang="en-US" sz="16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1.348</a:t>
                      </a:r>
                      <a:endParaRPr lang="zh-CN" altLang="en-US" sz="16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1.000</a:t>
                      </a:r>
                      <a:endParaRPr lang="zh-CN" altLang="en-US" sz="16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1.008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pPr algn="ctr"/>
                      <a:endParaRPr lang="zh-CN" altLang="en-US" sz="1600" b="1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75%</a:t>
                      </a:r>
                      <a:endParaRPr lang="zh-CN" altLang="en-US" sz="16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1.652</a:t>
                      </a:r>
                      <a:endParaRPr lang="zh-CN" altLang="en-US" sz="16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1.011</a:t>
                      </a:r>
                      <a:endParaRPr lang="zh-CN" altLang="en-US" sz="16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1.052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pPr algn="ctr"/>
                      <a:endParaRPr lang="zh-CN" altLang="en-US" sz="1600" b="1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90%</a:t>
                      </a:r>
                      <a:endParaRPr lang="zh-CN" altLang="en-US" sz="16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1.956</a:t>
                      </a:r>
                      <a:endParaRPr lang="zh-CN" altLang="en-US" sz="16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1.044</a:t>
                      </a:r>
                      <a:endParaRPr lang="zh-CN" altLang="en-US" sz="16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1.100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CN" sz="1600" b="0" dirty="0" err="1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Zipf</a:t>
                      </a:r>
                      <a:endParaRPr lang="en-US" altLang="zh-CN" sz="1600" b="0" dirty="0" smtClean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  <a:p>
                      <a:pPr algn="ctr"/>
                      <a:r>
                        <a:rPr lang="el-GR" altLang="zh-CN" sz="1600" dirty="0" smtClean="0">
                          <a:latin typeface="Century Gothic" panose="020B0502020202020204" pitchFamily="34" charset="0"/>
                        </a:rPr>
                        <a:t>θ</a:t>
                      </a:r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=0.99</a:t>
                      </a:r>
                      <a:endParaRPr lang="zh-CN" altLang="en-US" sz="16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50%</a:t>
                      </a:r>
                      <a:endParaRPr lang="zh-CN" altLang="en-US" sz="16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1.304</a:t>
                      </a:r>
                      <a:endParaRPr lang="zh-CN" altLang="en-US" sz="16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1.000</a:t>
                      </a:r>
                      <a:endParaRPr lang="zh-CN" altLang="en-US" sz="16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1.004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pPr algn="ctr"/>
                      <a:endParaRPr lang="zh-CN" altLang="en-US" sz="1600" b="1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75%</a:t>
                      </a:r>
                      <a:endParaRPr lang="zh-CN" altLang="en-US" sz="16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1.712</a:t>
                      </a:r>
                      <a:endParaRPr lang="zh-CN" altLang="en-US" sz="16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1.020</a:t>
                      </a:r>
                      <a:endParaRPr lang="zh-CN" altLang="en-US" sz="16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1.039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pPr algn="ctr"/>
                      <a:endParaRPr lang="zh-CN" altLang="en-US" sz="1600" b="1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90%</a:t>
                      </a:r>
                      <a:endParaRPr lang="zh-CN" altLang="en-US" sz="16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1.924</a:t>
                      </a:r>
                      <a:endParaRPr lang="zh-CN" altLang="en-US" sz="16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1.040</a:t>
                      </a:r>
                      <a:endParaRPr lang="zh-CN" altLang="en-US" sz="16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1.091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611560" y="5013176"/>
            <a:ext cx="29469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The </a:t>
            </a:r>
            <a:r>
              <a:rPr lang="en-US" altLang="zh-CN" dirty="0"/>
              <a:t>average number of RDMA READs for </a:t>
            </a:r>
            <a:r>
              <a:rPr lang="en-US" altLang="zh-CN" dirty="0">
                <a:solidFill>
                  <a:srgbClr val="FF0066"/>
                </a:solidFill>
              </a:rPr>
              <a:t>lookups</a:t>
            </a:r>
            <a:r>
              <a:rPr lang="en-US" altLang="zh-CN" dirty="0"/>
              <a:t> at different occupancies</a:t>
            </a:r>
            <a:endParaRPr lang="zh-CN" alt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100101" y="6093296"/>
            <a:ext cx="81443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0" indent="-95250"/>
            <a:r>
              <a:rPr lang="en-US" altLang="zh-CN" sz="1400" baseline="30000" dirty="0" smtClean="0">
                <a:solidFill>
                  <a:srgbClr val="FF0066"/>
                </a:solidFill>
                <a:latin typeface="Century Gothic" pitchFamily="34" charset="0"/>
              </a:rPr>
              <a:t>1 </a:t>
            </a:r>
            <a:r>
              <a:rPr lang="en-US" altLang="zh-CN" sz="1400" dirty="0" smtClean="0">
                <a:latin typeface="Century Gothic" pitchFamily="34" charset="0"/>
              </a:rPr>
              <a:t>Hopscotch </a:t>
            </a:r>
            <a:r>
              <a:rPr lang="en-US" altLang="zh-CN" sz="1400" dirty="0">
                <a:latin typeface="Century Gothic" pitchFamily="34" charset="0"/>
              </a:rPr>
              <a:t>hashing </a:t>
            </a:r>
            <a:r>
              <a:rPr lang="en-US" altLang="zh-CN" sz="1400" dirty="0" smtClean="0">
                <a:latin typeface="Century Gothic" pitchFamily="34" charset="0"/>
              </a:rPr>
              <a:t>in </a:t>
            </a:r>
            <a:r>
              <a:rPr lang="en-US" altLang="zh-CN" sz="1400" dirty="0" err="1" smtClean="0">
                <a:latin typeface="Century Gothic" pitchFamily="34" charset="0"/>
              </a:rPr>
              <a:t>FaRM</a:t>
            </a:r>
            <a:r>
              <a:rPr lang="en-US" altLang="zh-CN" sz="1400" dirty="0" smtClean="0">
                <a:latin typeface="Century Gothic" pitchFamily="34" charset="0"/>
              </a:rPr>
              <a:t> configures </a:t>
            </a:r>
            <a:r>
              <a:rPr lang="en-US" altLang="zh-CN" sz="1400" dirty="0">
                <a:latin typeface="Century Gothic" pitchFamily="34" charset="0"/>
              </a:rPr>
              <a:t>the </a:t>
            </a:r>
            <a:r>
              <a:rPr lang="en-US" altLang="zh-CN" sz="1400" dirty="0" smtClean="0">
                <a:latin typeface="Century Gothic" pitchFamily="34" charset="0"/>
              </a:rPr>
              <a:t>neighborhood </a:t>
            </a:r>
            <a:r>
              <a:rPr lang="en-US" altLang="zh-CN" sz="1400" dirty="0">
                <a:latin typeface="Century Gothic" pitchFamily="34" charset="0"/>
              </a:rPr>
              <a:t>with </a:t>
            </a:r>
            <a:r>
              <a:rPr lang="en-US" altLang="zh-CN" sz="1400" dirty="0" smtClean="0">
                <a:latin typeface="Century Gothic" pitchFamily="34" charset="0"/>
              </a:rPr>
              <a:t>8 (H=8).</a:t>
            </a:r>
            <a:endParaRPr lang="en-US" altLang="zh-CN" sz="1400" dirty="0">
              <a:latin typeface="Century Gothic" pitchFamily="34" charset="0"/>
            </a:endParaRPr>
          </a:p>
          <a:p>
            <a:pPr marL="95250" indent="-95250"/>
            <a:r>
              <a:rPr lang="en-US" altLang="zh-CN" sz="1400" baseline="30000" dirty="0" smtClean="0">
                <a:solidFill>
                  <a:srgbClr val="FF0066"/>
                </a:solidFill>
                <a:latin typeface="Century Gothic" pitchFamily="34" charset="0"/>
              </a:rPr>
              <a:t>2 </a:t>
            </a:r>
            <a:r>
              <a:rPr lang="en-US" altLang="zh-CN" sz="1400" dirty="0" smtClean="0">
                <a:latin typeface="Century Gothic" pitchFamily="34" charset="0"/>
              </a:rPr>
              <a:t>Cuckoo hashing in </a:t>
            </a:r>
            <a:r>
              <a:rPr lang="en-US" altLang="zh-CN" sz="1400" dirty="0">
                <a:latin typeface="Century Gothic" pitchFamily="34" charset="0"/>
              </a:rPr>
              <a:t>Pilaf uses 3 orthogonal hash functions and each bucket contains 1 slot</a:t>
            </a:r>
            <a:r>
              <a:rPr lang="en-US" altLang="zh-CN" sz="1400" dirty="0" smtClean="0">
                <a:latin typeface="Century Gothic" pitchFamily="34" charset="0"/>
              </a:rPr>
              <a:t>.</a:t>
            </a:r>
          </a:p>
          <a:p>
            <a:pPr marL="95250" indent="-95250"/>
            <a:r>
              <a:rPr lang="en-US" altLang="zh-CN" sz="1400" baseline="30000" dirty="0" smtClean="0">
                <a:solidFill>
                  <a:srgbClr val="FF0066"/>
                </a:solidFill>
                <a:latin typeface="Century Gothic" pitchFamily="34" charset="0"/>
              </a:rPr>
              <a:t>3 </a:t>
            </a:r>
            <a:r>
              <a:rPr lang="en-US" altLang="zh-CN" sz="1400" dirty="0" smtClean="0">
                <a:latin typeface="Century Gothic" pitchFamily="34" charset="0"/>
              </a:rPr>
              <a:t>Cluster </a:t>
            </a:r>
            <a:r>
              <a:rPr lang="en-US" altLang="zh-CN" sz="1400" dirty="0">
                <a:latin typeface="Century Gothic" pitchFamily="34" charset="0"/>
              </a:rPr>
              <a:t>hashing in </a:t>
            </a:r>
            <a:r>
              <a:rPr lang="en-US" altLang="zh-CN" sz="1400" dirty="0" smtClean="0">
                <a:latin typeface="Century Gothic" pitchFamily="34" charset="0"/>
              </a:rPr>
              <a:t>DrTM </a:t>
            </a:r>
            <a:r>
              <a:rPr lang="en-US" altLang="zh-CN" sz="1400" dirty="0">
                <a:latin typeface="Century Gothic" pitchFamily="34" charset="0"/>
              </a:rPr>
              <a:t>configures the associativity with </a:t>
            </a:r>
            <a:r>
              <a:rPr lang="en-US" altLang="zh-CN" sz="1400" dirty="0" smtClean="0">
                <a:latin typeface="Century Gothic" pitchFamily="34" charset="0"/>
              </a:rPr>
              <a:t>8.</a:t>
            </a:r>
            <a:endParaRPr lang="en-US" altLang="zh-CN" sz="1400" dirty="0">
              <a:latin typeface="Century Gothic" pitchFamily="34" charset="0"/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3707904" y="3693107"/>
            <a:ext cx="288032" cy="216520"/>
            <a:chOff x="2411760" y="3743650"/>
            <a:chExt cx="288032" cy="216520"/>
          </a:xfrm>
        </p:grpSpPr>
        <p:grpSp>
          <p:nvGrpSpPr>
            <p:cNvPr id="94" name="Group 93"/>
            <p:cNvGrpSpPr/>
            <p:nvPr/>
          </p:nvGrpSpPr>
          <p:grpSpPr>
            <a:xfrm>
              <a:off x="2411760" y="3744170"/>
              <a:ext cx="288000" cy="216000"/>
              <a:chOff x="1619672" y="3744690"/>
              <a:chExt cx="288000" cy="216000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rgbClr val="0000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5" name="Rectangle 94"/>
            <p:cNvSpPr/>
            <p:nvPr/>
          </p:nvSpPr>
          <p:spPr>
            <a:xfrm>
              <a:off x="2411760" y="374365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4427984" y="3693107"/>
            <a:ext cx="288032" cy="216520"/>
            <a:chOff x="2411760" y="3743650"/>
            <a:chExt cx="288032" cy="216520"/>
          </a:xfrm>
        </p:grpSpPr>
        <p:grpSp>
          <p:nvGrpSpPr>
            <p:cNvPr id="101" name="Group 100"/>
            <p:cNvGrpSpPr/>
            <p:nvPr/>
          </p:nvGrpSpPr>
          <p:grpSpPr>
            <a:xfrm>
              <a:off x="2411760" y="3744170"/>
              <a:ext cx="288000" cy="216000"/>
              <a:chOff x="1619672" y="3744690"/>
              <a:chExt cx="288000" cy="216000"/>
            </a:xfrm>
          </p:grpSpPr>
          <p:sp>
            <p:nvSpPr>
              <p:cNvPr id="103" name="Rectangle 102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2" name="Rectangle 101"/>
            <p:cNvSpPr/>
            <p:nvPr/>
          </p:nvSpPr>
          <p:spPr>
            <a:xfrm>
              <a:off x="2411760" y="374365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7" name="Oval 106"/>
          <p:cNvSpPr/>
          <p:nvPr/>
        </p:nvSpPr>
        <p:spPr>
          <a:xfrm>
            <a:off x="4103920" y="3783367"/>
            <a:ext cx="36000" cy="360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Oval 107"/>
          <p:cNvSpPr/>
          <p:nvPr/>
        </p:nvSpPr>
        <p:spPr>
          <a:xfrm>
            <a:off x="4247968" y="3783367"/>
            <a:ext cx="36000" cy="360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Freeform 119"/>
          <p:cNvSpPr/>
          <p:nvPr/>
        </p:nvSpPr>
        <p:spPr>
          <a:xfrm>
            <a:off x="2196219" y="3296953"/>
            <a:ext cx="1510630" cy="565322"/>
          </a:xfrm>
          <a:custGeom>
            <a:avLst/>
            <a:gdLst>
              <a:gd name="connsiteX0" fmla="*/ 0 w 1382233"/>
              <a:gd name="connsiteY0" fmla="*/ 565322 h 565322"/>
              <a:gd name="connsiteX1" fmla="*/ 829340 w 1382233"/>
              <a:gd name="connsiteY1" fmla="*/ 1796 h 565322"/>
              <a:gd name="connsiteX2" fmla="*/ 1382233 w 1382233"/>
              <a:gd name="connsiteY2" fmla="*/ 384569 h 565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2233" h="565322">
                <a:moveTo>
                  <a:pt x="0" y="565322"/>
                </a:moveTo>
                <a:cubicBezTo>
                  <a:pt x="299484" y="298622"/>
                  <a:pt x="598968" y="31922"/>
                  <a:pt x="829340" y="1796"/>
                </a:cubicBezTo>
                <a:cubicBezTo>
                  <a:pt x="1059712" y="-28330"/>
                  <a:pt x="1311349" y="329634"/>
                  <a:pt x="1382233" y="384569"/>
                </a:cubicBezTo>
              </a:path>
            </a:pathLst>
          </a:custGeom>
          <a:ln w="28575">
            <a:solidFill>
              <a:srgbClr val="FF0066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Freeform 120"/>
          <p:cNvSpPr/>
          <p:nvPr/>
        </p:nvSpPr>
        <p:spPr>
          <a:xfrm>
            <a:off x="3915166" y="3837123"/>
            <a:ext cx="397565" cy="222685"/>
          </a:xfrm>
          <a:custGeom>
            <a:avLst/>
            <a:gdLst>
              <a:gd name="connsiteX0" fmla="*/ 0 w 397565"/>
              <a:gd name="connsiteY0" fmla="*/ 15902 h 222685"/>
              <a:gd name="connsiteX1" fmla="*/ 206733 w 397565"/>
              <a:gd name="connsiteY1" fmla="*/ 222636 h 222685"/>
              <a:gd name="connsiteX2" fmla="*/ 397565 w 397565"/>
              <a:gd name="connsiteY2" fmla="*/ 0 h 222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7565" h="222685">
                <a:moveTo>
                  <a:pt x="0" y="15902"/>
                </a:moveTo>
                <a:cubicBezTo>
                  <a:pt x="70236" y="120594"/>
                  <a:pt x="140472" y="225286"/>
                  <a:pt x="206733" y="222636"/>
                </a:cubicBezTo>
                <a:cubicBezTo>
                  <a:pt x="272994" y="219986"/>
                  <a:pt x="335279" y="109993"/>
                  <a:pt x="397565" y="0"/>
                </a:cubicBezTo>
              </a:path>
            </a:pathLst>
          </a:custGeom>
          <a:ln w="28575">
            <a:solidFill>
              <a:srgbClr val="FF0066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2" name="内容占位符 2"/>
          <p:cNvSpPr txBox="1">
            <a:spLocks/>
          </p:cNvSpPr>
          <p:nvPr/>
        </p:nvSpPr>
        <p:spPr>
          <a:xfrm>
            <a:off x="372038" y="1361357"/>
            <a:ext cx="8520442" cy="1563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630238" lvl="2">
              <a:buFont typeface="Wingdings" panose="05000000000000000000" pitchFamily="2" charset="2"/>
              <a:buChar char="ü"/>
            </a:pP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</a:rPr>
              <a:t>Similar to traditional </a:t>
            </a:r>
            <a:r>
              <a:rPr lang="en-US" altLang="zh-CN" sz="2400" dirty="0">
                <a:solidFill>
                  <a:srgbClr val="FF0066"/>
                </a:solidFill>
                <a:latin typeface="Century Gothic" pitchFamily="34" charset="0"/>
              </a:rPr>
              <a:t>chaining</a:t>
            </a: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</a:rPr>
              <a:t> HT with </a:t>
            </a:r>
            <a:r>
              <a:rPr lang="en-US" altLang="zh-CN" sz="2400" dirty="0" smtClean="0">
                <a:solidFill>
                  <a:srgbClr val="FF0066"/>
                </a:solidFill>
                <a:latin typeface="Century Gothic" pitchFamily="34" charset="0"/>
              </a:rPr>
              <a:t>associativity</a:t>
            </a:r>
            <a:endParaRPr lang="en-US" altLang="zh-CN" sz="24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630238" lvl="2">
              <a:buFont typeface="Wingdings" panose="05000000000000000000" pitchFamily="2" charset="2"/>
              <a:buChar char="ü"/>
            </a:pP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Decoupled </a:t>
            </a: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</a:rPr>
              <a:t>memory region: </a:t>
            </a:r>
            <a:r>
              <a:rPr lang="en-US" altLang="zh-CN" sz="2400" dirty="0">
                <a:solidFill>
                  <a:srgbClr val="FF0066"/>
                </a:solidFill>
                <a:latin typeface="Century Gothic" pitchFamily="34" charset="0"/>
              </a:rPr>
              <a:t>index</a:t>
            </a: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</a:rPr>
              <a:t> &amp; </a:t>
            </a:r>
            <a:r>
              <a:rPr lang="en-US" altLang="zh-CN" sz="2400" dirty="0">
                <a:solidFill>
                  <a:srgbClr val="FF0066"/>
                </a:solidFill>
                <a:latin typeface="Century Gothic" pitchFamily="34" charset="0"/>
              </a:rPr>
              <a:t>data</a:t>
            </a:r>
          </a:p>
          <a:p>
            <a:pPr marL="630238" lvl="2">
              <a:buFont typeface="Wingdings" panose="05000000000000000000" pitchFamily="2" charset="2"/>
              <a:buChar char="ü"/>
            </a:pPr>
            <a:r>
              <a:rPr lang="en-US" altLang="zh-CN" sz="2400" dirty="0" smtClean="0">
                <a:solidFill>
                  <a:srgbClr val="FF0066"/>
                </a:solidFill>
                <a:latin typeface="Century Gothic" pitchFamily="34" charset="0"/>
              </a:rPr>
              <a:t>Shared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</a:rPr>
              <a:t>indirect headers: high </a:t>
            </a:r>
            <a:r>
              <a:rPr lang="en-US" altLang="zh-CN" sz="2400" dirty="0">
                <a:solidFill>
                  <a:srgbClr val="FF0066"/>
                </a:solidFill>
                <a:latin typeface="Century Gothic" pitchFamily="34" charset="0"/>
              </a:rPr>
              <a:t>space</a:t>
            </a: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efficiency</a:t>
            </a:r>
          </a:p>
        </p:txBody>
      </p:sp>
    </p:spTree>
    <p:extLst>
      <p:ext uri="{BB962C8B-B14F-4D97-AF65-F5344CB8AC3E}">
        <p14:creationId xmlns:p14="http://schemas.microsoft.com/office/powerpoint/2010/main" val="190424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9"/>
    </mc:Choice>
    <mc:Fallback xmlns="">
      <p:transition xmlns:p14="http://schemas.microsoft.com/office/powerpoint/2010/main" spd="slow" advTm="329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60432" y="6376243"/>
            <a:ext cx="504056" cy="365125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43</a:t>
            </a:fld>
            <a:endParaRPr lang="zh-CN" altLang="en-US" sz="1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Location-based Caching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416387" y="3693107"/>
            <a:ext cx="858736" cy="216520"/>
            <a:chOff x="1048968" y="3744170"/>
            <a:chExt cx="858736" cy="216520"/>
          </a:xfrm>
        </p:grpSpPr>
        <p:grpSp>
          <p:nvGrpSpPr>
            <p:cNvPr id="7" name="Group 6"/>
            <p:cNvGrpSpPr/>
            <p:nvPr/>
          </p:nvGrpSpPr>
          <p:grpSpPr>
            <a:xfrm>
              <a:off x="1619672" y="3744690"/>
              <a:ext cx="288000" cy="216000"/>
              <a:chOff x="1619672" y="3744690"/>
              <a:chExt cx="288000" cy="21600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rgbClr val="0000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1619672" y="374417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1331656" y="3744690"/>
              <a:ext cx="288000" cy="216000"/>
              <a:chOff x="1619672" y="3744690"/>
              <a:chExt cx="288000" cy="21600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1331656" y="374417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1048968" y="3744690"/>
              <a:ext cx="288000" cy="216000"/>
              <a:chOff x="1619672" y="3744690"/>
              <a:chExt cx="288000" cy="216000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2" name="Rectangle 31"/>
            <p:cNvSpPr/>
            <p:nvPr/>
          </p:nvSpPr>
          <p:spPr>
            <a:xfrm>
              <a:off x="1048968" y="374417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851187" y="3693107"/>
            <a:ext cx="288032" cy="216520"/>
            <a:chOff x="2411760" y="3743650"/>
            <a:chExt cx="288032" cy="216520"/>
          </a:xfrm>
        </p:grpSpPr>
        <p:grpSp>
          <p:nvGrpSpPr>
            <p:cNvPr id="33" name="Group 32"/>
            <p:cNvGrpSpPr/>
            <p:nvPr/>
          </p:nvGrpSpPr>
          <p:grpSpPr>
            <a:xfrm>
              <a:off x="2411760" y="3744170"/>
              <a:ext cx="288000" cy="216000"/>
              <a:chOff x="1619672" y="3744690"/>
              <a:chExt cx="288000" cy="21600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8" name="Rectangle 37"/>
            <p:cNvSpPr/>
            <p:nvPr/>
          </p:nvSpPr>
          <p:spPr>
            <a:xfrm>
              <a:off x="2411760" y="374365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94492" y="3193812"/>
            <a:ext cx="916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/>
              <a:t>Hashing Space</a:t>
            </a:r>
            <a:endParaRPr lang="zh-CN" altLang="en-US" sz="1400" dirty="0"/>
          </a:p>
        </p:txBody>
      </p:sp>
      <p:sp>
        <p:nvSpPr>
          <p:cNvPr id="39" name="Rectangle 38"/>
          <p:cNvSpPr/>
          <p:nvPr/>
        </p:nvSpPr>
        <p:spPr>
          <a:xfrm>
            <a:off x="1987091" y="3332426"/>
            <a:ext cx="288032" cy="21600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+mj-lt"/>
              </a:rPr>
              <a:t>3</a:t>
            </a:r>
            <a:endParaRPr lang="zh-CN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699075" y="3332426"/>
            <a:ext cx="288032" cy="21600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+mj-lt"/>
              </a:rPr>
              <a:t>2</a:t>
            </a:r>
            <a:endParaRPr lang="zh-CN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416387" y="3332426"/>
            <a:ext cx="288032" cy="21600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+mj-lt"/>
              </a:rPr>
              <a:t>1</a:t>
            </a:r>
            <a:endParaRPr lang="zh-CN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851187" y="3331906"/>
            <a:ext cx="288032" cy="21600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+mj-lt"/>
              </a:rPr>
              <a:t>N</a:t>
            </a:r>
            <a:endParaRPr lang="zh-CN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2419139" y="3783367"/>
            <a:ext cx="36000" cy="36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Oval 48"/>
          <p:cNvSpPr/>
          <p:nvPr/>
        </p:nvSpPr>
        <p:spPr>
          <a:xfrm>
            <a:off x="2563187" y="3783367"/>
            <a:ext cx="36000" cy="36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Oval 49"/>
          <p:cNvSpPr/>
          <p:nvPr/>
        </p:nvSpPr>
        <p:spPr>
          <a:xfrm>
            <a:off x="2707235" y="3783367"/>
            <a:ext cx="36000" cy="36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Oval 81"/>
          <p:cNvSpPr/>
          <p:nvPr/>
        </p:nvSpPr>
        <p:spPr>
          <a:xfrm>
            <a:off x="2419139" y="3441083"/>
            <a:ext cx="36000" cy="36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>
            <a:off x="2563187" y="3441083"/>
            <a:ext cx="36000" cy="36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4" name="Oval 83"/>
          <p:cNvSpPr/>
          <p:nvPr/>
        </p:nvSpPr>
        <p:spPr>
          <a:xfrm>
            <a:off x="2707235" y="3441083"/>
            <a:ext cx="36000" cy="36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2023123" y="4518668"/>
            <a:ext cx="1188104" cy="194610"/>
            <a:chOff x="1655704" y="4542593"/>
            <a:chExt cx="1188104" cy="194610"/>
          </a:xfrm>
        </p:grpSpPr>
        <p:sp>
          <p:nvSpPr>
            <p:cNvPr id="66" name="Rectangle 65"/>
            <p:cNvSpPr/>
            <p:nvPr/>
          </p:nvSpPr>
          <p:spPr>
            <a:xfrm>
              <a:off x="1655704" y="4542593"/>
              <a:ext cx="252000" cy="180000"/>
            </a:xfrm>
            <a:prstGeom prst="rect">
              <a:avLst/>
            </a:prstGeom>
            <a:solidFill>
              <a:srgbClr val="00FFFF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907704" y="4542593"/>
              <a:ext cx="252000" cy="180000"/>
            </a:xfrm>
            <a:prstGeom prst="rect">
              <a:avLst/>
            </a:prstGeom>
            <a:solidFill>
              <a:srgbClr val="00FFFF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2591808" y="4557203"/>
              <a:ext cx="252000" cy="180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2284774" y="4617136"/>
              <a:ext cx="36000" cy="36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2428822" y="4617136"/>
              <a:ext cx="36000" cy="36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1692042" y="3894081"/>
            <a:ext cx="318704" cy="80756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1983049" y="3909107"/>
            <a:ext cx="1219105" cy="59202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1689877" y="3693107"/>
            <a:ext cx="288032" cy="216000"/>
          </a:xfrm>
          <a:prstGeom prst="rect">
            <a:avLst/>
          </a:prstGeom>
          <a:pattFill prst="wdUpDiag">
            <a:fgClr>
              <a:srgbClr val="FF0066"/>
            </a:fgClr>
            <a:bgClr>
              <a:schemeClr val="bg1"/>
            </a:bgClr>
          </a:pattFill>
          <a:ln w="28575">
            <a:solidFill>
              <a:srgbClr val="FF006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8" name="Group 127"/>
          <p:cNvGrpSpPr/>
          <p:nvPr/>
        </p:nvGrpSpPr>
        <p:grpSpPr>
          <a:xfrm>
            <a:off x="5371467" y="3697820"/>
            <a:ext cx="2304256" cy="216000"/>
            <a:chOff x="5004048" y="3697820"/>
            <a:chExt cx="2304256" cy="216000"/>
          </a:xfrm>
        </p:grpSpPr>
        <p:sp>
          <p:nvSpPr>
            <p:cNvPr id="109" name="Rectangle 108"/>
            <p:cNvSpPr/>
            <p:nvPr/>
          </p:nvSpPr>
          <p:spPr>
            <a:xfrm>
              <a:off x="7092304" y="3697820"/>
              <a:ext cx="216000" cy="216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5004048" y="3697820"/>
              <a:ext cx="216000" cy="216000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5219237" y="3697820"/>
              <a:ext cx="216000" cy="216000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5435237" y="3697820"/>
              <a:ext cx="216000" cy="216000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5652292" y="3697820"/>
              <a:ext cx="216000" cy="216000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5868292" y="3697820"/>
              <a:ext cx="216000" cy="216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6299481" y="3697820"/>
              <a:ext cx="216000" cy="216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6660256" y="3769828"/>
              <a:ext cx="36000" cy="36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6804304" y="3769828"/>
              <a:ext cx="36000" cy="36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6948352" y="3769828"/>
              <a:ext cx="36000" cy="36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6083481" y="3697820"/>
              <a:ext cx="216000" cy="216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3707904" y="3693107"/>
            <a:ext cx="288032" cy="216520"/>
            <a:chOff x="2411760" y="3743650"/>
            <a:chExt cx="288032" cy="216520"/>
          </a:xfrm>
        </p:grpSpPr>
        <p:grpSp>
          <p:nvGrpSpPr>
            <p:cNvPr id="94" name="Group 93"/>
            <p:cNvGrpSpPr/>
            <p:nvPr/>
          </p:nvGrpSpPr>
          <p:grpSpPr>
            <a:xfrm>
              <a:off x="2411760" y="3744170"/>
              <a:ext cx="288000" cy="216000"/>
              <a:chOff x="1619672" y="3744690"/>
              <a:chExt cx="288000" cy="216000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rgbClr val="0000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5" name="Rectangle 94"/>
            <p:cNvSpPr/>
            <p:nvPr/>
          </p:nvSpPr>
          <p:spPr>
            <a:xfrm>
              <a:off x="2411760" y="374365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4427984" y="3693107"/>
            <a:ext cx="288032" cy="216520"/>
            <a:chOff x="2411760" y="3743650"/>
            <a:chExt cx="288032" cy="216520"/>
          </a:xfrm>
        </p:grpSpPr>
        <p:grpSp>
          <p:nvGrpSpPr>
            <p:cNvPr id="101" name="Group 100"/>
            <p:cNvGrpSpPr/>
            <p:nvPr/>
          </p:nvGrpSpPr>
          <p:grpSpPr>
            <a:xfrm>
              <a:off x="2411760" y="3744170"/>
              <a:ext cx="288000" cy="216000"/>
              <a:chOff x="1619672" y="3744690"/>
              <a:chExt cx="288000" cy="216000"/>
            </a:xfrm>
          </p:grpSpPr>
          <p:sp>
            <p:nvSpPr>
              <p:cNvPr id="103" name="Rectangle 102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2" name="Rectangle 101"/>
            <p:cNvSpPr/>
            <p:nvPr/>
          </p:nvSpPr>
          <p:spPr>
            <a:xfrm>
              <a:off x="2411760" y="374365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7" name="Oval 106"/>
          <p:cNvSpPr/>
          <p:nvPr/>
        </p:nvSpPr>
        <p:spPr>
          <a:xfrm>
            <a:off x="4103920" y="3783367"/>
            <a:ext cx="36000" cy="360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Oval 107"/>
          <p:cNvSpPr/>
          <p:nvPr/>
        </p:nvSpPr>
        <p:spPr>
          <a:xfrm>
            <a:off x="4247968" y="3783367"/>
            <a:ext cx="36000" cy="360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Freeform 119"/>
          <p:cNvSpPr/>
          <p:nvPr/>
        </p:nvSpPr>
        <p:spPr>
          <a:xfrm>
            <a:off x="2196219" y="3296953"/>
            <a:ext cx="1510630" cy="565322"/>
          </a:xfrm>
          <a:custGeom>
            <a:avLst/>
            <a:gdLst>
              <a:gd name="connsiteX0" fmla="*/ 0 w 1382233"/>
              <a:gd name="connsiteY0" fmla="*/ 565322 h 565322"/>
              <a:gd name="connsiteX1" fmla="*/ 829340 w 1382233"/>
              <a:gd name="connsiteY1" fmla="*/ 1796 h 565322"/>
              <a:gd name="connsiteX2" fmla="*/ 1382233 w 1382233"/>
              <a:gd name="connsiteY2" fmla="*/ 384569 h 565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2233" h="565322">
                <a:moveTo>
                  <a:pt x="0" y="565322"/>
                </a:moveTo>
                <a:cubicBezTo>
                  <a:pt x="299484" y="298622"/>
                  <a:pt x="598968" y="31922"/>
                  <a:pt x="829340" y="1796"/>
                </a:cubicBezTo>
                <a:cubicBezTo>
                  <a:pt x="1059712" y="-28330"/>
                  <a:pt x="1311349" y="329634"/>
                  <a:pt x="1382233" y="384569"/>
                </a:cubicBezTo>
              </a:path>
            </a:pathLst>
          </a:custGeom>
          <a:ln w="28575">
            <a:solidFill>
              <a:srgbClr val="FF0066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Freeform 120"/>
          <p:cNvSpPr/>
          <p:nvPr/>
        </p:nvSpPr>
        <p:spPr>
          <a:xfrm>
            <a:off x="3915166" y="3837123"/>
            <a:ext cx="397565" cy="222685"/>
          </a:xfrm>
          <a:custGeom>
            <a:avLst/>
            <a:gdLst>
              <a:gd name="connsiteX0" fmla="*/ 0 w 397565"/>
              <a:gd name="connsiteY0" fmla="*/ 15902 h 222685"/>
              <a:gd name="connsiteX1" fmla="*/ 206733 w 397565"/>
              <a:gd name="connsiteY1" fmla="*/ 222636 h 222685"/>
              <a:gd name="connsiteX2" fmla="*/ 397565 w 397565"/>
              <a:gd name="connsiteY2" fmla="*/ 0 h 222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7565" h="222685">
                <a:moveTo>
                  <a:pt x="0" y="15902"/>
                </a:moveTo>
                <a:cubicBezTo>
                  <a:pt x="70236" y="120594"/>
                  <a:pt x="140472" y="225286"/>
                  <a:pt x="206733" y="222636"/>
                </a:cubicBezTo>
                <a:cubicBezTo>
                  <a:pt x="272994" y="219986"/>
                  <a:pt x="335279" y="109993"/>
                  <a:pt x="397565" y="0"/>
                </a:cubicBezTo>
              </a:path>
            </a:pathLst>
          </a:custGeom>
          <a:ln w="28575">
            <a:solidFill>
              <a:srgbClr val="FF0066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27" name="Group 126"/>
          <p:cNvGrpSpPr/>
          <p:nvPr/>
        </p:nvGrpSpPr>
        <p:grpSpPr>
          <a:xfrm>
            <a:off x="5664891" y="5570075"/>
            <a:ext cx="858736" cy="216520"/>
            <a:chOff x="1048968" y="3744170"/>
            <a:chExt cx="858736" cy="216520"/>
          </a:xfrm>
        </p:grpSpPr>
        <p:grpSp>
          <p:nvGrpSpPr>
            <p:cNvPr id="129" name="Group 128"/>
            <p:cNvGrpSpPr/>
            <p:nvPr/>
          </p:nvGrpSpPr>
          <p:grpSpPr>
            <a:xfrm>
              <a:off x="1619672" y="3744690"/>
              <a:ext cx="288000" cy="216000"/>
              <a:chOff x="1619672" y="3744690"/>
              <a:chExt cx="288000" cy="216000"/>
            </a:xfrm>
          </p:grpSpPr>
          <p:sp>
            <p:nvSpPr>
              <p:cNvPr id="143" name="Rectangle 142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0" name="Rectangle 129"/>
            <p:cNvSpPr/>
            <p:nvPr/>
          </p:nvSpPr>
          <p:spPr>
            <a:xfrm>
              <a:off x="1619672" y="374417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1" name="Group 130"/>
            <p:cNvGrpSpPr/>
            <p:nvPr/>
          </p:nvGrpSpPr>
          <p:grpSpPr>
            <a:xfrm>
              <a:off x="1331656" y="3744690"/>
              <a:ext cx="288000" cy="216000"/>
              <a:chOff x="1619672" y="3744690"/>
              <a:chExt cx="288000" cy="216000"/>
            </a:xfrm>
          </p:grpSpPr>
          <p:sp>
            <p:nvSpPr>
              <p:cNvPr id="139" name="Rectangle 138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2" name="Rectangle 131"/>
            <p:cNvSpPr/>
            <p:nvPr/>
          </p:nvSpPr>
          <p:spPr>
            <a:xfrm>
              <a:off x="1331656" y="374417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3" name="Group 132"/>
            <p:cNvGrpSpPr/>
            <p:nvPr/>
          </p:nvGrpSpPr>
          <p:grpSpPr>
            <a:xfrm>
              <a:off x="1048968" y="3744690"/>
              <a:ext cx="288000" cy="216000"/>
              <a:chOff x="1619672" y="3744690"/>
              <a:chExt cx="288000" cy="216000"/>
            </a:xfrm>
          </p:grpSpPr>
          <p:sp>
            <p:nvSpPr>
              <p:cNvPr id="135" name="Rectangle 134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4" name="Rectangle 133"/>
            <p:cNvSpPr/>
            <p:nvPr/>
          </p:nvSpPr>
          <p:spPr>
            <a:xfrm>
              <a:off x="1048968" y="374417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7099691" y="5570075"/>
            <a:ext cx="288032" cy="216520"/>
            <a:chOff x="2411760" y="3743650"/>
            <a:chExt cx="288032" cy="216520"/>
          </a:xfrm>
        </p:grpSpPr>
        <p:grpSp>
          <p:nvGrpSpPr>
            <p:cNvPr id="148" name="Group 147"/>
            <p:cNvGrpSpPr/>
            <p:nvPr/>
          </p:nvGrpSpPr>
          <p:grpSpPr>
            <a:xfrm>
              <a:off x="2411760" y="3744170"/>
              <a:ext cx="288000" cy="216000"/>
              <a:chOff x="1619672" y="3744690"/>
              <a:chExt cx="288000" cy="216000"/>
            </a:xfrm>
          </p:grpSpPr>
          <p:sp>
            <p:nvSpPr>
              <p:cNvPr id="150" name="Rectangle 149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9" name="Rectangle 148"/>
            <p:cNvSpPr/>
            <p:nvPr/>
          </p:nvSpPr>
          <p:spPr>
            <a:xfrm>
              <a:off x="2411760" y="374365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4" name="Rectangle 153"/>
          <p:cNvSpPr/>
          <p:nvPr/>
        </p:nvSpPr>
        <p:spPr>
          <a:xfrm>
            <a:off x="6235595" y="5209394"/>
            <a:ext cx="288032" cy="21600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+mj-lt"/>
              </a:rPr>
              <a:t>3</a:t>
            </a:r>
            <a:endParaRPr lang="zh-CN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5947579" y="5209394"/>
            <a:ext cx="288032" cy="21600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+mj-lt"/>
              </a:rPr>
              <a:t>2</a:t>
            </a:r>
            <a:endParaRPr lang="zh-CN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5664891" y="5209394"/>
            <a:ext cx="288032" cy="21600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+mj-lt"/>
              </a:rPr>
              <a:t>1</a:t>
            </a:r>
            <a:endParaRPr lang="zh-CN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7099691" y="5208874"/>
            <a:ext cx="288032" cy="21600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+mj-lt"/>
              </a:rPr>
              <a:t>N</a:t>
            </a:r>
            <a:endParaRPr lang="zh-CN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8" name="Oval 157"/>
          <p:cNvSpPr/>
          <p:nvPr/>
        </p:nvSpPr>
        <p:spPr>
          <a:xfrm>
            <a:off x="6667643" y="5660335"/>
            <a:ext cx="36000" cy="36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9" name="Oval 158"/>
          <p:cNvSpPr/>
          <p:nvPr/>
        </p:nvSpPr>
        <p:spPr>
          <a:xfrm>
            <a:off x="6811691" y="5660335"/>
            <a:ext cx="36000" cy="36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0" name="Oval 159"/>
          <p:cNvSpPr/>
          <p:nvPr/>
        </p:nvSpPr>
        <p:spPr>
          <a:xfrm>
            <a:off x="6955739" y="5660335"/>
            <a:ext cx="36000" cy="36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1" name="Oval 160"/>
          <p:cNvSpPr/>
          <p:nvPr/>
        </p:nvSpPr>
        <p:spPr>
          <a:xfrm>
            <a:off x="6667643" y="5318051"/>
            <a:ext cx="36000" cy="36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6811691" y="5318051"/>
            <a:ext cx="36000" cy="36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3" name="Oval 162"/>
          <p:cNvSpPr/>
          <p:nvPr/>
        </p:nvSpPr>
        <p:spPr>
          <a:xfrm>
            <a:off x="6955739" y="5318051"/>
            <a:ext cx="36000" cy="36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72" name="Group 171"/>
          <p:cNvGrpSpPr/>
          <p:nvPr/>
        </p:nvGrpSpPr>
        <p:grpSpPr>
          <a:xfrm>
            <a:off x="7956408" y="5570075"/>
            <a:ext cx="288032" cy="216520"/>
            <a:chOff x="2411760" y="3743650"/>
            <a:chExt cx="288032" cy="216520"/>
          </a:xfrm>
        </p:grpSpPr>
        <p:grpSp>
          <p:nvGrpSpPr>
            <p:cNvPr id="173" name="Group 172"/>
            <p:cNvGrpSpPr/>
            <p:nvPr/>
          </p:nvGrpSpPr>
          <p:grpSpPr>
            <a:xfrm>
              <a:off x="2411760" y="3744170"/>
              <a:ext cx="288000" cy="216000"/>
              <a:chOff x="1619672" y="3744690"/>
              <a:chExt cx="288000" cy="216000"/>
            </a:xfrm>
          </p:grpSpPr>
          <p:sp>
            <p:nvSpPr>
              <p:cNvPr id="175" name="Rectangle 174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4" name="Rectangle 173"/>
            <p:cNvSpPr/>
            <p:nvPr/>
          </p:nvSpPr>
          <p:spPr>
            <a:xfrm>
              <a:off x="2411760" y="374365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9" name="Oval 178"/>
          <p:cNvSpPr/>
          <p:nvPr/>
        </p:nvSpPr>
        <p:spPr>
          <a:xfrm>
            <a:off x="7501035" y="5642083"/>
            <a:ext cx="36000" cy="36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0" name="Oval 179"/>
          <p:cNvSpPr/>
          <p:nvPr/>
        </p:nvSpPr>
        <p:spPr>
          <a:xfrm>
            <a:off x="7645083" y="5642083"/>
            <a:ext cx="36000" cy="36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1" name="Oval 180"/>
          <p:cNvSpPr/>
          <p:nvPr/>
        </p:nvSpPr>
        <p:spPr>
          <a:xfrm>
            <a:off x="7789131" y="5642083"/>
            <a:ext cx="36000" cy="36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2" name="Group 181"/>
          <p:cNvGrpSpPr/>
          <p:nvPr/>
        </p:nvGrpSpPr>
        <p:grpSpPr>
          <a:xfrm>
            <a:off x="8244408" y="5570075"/>
            <a:ext cx="288032" cy="216520"/>
            <a:chOff x="2411760" y="3743650"/>
            <a:chExt cx="288032" cy="216520"/>
          </a:xfrm>
        </p:grpSpPr>
        <p:grpSp>
          <p:nvGrpSpPr>
            <p:cNvPr id="183" name="Group 182"/>
            <p:cNvGrpSpPr/>
            <p:nvPr/>
          </p:nvGrpSpPr>
          <p:grpSpPr>
            <a:xfrm>
              <a:off x="2411760" y="3744170"/>
              <a:ext cx="288000" cy="216000"/>
              <a:chOff x="1619672" y="3744690"/>
              <a:chExt cx="288000" cy="216000"/>
            </a:xfrm>
          </p:grpSpPr>
          <p:sp>
            <p:nvSpPr>
              <p:cNvPr id="185" name="Rectangle 184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6" name="Rectangle 185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7" name="Rectangle 186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84" name="Rectangle 183"/>
            <p:cNvSpPr/>
            <p:nvPr/>
          </p:nvSpPr>
          <p:spPr>
            <a:xfrm>
              <a:off x="2411760" y="374365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5" name="Rectangle 164"/>
          <p:cNvSpPr/>
          <p:nvPr/>
        </p:nvSpPr>
        <p:spPr>
          <a:xfrm>
            <a:off x="2020079" y="5306140"/>
            <a:ext cx="35881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i="1" dirty="0" smtClean="0"/>
              <a:t>Treat cache as a </a:t>
            </a:r>
            <a:r>
              <a:rPr lang="en-US" altLang="zh-CN" sz="2000" i="1" dirty="0" smtClean="0">
                <a:solidFill>
                  <a:srgbClr val="FF0066"/>
                </a:solidFill>
              </a:rPr>
              <a:t>partially </a:t>
            </a:r>
            <a:r>
              <a:rPr lang="en-US" altLang="zh-CN" sz="2000" i="1" dirty="0">
                <a:solidFill>
                  <a:srgbClr val="FF0066"/>
                </a:solidFill>
              </a:rPr>
              <a:t>stale</a:t>
            </a:r>
            <a:r>
              <a:rPr lang="en-US" altLang="zh-CN" sz="2000" dirty="0">
                <a:solidFill>
                  <a:srgbClr val="FF0066"/>
                </a:solidFill>
              </a:rPr>
              <a:t> </a:t>
            </a:r>
            <a:r>
              <a:rPr lang="en-US" altLang="zh-CN" sz="2000" dirty="0" smtClean="0"/>
              <a:t>snapshot of headers</a:t>
            </a:r>
            <a:endParaRPr lang="zh-CN" altLang="en-US" sz="2000" dirty="0"/>
          </a:p>
        </p:txBody>
      </p:sp>
      <p:sp>
        <p:nvSpPr>
          <p:cNvPr id="167" name="TextBox 166"/>
          <p:cNvSpPr txBox="1"/>
          <p:nvPr/>
        </p:nvSpPr>
        <p:spPr>
          <a:xfrm>
            <a:off x="7062746" y="4788441"/>
            <a:ext cx="1757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 smtClean="0">
                <a:solidFill>
                  <a:srgbClr val="FF0066"/>
                </a:solidFill>
              </a:rPr>
              <a:t>Location</a:t>
            </a:r>
            <a:r>
              <a:rPr lang="en-US" altLang="zh-CN" sz="1600" dirty="0" smtClean="0"/>
              <a:t>-based Cache</a:t>
            </a:r>
            <a:endParaRPr lang="zh-CN" altLang="en-US" sz="1600" dirty="0"/>
          </a:p>
        </p:txBody>
      </p:sp>
      <p:cxnSp>
        <p:nvCxnSpPr>
          <p:cNvPr id="170" name="Straight Arrow Connector 169"/>
          <p:cNvCxnSpPr/>
          <p:nvPr/>
        </p:nvCxnSpPr>
        <p:spPr>
          <a:xfrm flipH="1" flipV="1">
            <a:off x="7381298" y="5785372"/>
            <a:ext cx="202573" cy="287472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/>
        </p:nvSpPr>
        <p:spPr>
          <a:xfrm>
            <a:off x="7149784" y="6027761"/>
            <a:ext cx="990597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90000"/>
              </a:lnSpc>
              <a:defRPr sz="1400"/>
            </a:lvl1pPr>
          </a:lstStyle>
          <a:p>
            <a:r>
              <a:rPr lang="en-US" altLang="zh-CN" sz="1600" dirty="0"/>
              <a:t>B</a:t>
            </a:r>
            <a:r>
              <a:rPr lang="en-US" altLang="zh-CN" sz="1600" dirty="0" smtClean="0"/>
              <a:t>ucket</a:t>
            </a:r>
            <a:endParaRPr lang="zh-CN" altLang="en-US" sz="1600" dirty="0"/>
          </a:p>
        </p:txBody>
      </p:sp>
      <p:sp>
        <p:nvSpPr>
          <p:cNvPr id="166" name="内容占位符 2"/>
          <p:cNvSpPr txBox="1">
            <a:spLocks/>
          </p:cNvSpPr>
          <p:nvPr/>
        </p:nvSpPr>
        <p:spPr>
          <a:xfrm>
            <a:off x="372038" y="1361358"/>
            <a:ext cx="8412034" cy="9394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630238" lvl="2">
              <a:buFont typeface="Wingdings" panose="05000000000000000000" pitchFamily="2" charset="2"/>
              <a:buChar char="ü"/>
            </a:pPr>
            <a:r>
              <a:rPr lang="en-US" altLang="zh-CN" sz="2400" dirty="0" smtClean="0">
                <a:solidFill>
                  <a:srgbClr val="FF0066"/>
                </a:solidFill>
                <a:latin typeface="Century Gothic" pitchFamily="34" charset="0"/>
              </a:rPr>
              <a:t>RDMA-friendly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: focus </a:t>
            </a: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</a:rPr>
              <a:t>on minimizing the lookup 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cost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42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5"/>
    </mc:Choice>
    <mc:Fallback xmlns="">
      <p:transition xmlns:p14="http://schemas.microsoft.com/office/powerpoint/2010/main" spd="slow" advTm="8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60432" y="6376243"/>
            <a:ext cx="504056" cy="365125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44</a:t>
            </a:fld>
            <a:endParaRPr lang="zh-CN" altLang="en-US" sz="1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Location-based Caching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416387" y="3693107"/>
            <a:ext cx="858736" cy="216520"/>
            <a:chOff x="1048968" y="3744170"/>
            <a:chExt cx="858736" cy="216520"/>
          </a:xfrm>
        </p:grpSpPr>
        <p:grpSp>
          <p:nvGrpSpPr>
            <p:cNvPr id="7" name="Group 6"/>
            <p:cNvGrpSpPr/>
            <p:nvPr/>
          </p:nvGrpSpPr>
          <p:grpSpPr>
            <a:xfrm>
              <a:off x="1619672" y="3744690"/>
              <a:ext cx="288000" cy="216000"/>
              <a:chOff x="1619672" y="3744690"/>
              <a:chExt cx="288000" cy="21600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rgbClr val="0000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1619672" y="374417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1331656" y="3744690"/>
              <a:ext cx="288000" cy="216000"/>
              <a:chOff x="1619672" y="3744690"/>
              <a:chExt cx="288000" cy="21600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1331656" y="374417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1048968" y="3744690"/>
              <a:ext cx="288000" cy="216000"/>
              <a:chOff x="1619672" y="3744690"/>
              <a:chExt cx="288000" cy="216000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2" name="Rectangle 31"/>
            <p:cNvSpPr/>
            <p:nvPr/>
          </p:nvSpPr>
          <p:spPr>
            <a:xfrm>
              <a:off x="1048968" y="374417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851187" y="3693107"/>
            <a:ext cx="288032" cy="216520"/>
            <a:chOff x="2411760" y="3743650"/>
            <a:chExt cx="288032" cy="216520"/>
          </a:xfrm>
        </p:grpSpPr>
        <p:grpSp>
          <p:nvGrpSpPr>
            <p:cNvPr id="33" name="Group 32"/>
            <p:cNvGrpSpPr/>
            <p:nvPr/>
          </p:nvGrpSpPr>
          <p:grpSpPr>
            <a:xfrm>
              <a:off x="2411760" y="3744170"/>
              <a:ext cx="288000" cy="216000"/>
              <a:chOff x="1619672" y="3744690"/>
              <a:chExt cx="288000" cy="21600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8" name="Rectangle 37"/>
            <p:cNvSpPr/>
            <p:nvPr/>
          </p:nvSpPr>
          <p:spPr>
            <a:xfrm>
              <a:off x="2411760" y="374365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94492" y="3193812"/>
            <a:ext cx="916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/>
              <a:t>Hashing Space</a:t>
            </a:r>
            <a:endParaRPr lang="zh-CN" altLang="en-US" sz="1400" dirty="0"/>
          </a:p>
        </p:txBody>
      </p:sp>
      <p:sp>
        <p:nvSpPr>
          <p:cNvPr id="39" name="Rectangle 38"/>
          <p:cNvSpPr/>
          <p:nvPr/>
        </p:nvSpPr>
        <p:spPr>
          <a:xfrm>
            <a:off x="1987091" y="3332426"/>
            <a:ext cx="288032" cy="21600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+mj-lt"/>
              </a:rPr>
              <a:t>3</a:t>
            </a:r>
            <a:endParaRPr lang="zh-CN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699075" y="3332426"/>
            <a:ext cx="288032" cy="21600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+mj-lt"/>
              </a:rPr>
              <a:t>2</a:t>
            </a:r>
            <a:endParaRPr lang="zh-CN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416387" y="3332426"/>
            <a:ext cx="288032" cy="21600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+mj-lt"/>
              </a:rPr>
              <a:t>1</a:t>
            </a:r>
            <a:endParaRPr lang="zh-CN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851187" y="3331906"/>
            <a:ext cx="288032" cy="21600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+mj-lt"/>
              </a:rPr>
              <a:t>N</a:t>
            </a:r>
            <a:endParaRPr lang="zh-CN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2419139" y="3783367"/>
            <a:ext cx="36000" cy="36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Oval 48"/>
          <p:cNvSpPr/>
          <p:nvPr/>
        </p:nvSpPr>
        <p:spPr>
          <a:xfrm>
            <a:off x="2563187" y="3783367"/>
            <a:ext cx="36000" cy="36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Oval 49"/>
          <p:cNvSpPr/>
          <p:nvPr/>
        </p:nvSpPr>
        <p:spPr>
          <a:xfrm>
            <a:off x="2707235" y="3783367"/>
            <a:ext cx="36000" cy="36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Oval 81"/>
          <p:cNvSpPr/>
          <p:nvPr/>
        </p:nvSpPr>
        <p:spPr>
          <a:xfrm>
            <a:off x="2419139" y="3441083"/>
            <a:ext cx="36000" cy="36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>
            <a:off x="2563187" y="3441083"/>
            <a:ext cx="36000" cy="36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4" name="Oval 83"/>
          <p:cNvSpPr/>
          <p:nvPr/>
        </p:nvSpPr>
        <p:spPr>
          <a:xfrm>
            <a:off x="2707235" y="3441083"/>
            <a:ext cx="36000" cy="36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2023123" y="4518668"/>
            <a:ext cx="1188104" cy="194610"/>
            <a:chOff x="1655704" y="4542593"/>
            <a:chExt cx="1188104" cy="194610"/>
          </a:xfrm>
        </p:grpSpPr>
        <p:sp>
          <p:nvSpPr>
            <p:cNvPr id="66" name="Rectangle 65"/>
            <p:cNvSpPr/>
            <p:nvPr/>
          </p:nvSpPr>
          <p:spPr>
            <a:xfrm>
              <a:off x="1655704" y="4542593"/>
              <a:ext cx="252000" cy="180000"/>
            </a:xfrm>
            <a:prstGeom prst="rect">
              <a:avLst/>
            </a:prstGeom>
            <a:solidFill>
              <a:srgbClr val="00FFFF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907704" y="4542593"/>
              <a:ext cx="252000" cy="180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2591808" y="4557203"/>
              <a:ext cx="252000" cy="180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2284774" y="4617136"/>
              <a:ext cx="36000" cy="36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2428822" y="4617136"/>
              <a:ext cx="36000" cy="36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1692042" y="3894081"/>
            <a:ext cx="318704" cy="80756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1983049" y="3909107"/>
            <a:ext cx="1219105" cy="59202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1689877" y="3693107"/>
            <a:ext cx="288032" cy="216000"/>
          </a:xfrm>
          <a:prstGeom prst="rect">
            <a:avLst/>
          </a:prstGeom>
          <a:pattFill prst="wdUpDiag">
            <a:fgClr>
              <a:srgbClr val="FF0066"/>
            </a:fgClr>
            <a:bgClr>
              <a:schemeClr val="bg1"/>
            </a:bgClr>
          </a:pattFill>
          <a:ln w="28575">
            <a:solidFill>
              <a:srgbClr val="FF006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8" name="Group 127"/>
          <p:cNvGrpSpPr/>
          <p:nvPr/>
        </p:nvGrpSpPr>
        <p:grpSpPr>
          <a:xfrm>
            <a:off x="5371467" y="3697820"/>
            <a:ext cx="2304256" cy="216000"/>
            <a:chOff x="5004048" y="3697820"/>
            <a:chExt cx="2304256" cy="216000"/>
          </a:xfrm>
        </p:grpSpPr>
        <p:sp>
          <p:nvSpPr>
            <p:cNvPr id="109" name="Rectangle 108"/>
            <p:cNvSpPr/>
            <p:nvPr/>
          </p:nvSpPr>
          <p:spPr>
            <a:xfrm>
              <a:off x="7092304" y="3697820"/>
              <a:ext cx="216000" cy="216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5004048" y="3697820"/>
              <a:ext cx="216000" cy="216000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5219237" y="3697820"/>
              <a:ext cx="216000" cy="216000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5435237" y="3697820"/>
              <a:ext cx="216000" cy="216000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5652292" y="3697820"/>
              <a:ext cx="216000" cy="216000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5868292" y="3697820"/>
              <a:ext cx="216000" cy="216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6299481" y="3697820"/>
              <a:ext cx="216000" cy="216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6660256" y="3769828"/>
              <a:ext cx="36000" cy="36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6804304" y="3769828"/>
              <a:ext cx="36000" cy="36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6948352" y="3769828"/>
              <a:ext cx="36000" cy="36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6083481" y="3697820"/>
              <a:ext cx="216000" cy="216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3707904" y="3693107"/>
            <a:ext cx="288032" cy="216520"/>
            <a:chOff x="2411760" y="3743650"/>
            <a:chExt cx="288032" cy="216520"/>
          </a:xfrm>
        </p:grpSpPr>
        <p:grpSp>
          <p:nvGrpSpPr>
            <p:cNvPr id="94" name="Group 93"/>
            <p:cNvGrpSpPr/>
            <p:nvPr/>
          </p:nvGrpSpPr>
          <p:grpSpPr>
            <a:xfrm>
              <a:off x="2411760" y="3744170"/>
              <a:ext cx="288000" cy="216000"/>
              <a:chOff x="1619672" y="3744690"/>
              <a:chExt cx="288000" cy="216000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rgbClr val="0000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5" name="Rectangle 94"/>
            <p:cNvSpPr/>
            <p:nvPr/>
          </p:nvSpPr>
          <p:spPr>
            <a:xfrm>
              <a:off x="2411760" y="374365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4427984" y="3693107"/>
            <a:ext cx="288032" cy="216520"/>
            <a:chOff x="2411760" y="3743650"/>
            <a:chExt cx="288032" cy="216520"/>
          </a:xfrm>
        </p:grpSpPr>
        <p:grpSp>
          <p:nvGrpSpPr>
            <p:cNvPr id="101" name="Group 100"/>
            <p:cNvGrpSpPr/>
            <p:nvPr/>
          </p:nvGrpSpPr>
          <p:grpSpPr>
            <a:xfrm>
              <a:off x="2411760" y="3744170"/>
              <a:ext cx="288000" cy="216000"/>
              <a:chOff x="1619672" y="3744690"/>
              <a:chExt cx="288000" cy="216000"/>
            </a:xfrm>
          </p:grpSpPr>
          <p:sp>
            <p:nvSpPr>
              <p:cNvPr id="103" name="Rectangle 102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2" name="Rectangle 101"/>
            <p:cNvSpPr/>
            <p:nvPr/>
          </p:nvSpPr>
          <p:spPr>
            <a:xfrm>
              <a:off x="2411760" y="374365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7" name="Oval 106"/>
          <p:cNvSpPr/>
          <p:nvPr/>
        </p:nvSpPr>
        <p:spPr>
          <a:xfrm>
            <a:off x="4103920" y="3783367"/>
            <a:ext cx="36000" cy="360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Oval 107"/>
          <p:cNvSpPr/>
          <p:nvPr/>
        </p:nvSpPr>
        <p:spPr>
          <a:xfrm>
            <a:off x="4247968" y="3783367"/>
            <a:ext cx="36000" cy="360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Freeform 119"/>
          <p:cNvSpPr/>
          <p:nvPr/>
        </p:nvSpPr>
        <p:spPr>
          <a:xfrm>
            <a:off x="2196219" y="3296953"/>
            <a:ext cx="1510630" cy="565322"/>
          </a:xfrm>
          <a:custGeom>
            <a:avLst/>
            <a:gdLst>
              <a:gd name="connsiteX0" fmla="*/ 0 w 1382233"/>
              <a:gd name="connsiteY0" fmla="*/ 565322 h 565322"/>
              <a:gd name="connsiteX1" fmla="*/ 829340 w 1382233"/>
              <a:gd name="connsiteY1" fmla="*/ 1796 h 565322"/>
              <a:gd name="connsiteX2" fmla="*/ 1382233 w 1382233"/>
              <a:gd name="connsiteY2" fmla="*/ 384569 h 565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2233" h="565322">
                <a:moveTo>
                  <a:pt x="0" y="565322"/>
                </a:moveTo>
                <a:cubicBezTo>
                  <a:pt x="299484" y="298622"/>
                  <a:pt x="598968" y="31922"/>
                  <a:pt x="829340" y="1796"/>
                </a:cubicBezTo>
                <a:cubicBezTo>
                  <a:pt x="1059712" y="-28330"/>
                  <a:pt x="1311349" y="329634"/>
                  <a:pt x="1382233" y="384569"/>
                </a:cubicBezTo>
              </a:path>
            </a:pathLst>
          </a:custGeom>
          <a:ln w="28575">
            <a:solidFill>
              <a:srgbClr val="FF0066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Freeform 120"/>
          <p:cNvSpPr/>
          <p:nvPr/>
        </p:nvSpPr>
        <p:spPr>
          <a:xfrm>
            <a:off x="3915166" y="3837123"/>
            <a:ext cx="397565" cy="222685"/>
          </a:xfrm>
          <a:custGeom>
            <a:avLst/>
            <a:gdLst>
              <a:gd name="connsiteX0" fmla="*/ 0 w 397565"/>
              <a:gd name="connsiteY0" fmla="*/ 15902 h 222685"/>
              <a:gd name="connsiteX1" fmla="*/ 206733 w 397565"/>
              <a:gd name="connsiteY1" fmla="*/ 222636 h 222685"/>
              <a:gd name="connsiteX2" fmla="*/ 397565 w 397565"/>
              <a:gd name="connsiteY2" fmla="*/ 0 h 222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7565" h="222685">
                <a:moveTo>
                  <a:pt x="0" y="15902"/>
                </a:moveTo>
                <a:cubicBezTo>
                  <a:pt x="70236" y="120594"/>
                  <a:pt x="140472" y="225286"/>
                  <a:pt x="206733" y="222636"/>
                </a:cubicBezTo>
                <a:cubicBezTo>
                  <a:pt x="272994" y="219986"/>
                  <a:pt x="335279" y="109993"/>
                  <a:pt x="397565" y="0"/>
                </a:cubicBezTo>
              </a:path>
            </a:pathLst>
          </a:custGeom>
          <a:ln w="28575">
            <a:solidFill>
              <a:srgbClr val="FF0066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27" name="Group 126"/>
          <p:cNvGrpSpPr/>
          <p:nvPr/>
        </p:nvGrpSpPr>
        <p:grpSpPr>
          <a:xfrm>
            <a:off x="5664891" y="5570075"/>
            <a:ext cx="858736" cy="216520"/>
            <a:chOff x="1048968" y="3744170"/>
            <a:chExt cx="858736" cy="216520"/>
          </a:xfrm>
        </p:grpSpPr>
        <p:grpSp>
          <p:nvGrpSpPr>
            <p:cNvPr id="129" name="Group 128"/>
            <p:cNvGrpSpPr/>
            <p:nvPr/>
          </p:nvGrpSpPr>
          <p:grpSpPr>
            <a:xfrm>
              <a:off x="1619672" y="3744690"/>
              <a:ext cx="288000" cy="216000"/>
              <a:chOff x="1619672" y="3744690"/>
              <a:chExt cx="288000" cy="216000"/>
            </a:xfrm>
          </p:grpSpPr>
          <p:sp>
            <p:nvSpPr>
              <p:cNvPr id="143" name="Rectangle 142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rgbClr val="FF0066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0" name="Rectangle 129"/>
            <p:cNvSpPr/>
            <p:nvPr/>
          </p:nvSpPr>
          <p:spPr>
            <a:xfrm>
              <a:off x="1619672" y="374417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1" name="Group 130"/>
            <p:cNvGrpSpPr/>
            <p:nvPr/>
          </p:nvGrpSpPr>
          <p:grpSpPr>
            <a:xfrm>
              <a:off x="1331656" y="3744690"/>
              <a:ext cx="288000" cy="216000"/>
              <a:chOff x="1619672" y="3744690"/>
              <a:chExt cx="288000" cy="216000"/>
            </a:xfrm>
          </p:grpSpPr>
          <p:sp>
            <p:nvSpPr>
              <p:cNvPr id="139" name="Rectangle 138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2" name="Rectangle 131"/>
            <p:cNvSpPr/>
            <p:nvPr/>
          </p:nvSpPr>
          <p:spPr>
            <a:xfrm>
              <a:off x="1331656" y="374417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3" name="Group 132"/>
            <p:cNvGrpSpPr/>
            <p:nvPr/>
          </p:nvGrpSpPr>
          <p:grpSpPr>
            <a:xfrm>
              <a:off x="1048968" y="3744690"/>
              <a:ext cx="288000" cy="216000"/>
              <a:chOff x="1619672" y="3744690"/>
              <a:chExt cx="288000" cy="216000"/>
            </a:xfrm>
          </p:grpSpPr>
          <p:sp>
            <p:nvSpPr>
              <p:cNvPr id="135" name="Rectangle 134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4" name="Rectangle 133"/>
            <p:cNvSpPr/>
            <p:nvPr/>
          </p:nvSpPr>
          <p:spPr>
            <a:xfrm>
              <a:off x="1048968" y="374417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7099691" y="5570075"/>
            <a:ext cx="288032" cy="216520"/>
            <a:chOff x="2411760" y="3743650"/>
            <a:chExt cx="288032" cy="216520"/>
          </a:xfrm>
        </p:grpSpPr>
        <p:grpSp>
          <p:nvGrpSpPr>
            <p:cNvPr id="148" name="Group 147"/>
            <p:cNvGrpSpPr/>
            <p:nvPr/>
          </p:nvGrpSpPr>
          <p:grpSpPr>
            <a:xfrm>
              <a:off x="2411760" y="3744170"/>
              <a:ext cx="288000" cy="216000"/>
              <a:chOff x="1619672" y="3744690"/>
              <a:chExt cx="288000" cy="216000"/>
            </a:xfrm>
          </p:grpSpPr>
          <p:sp>
            <p:nvSpPr>
              <p:cNvPr id="150" name="Rectangle 149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9" name="Rectangle 148"/>
            <p:cNvSpPr/>
            <p:nvPr/>
          </p:nvSpPr>
          <p:spPr>
            <a:xfrm>
              <a:off x="2411760" y="374365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4" name="Rectangle 153"/>
          <p:cNvSpPr/>
          <p:nvPr/>
        </p:nvSpPr>
        <p:spPr>
          <a:xfrm>
            <a:off x="6235595" y="5209394"/>
            <a:ext cx="288032" cy="21600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+mj-lt"/>
              </a:rPr>
              <a:t>3</a:t>
            </a:r>
            <a:endParaRPr lang="zh-CN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5947579" y="5209394"/>
            <a:ext cx="288032" cy="21600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+mj-lt"/>
              </a:rPr>
              <a:t>2</a:t>
            </a:r>
            <a:endParaRPr lang="zh-CN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5664891" y="5209394"/>
            <a:ext cx="288032" cy="21600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+mj-lt"/>
              </a:rPr>
              <a:t>1</a:t>
            </a:r>
            <a:endParaRPr lang="zh-CN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7099691" y="5208874"/>
            <a:ext cx="288032" cy="21600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+mj-lt"/>
              </a:rPr>
              <a:t>N</a:t>
            </a:r>
            <a:endParaRPr lang="zh-CN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8" name="Oval 157"/>
          <p:cNvSpPr/>
          <p:nvPr/>
        </p:nvSpPr>
        <p:spPr>
          <a:xfrm>
            <a:off x="6667643" y="5660335"/>
            <a:ext cx="36000" cy="36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9" name="Oval 158"/>
          <p:cNvSpPr/>
          <p:nvPr/>
        </p:nvSpPr>
        <p:spPr>
          <a:xfrm>
            <a:off x="6811691" y="5660335"/>
            <a:ext cx="36000" cy="36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0" name="Oval 159"/>
          <p:cNvSpPr/>
          <p:nvPr/>
        </p:nvSpPr>
        <p:spPr>
          <a:xfrm>
            <a:off x="6955739" y="5660335"/>
            <a:ext cx="36000" cy="36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1" name="Oval 160"/>
          <p:cNvSpPr/>
          <p:nvPr/>
        </p:nvSpPr>
        <p:spPr>
          <a:xfrm>
            <a:off x="6667643" y="5318051"/>
            <a:ext cx="36000" cy="36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6811691" y="5318051"/>
            <a:ext cx="36000" cy="36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3" name="Oval 162"/>
          <p:cNvSpPr/>
          <p:nvPr/>
        </p:nvSpPr>
        <p:spPr>
          <a:xfrm>
            <a:off x="6955739" y="5318051"/>
            <a:ext cx="36000" cy="36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4" name="内容占位符 2"/>
          <p:cNvSpPr txBox="1">
            <a:spLocks/>
          </p:cNvSpPr>
          <p:nvPr/>
        </p:nvSpPr>
        <p:spPr>
          <a:xfrm>
            <a:off x="372038" y="1361357"/>
            <a:ext cx="8412034" cy="180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630238" lvl="2">
              <a:buFont typeface="Wingdings" panose="05000000000000000000" pitchFamily="2" charset="2"/>
              <a:buChar char="ü"/>
            </a:pPr>
            <a:r>
              <a:rPr lang="en-US" altLang="zh-CN" sz="2400" dirty="0" smtClean="0">
                <a:solidFill>
                  <a:srgbClr val="FF0066"/>
                </a:solidFill>
                <a:latin typeface="Century Gothic" pitchFamily="34" charset="0"/>
              </a:rPr>
              <a:t>RDMA-friendly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: focus </a:t>
            </a: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</a:rPr>
              <a:t>on minimizing the lookup 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cost</a:t>
            </a:r>
          </a:p>
          <a:p>
            <a:pPr marL="630238" lvl="2">
              <a:buFont typeface="Wingdings" panose="05000000000000000000" pitchFamily="2" charset="2"/>
              <a:buChar char="ü"/>
            </a:pP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</a:rPr>
              <a:t>Retain the full </a:t>
            </a:r>
            <a:r>
              <a:rPr lang="en-US" altLang="zh-CN" sz="2400" dirty="0">
                <a:solidFill>
                  <a:srgbClr val="FF0066"/>
                </a:solidFill>
                <a:latin typeface="Century Gothic" pitchFamily="34" charset="0"/>
              </a:rPr>
              <a:t>transparency</a:t>
            </a: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</a:rPr>
              <a:t> to the 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host</a:t>
            </a:r>
          </a:p>
          <a:p>
            <a:pPr marL="1001713" lvl="3" indent="-285750">
              <a:buClr>
                <a:srgbClr val="FF0066"/>
              </a:buClr>
              <a:buFont typeface="Century Gothic" panose="020B0502020202020204" pitchFamily="34" charset="0"/>
              <a:buChar char="−"/>
            </a:pPr>
            <a:r>
              <a:rPr lang="en-US" altLang="zh-CN" sz="2000" dirty="0" smtClean="0">
                <a:latin typeface="Century Gothic" pitchFamily="34" charset="0"/>
              </a:rPr>
              <a:t>All metadata used </a:t>
            </a:r>
            <a:r>
              <a:rPr lang="en-US" altLang="zh-CN" sz="2000" dirty="0">
                <a:latin typeface="Century Gothic" pitchFamily="34" charset="0"/>
              </a:rPr>
              <a:t>by </a:t>
            </a:r>
            <a:r>
              <a:rPr lang="en-US" altLang="zh-CN" sz="2000" dirty="0" smtClean="0">
                <a:latin typeface="Century Gothic" pitchFamily="34" charset="0"/>
              </a:rPr>
              <a:t>concurrency </a:t>
            </a:r>
            <a:r>
              <a:rPr lang="en-US" altLang="zh-CN" sz="2000" dirty="0">
                <a:latin typeface="Century Gothic" pitchFamily="34" charset="0"/>
              </a:rPr>
              <a:t>control mechanisms are encoded in the key-value </a:t>
            </a:r>
            <a:r>
              <a:rPr lang="en-US" altLang="zh-CN" sz="2000" dirty="0">
                <a:solidFill>
                  <a:srgbClr val="FF0066"/>
                </a:solidFill>
                <a:latin typeface="Century Gothic" pitchFamily="34" charset="0"/>
              </a:rPr>
              <a:t>entry</a:t>
            </a:r>
            <a:endParaRPr lang="en-US" altLang="zh-CN" sz="2000" dirty="0" smtClean="0">
              <a:solidFill>
                <a:srgbClr val="FF0066"/>
              </a:solidFill>
              <a:latin typeface="Century Gothic" pitchFamily="34" charset="0"/>
            </a:endParaRPr>
          </a:p>
        </p:txBody>
      </p:sp>
      <p:grpSp>
        <p:nvGrpSpPr>
          <p:cNvPr id="172" name="Group 171"/>
          <p:cNvGrpSpPr/>
          <p:nvPr/>
        </p:nvGrpSpPr>
        <p:grpSpPr>
          <a:xfrm>
            <a:off x="7956408" y="5570075"/>
            <a:ext cx="288032" cy="216520"/>
            <a:chOff x="2411760" y="3743650"/>
            <a:chExt cx="288032" cy="216520"/>
          </a:xfrm>
        </p:grpSpPr>
        <p:grpSp>
          <p:nvGrpSpPr>
            <p:cNvPr id="173" name="Group 172"/>
            <p:cNvGrpSpPr/>
            <p:nvPr/>
          </p:nvGrpSpPr>
          <p:grpSpPr>
            <a:xfrm>
              <a:off x="2411760" y="3744170"/>
              <a:ext cx="288000" cy="216000"/>
              <a:chOff x="1619672" y="3744690"/>
              <a:chExt cx="288000" cy="216000"/>
            </a:xfrm>
          </p:grpSpPr>
          <p:sp>
            <p:nvSpPr>
              <p:cNvPr id="175" name="Rectangle 174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rgbClr val="0000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4" name="Rectangle 173"/>
            <p:cNvSpPr/>
            <p:nvPr/>
          </p:nvSpPr>
          <p:spPr>
            <a:xfrm>
              <a:off x="2411760" y="374365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9" name="Oval 178"/>
          <p:cNvSpPr/>
          <p:nvPr/>
        </p:nvSpPr>
        <p:spPr>
          <a:xfrm>
            <a:off x="7501035" y="5642083"/>
            <a:ext cx="36000" cy="36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0" name="Oval 179"/>
          <p:cNvSpPr/>
          <p:nvPr/>
        </p:nvSpPr>
        <p:spPr>
          <a:xfrm>
            <a:off x="7645083" y="5642083"/>
            <a:ext cx="36000" cy="36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1" name="Oval 180"/>
          <p:cNvSpPr/>
          <p:nvPr/>
        </p:nvSpPr>
        <p:spPr>
          <a:xfrm>
            <a:off x="7789131" y="5642083"/>
            <a:ext cx="36000" cy="36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2" name="Group 181"/>
          <p:cNvGrpSpPr/>
          <p:nvPr/>
        </p:nvGrpSpPr>
        <p:grpSpPr>
          <a:xfrm>
            <a:off x="8244408" y="5570075"/>
            <a:ext cx="288032" cy="216520"/>
            <a:chOff x="2411760" y="3743650"/>
            <a:chExt cx="288032" cy="216520"/>
          </a:xfrm>
        </p:grpSpPr>
        <p:grpSp>
          <p:nvGrpSpPr>
            <p:cNvPr id="183" name="Group 182"/>
            <p:cNvGrpSpPr/>
            <p:nvPr/>
          </p:nvGrpSpPr>
          <p:grpSpPr>
            <a:xfrm>
              <a:off x="2411760" y="3744170"/>
              <a:ext cx="288000" cy="216000"/>
              <a:chOff x="1619672" y="3744690"/>
              <a:chExt cx="288000" cy="216000"/>
            </a:xfrm>
          </p:grpSpPr>
          <p:sp>
            <p:nvSpPr>
              <p:cNvPr id="185" name="Rectangle 184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6" name="Rectangle 185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7" name="Rectangle 186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84" name="Rectangle 183"/>
            <p:cNvSpPr/>
            <p:nvPr/>
          </p:nvSpPr>
          <p:spPr>
            <a:xfrm>
              <a:off x="2411760" y="374365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5" name="Freeform 164"/>
          <p:cNvSpPr/>
          <p:nvPr/>
        </p:nvSpPr>
        <p:spPr>
          <a:xfrm>
            <a:off x="6451595" y="5161685"/>
            <a:ext cx="1510630" cy="565322"/>
          </a:xfrm>
          <a:custGeom>
            <a:avLst/>
            <a:gdLst>
              <a:gd name="connsiteX0" fmla="*/ 0 w 1382233"/>
              <a:gd name="connsiteY0" fmla="*/ 565322 h 565322"/>
              <a:gd name="connsiteX1" fmla="*/ 829340 w 1382233"/>
              <a:gd name="connsiteY1" fmla="*/ 1796 h 565322"/>
              <a:gd name="connsiteX2" fmla="*/ 1382233 w 1382233"/>
              <a:gd name="connsiteY2" fmla="*/ 384569 h 565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2233" h="565322">
                <a:moveTo>
                  <a:pt x="0" y="565322"/>
                </a:moveTo>
                <a:cubicBezTo>
                  <a:pt x="299484" y="298622"/>
                  <a:pt x="598968" y="31922"/>
                  <a:pt x="829340" y="1796"/>
                </a:cubicBezTo>
                <a:cubicBezTo>
                  <a:pt x="1059712" y="-28330"/>
                  <a:pt x="1311349" y="329634"/>
                  <a:pt x="1382233" y="384569"/>
                </a:cubicBezTo>
              </a:path>
            </a:pathLst>
          </a:custGeom>
          <a:ln w="28575">
            <a:solidFill>
              <a:srgbClr val="FF0066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9" name="Rectangle 218"/>
          <p:cNvSpPr/>
          <p:nvPr/>
        </p:nvSpPr>
        <p:spPr>
          <a:xfrm>
            <a:off x="4608432" y="4578696"/>
            <a:ext cx="792000" cy="2160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>
                <a:solidFill>
                  <a:schemeClr val="tx1"/>
                </a:solidFill>
              </a:rPr>
              <a:t>Key/64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220" name="Rectangle 219"/>
          <p:cNvSpPr/>
          <p:nvPr/>
        </p:nvSpPr>
        <p:spPr>
          <a:xfrm>
            <a:off x="5400432" y="4578696"/>
            <a:ext cx="504000" cy="2160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altLang="zh-CN" sz="1400" dirty="0" smtClean="0">
                <a:solidFill>
                  <a:schemeClr val="tx1"/>
                </a:solidFill>
              </a:rPr>
              <a:t>I/32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221" name="Rectangle 220"/>
          <p:cNvSpPr/>
          <p:nvPr/>
        </p:nvSpPr>
        <p:spPr>
          <a:xfrm>
            <a:off x="5904432" y="4579256"/>
            <a:ext cx="576000" cy="21544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400" dirty="0" smtClean="0">
                <a:solidFill>
                  <a:schemeClr val="tx1"/>
                </a:solidFill>
              </a:rPr>
              <a:t>V/32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222" name="Rectangle 221"/>
          <p:cNvSpPr/>
          <p:nvPr/>
        </p:nvSpPr>
        <p:spPr>
          <a:xfrm>
            <a:off x="6480432" y="4578696"/>
            <a:ext cx="900000" cy="2160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400" dirty="0" smtClean="0">
                <a:solidFill>
                  <a:schemeClr val="tx1"/>
                </a:solidFill>
              </a:rPr>
              <a:t>State/64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223" name="Rectangle 222"/>
          <p:cNvSpPr/>
          <p:nvPr/>
        </p:nvSpPr>
        <p:spPr>
          <a:xfrm>
            <a:off x="7380432" y="4578696"/>
            <a:ext cx="1080000" cy="2160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>
                <a:solidFill>
                  <a:schemeClr val="tx1"/>
                </a:solidFill>
              </a:rPr>
              <a:t>Value/N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cxnSp>
        <p:nvCxnSpPr>
          <p:cNvPr id="227" name="Straight Arrow Connector 226"/>
          <p:cNvCxnSpPr/>
          <p:nvPr/>
        </p:nvCxnSpPr>
        <p:spPr>
          <a:xfrm flipH="1">
            <a:off x="5652432" y="4365128"/>
            <a:ext cx="0" cy="216000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Rectangle 227"/>
          <p:cNvSpPr/>
          <p:nvPr/>
        </p:nvSpPr>
        <p:spPr>
          <a:xfrm>
            <a:off x="5947531" y="4149080"/>
            <a:ext cx="1188000" cy="212143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dirty="0" smtClean="0">
                <a:solidFill>
                  <a:schemeClr val="tx1"/>
                </a:solidFill>
              </a:rPr>
              <a:t>Version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cxnSp>
        <p:nvCxnSpPr>
          <p:cNvPr id="230" name="Straight Arrow Connector 229"/>
          <p:cNvCxnSpPr/>
          <p:nvPr/>
        </p:nvCxnSpPr>
        <p:spPr>
          <a:xfrm flipH="1">
            <a:off x="6156176" y="4365128"/>
            <a:ext cx="144000" cy="216000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1" name="Group 230"/>
          <p:cNvGrpSpPr/>
          <p:nvPr/>
        </p:nvGrpSpPr>
        <p:grpSpPr>
          <a:xfrm>
            <a:off x="1607500" y="5133267"/>
            <a:ext cx="2899871" cy="216000"/>
            <a:chOff x="1240081" y="5133267"/>
            <a:chExt cx="2899871" cy="216000"/>
          </a:xfrm>
        </p:grpSpPr>
        <p:sp>
          <p:nvSpPr>
            <p:cNvPr id="232" name="Rectangle 231"/>
            <p:cNvSpPr/>
            <p:nvPr/>
          </p:nvSpPr>
          <p:spPr>
            <a:xfrm>
              <a:off x="1240081" y="5133267"/>
              <a:ext cx="216000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1453497" y="5133267"/>
              <a:ext cx="504000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altLang="zh-CN" sz="1400" dirty="0" smtClean="0">
                  <a:solidFill>
                    <a:schemeClr val="tx1"/>
                  </a:solidFill>
                </a:rPr>
                <a:t>LI/14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1957497" y="5133827"/>
              <a:ext cx="972000" cy="21544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>
                  <a:solidFill>
                    <a:schemeClr val="tx1"/>
                  </a:solidFill>
                </a:rPr>
                <a:t>Offset/48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2934738" y="5133267"/>
              <a:ext cx="1205214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>
                  <a:solidFill>
                    <a:schemeClr val="tx1"/>
                  </a:solidFill>
                </a:rPr>
                <a:t>Key/64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36" name="Rectangle 235"/>
          <p:cNvSpPr/>
          <p:nvPr/>
        </p:nvSpPr>
        <p:spPr>
          <a:xfrm>
            <a:off x="2067580" y="5534889"/>
            <a:ext cx="1728192" cy="212143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dirty="0" err="1" smtClean="0">
                <a:solidFill>
                  <a:schemeClr val="tx1"/>
                </a:solidFill>
              </a:rPr>
              <a:t>Lossy</a:t>
            </a:r>
            <a:r>
              <a:rPr lang="en-US" altLang="zh-CN" sz="1400" dirty="0" smtClean="0">
                <a:solidFill>
                  <a:schemeClr val="tx1"/>
                </a:solidFill>
              </a:rPr>
              <a:t> Incarnation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237" name="Freeform 236"/>
          <p:cNvSpPr/>
          <p:nvPr/>
        </p:nvSpPr>
        <p:spPr>
          <a:xfrm>
            <a:off x="1949138" y="5354814"/>
            <a:ext cx="207261" cy="288000"/>
          </a:xfrm>
          <a:custGeom>
            <a:avLst/>
            <a:gdLst>
              <a:gd name="connsiteX0" fmla="*/ 207261 w 207261"/>
              <a:gd name="connsiteY0" fmla="*/ 324091 h 324091"/>
              <a:gd name="connsiteX1" fmla="*/ 22066 w 207261"/>
              <a:gd name="connsiteY1" fmla="*/ 254643 h 324091"/>
              <a:gd name="connsiteX2" fmla="*/ 10491 w 207261"/>
              <a:gd name="connsiteY2" fmla="*/ 0 h 324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261" h="324091">
                <a:moveTo>
                  <a:pt x="207261" y="324091"/>
                </a:moveTo>
                <a:cubicBezTo>
                  <a:pt x="131061" y="316374"/>
                  <a:pt x="54861" y="308658"/>
                  <a:pt x="22066" y="254643"/>
                </a:cubicBezTo>
                <a:cubicBezTo>
                  <a:pt x="-10729" y="200628"/>
                  <a:pt x="-119" y="100314"/>
                  <a:pt x="10491" y="0"/>
                </a:cubicBezTo>
              </a:path>
            </a:pathLst>
          </a:custGeom>
          <a:ln w="12700">
            <a:solidFill>
              <a:schemeClr val="tx1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8" name="Rectangle 237"/>
          <p:cNvSpPr/>
          <p:nvPr/>
        </p:nvSpPr>
        <p:spPr>
          <a:xfrm>
            <a:off x="979075" y="5734460"/>
            <a:ext cx="864000" cy="69495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r>
              <a:rPr lang="en-US" altLang="zh-CN" sz="1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00:Unused</a:t>
            </a:r>
          </a:p>
          <a:p>
            <a:r>
              <a:rPr lang="en-US" altLang="zh-CN" sz="1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01:Header</a:t>
            </a:r>
          </a:p>
          <a:p>
            <a:r>
              <a:rPr lang="en-US" altLang="zh-CN" sz="1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10:Entry</a:t>
            </a:r>
          </a:p>
          <a:p>
            <a:r>
              <a:rPr lang="en-US" altLang="zh-CN" sz="1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11:Cached  </a:t>
            </a:r>
            <a:endParaRPr lang="zh-CN" altLang="en-US" sz="12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39" name="Rectangle 238"/>
          <p:cNvSpPr/>
          <p:nvPr/>
        </p:nvSpPr>
        <p:spPr>
          <a:xfrm>
            <a:off x="933242" y="5421299"/>
            <a:ext cx="811651" cy="25200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dirty="0" smtClean="0">
                <a:solidFill>
                  <a:schemeClr val="tx1"/>
                </a:solidFill>
              </a:rPr>
              <a:t>Type/2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240" name="Freeform 239"/>
          <p:cNvSpPr/>
          <p:nvPr/>
        </p:nvSpPr>
        <p:spPr>
          <a:xfrm>
            <a:off x="1241918" y="5228754"/>
            <a:ext cx="346630" cy="256870"/>
          </a:xfrm>
          <a:custGeom>
            <a:avLst/>
            <a:gdLst>
              <a:gd name="connsiteX0" fmla="*/ 22539 w 346630"/>
              <a:gd name="connsiteY0" fmla="*/ 256870 h 256870"/>
              <a:gd name="connsiteX1" fmla="*/ 34114 w 346630"/>
              <a:gd name="connsiteY1" fmla="*/ 36951 h 256870"/>
              <a:gd name="connsiteX2" fmla="*/ 346630 w 346630"/>
              <a:gd name="connsiteY2" fmla="*/ 2227 h 25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630" h="256870">
                <a:moveTo>
                  <a:pt x="22539" y="256870"/>
                </a:moveTo>
                <a:cubicBezTo>
                  <a:pt x="1319" y="168130"/>
                  <a:pt x="-19901" y="79391"/>
                  <a:pt x="34114" y="36951"/>
                </a:cubicBezTo>
                <a:cubicBezTo>
                  <a:pt x="88129" y="-5490"/>
                  <a:pt x="217379" y="-1632"/>
                  <a:pt x="346630" y="2227"/>
                </a:cubicBezTo>
              </a:path>
            </a:pathLst>
          </a:custGeom>
          <a:ln w="12700">
            <a:solidFill>
              <a:schemeClr val="tx1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241" name="Straight Connector 240"/>
          <p:cNvCxnSpPr/>
          <p:nvPr/>
        </p:nvCxnSpPr>
        <p:spPr>
          <a:xfrm flipV="1">
            <a:off x="1607500" y="4701219"/>
            <a:ext cx="659624" cy="41743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/>
          <p:nvPr/>
        </p:nvCxnSpPr>
        <p:spPr>
          <a:xfrm flipH="1" flipV="1">
            <a:off x="2537711" y="4698669"/>
            <a:ext cx="1969636" cy="42904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Rectangle 243"/>
          <p:cNvSpPr/>
          <p:nvPr/>
        </p:nvSpPr>
        <p:spPr>
          <a:xfrm>
            <a:off x="2276808" y="4519943"/>
            <a:ext cx="252000" cy="180000"/>
          </a:xfrm>
          <a:prstGeom prst="rect">
            <a:avLst/>
          </a:prstGeom>
          <a:pattFill prst="wdUpDiag">
            <a:fgClr>
              <a:srgbClr val="FF0066"/>
            </a:fgClr>
            <a:bgClr>
              <a:schemeClr val="bg1"/>
            </a:bgClr>
          </a:pattFill>
          <a:ln w="28575">
            <a:solidFill>
              <a:srgbClr val="FF006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7" name="Straight Connector 246"/>
          <p:cNvCxnSpPr/>
          <p:nvPr/>
        </p:nvCxnSpPr>
        <p:spPr>
          <a:xfrm flipH="1" flipV="1">
            <a:off x="6012161" y="3913820"/>
            <a:ext cx="2388952" cy="62034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/>
          <p:cNvCxnSpPr/>
          <p:nvPr/>
        </p:nvCxnSpPr>
        <p:spPr>
          <a:xfrm flipV="1">
            <a:off x="4615723" y="3913821"/>
            <a:ext cx="1180413" cy="62077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" name="Rectangle 248"/>
          <p:cNvSpPr/>
          <p:nvPr/>
        </p:nvSpPr>
        <p:spPr>
          <a:xfrm>
            <a:off x="5802608" y="3697820"/>
            <a:ext cx="216000" cy="216000"/>
          </a:xfrm>
          <a:prstGeom prst="rect">
            <a:avLst/>
          </a:prstGeom>
          <a:pattFill prst="wdUpDiag">
            <a:fgClr>
              <a:srgbClr val="FF0066"/>
            </a:fgClr>
            <a:bgClr>
              <a:schemeClr val="bg1"/>
            </a:bgClr>
          </a:pattFill>
          <a:ln w="28575">
            <a:solidFill>
              <a:srgbClr val="FF006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6" name="Rectangle 225"/>
          <p:cNvSpPr/>
          <p:nvPr/>
        </p:nvSpPr>
        <p:spPr>
          <a:xfrm>
            <a:off x="4851575" y="4152961"/>
            <a:ext cx="1188000" cy="212143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dirty="0" smtClean="0">
                <a:solidFill>
                  <a:schemeClr val="tx1"/>
                </a:solidFill>
              </a:rPr>
              <a:t>Incarnation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grpSp>
        <p:nvGrpSpPr>
          <p:cNvPr id="166" name="Group 165"/>
          <p:cNvGrpSpPr/>
          <p:nvPr/>
        </p:nvGrpSpPr>
        <p:grpSpPr>
          <a:xfrm>
            <a:off x="5220072" y="5013176"/>
            <a:ext cx="3564000" cy="1440160"/>
            <a:chOff x="5220072" y="5013176"/>
            <a:chExt cx="3564000" cy="1440160"/>
          </a:xfrm>
          <a:effectLst/>
        </p:grpSpPr>
        <p:cxnSp>
          <p:nvCxnSpPr>
            <p:cNvPr id="167" name="Straight Connector 166"/>
            <p:cNvCxnSpPr/>
            <p:nvPr/>
          </p:nvCxnSpPr>
          <p:spPr>
            <a:xfrm>
              <a:off x="5220072" y="5013176"/>
              <a:ext cx="3564000" cy="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>
              <a:off x="5220072" y="5013176"/>
              <a:ext cx="0" cy="144016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9" name="TextBox 168"/>
          <p:cNvSpPr txBox="1"/>
          <p:nvPr/>
        </p:nvSpPr>
        <p:spPr>
          <a:xfrm>
            <a:off x="7956376" y="5085184"/>
            <a:ext cx="923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dirty="0" smtClean="0"/>
              <a:t>Cache</a:t>
            </a:r>
            <a:endParaRPr lang="zh-CN" altLang="en-US" sz="1400" dirty="0"/>
          </a:p>
        </p:txBody>
      </p:sp>
      <p:sp>
        <p:nvSpPr>
          <p:cNvPr id="170" name="Rectangle 169"/>
          <p:cNvSpPr/>
          <p:nvPr/>
        </p:nvSpPr>
        <p:spPr>
          <a:xfrm>
            <a:off x="683568" y="5727007"/>
            <a:ext cx="144000" cy="1080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1" name="Rectangle 170"/>
          <p:cNvSpPr/>
          <p:nvPr/>
        </p:nvSpPr>
        <p:spPr>
          <a:xfrm>
            <a:off x="683568" y="5913288"/>
            <a:ext cx="144000" cy="108000"/>
          </a:xfrm>
          <a:prstGeom prst="rect">
            <a:avLst/>
          </a:prstGeom>
          <a:solidFill>
            <a:srgbClr val="0000FF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9" name="Rectangle 188"/>
          <p:cNvSpPr/>
          <p:nvPr/>
        </p:nvSpPr>
        <p:spPr>
          <a:xfrm>
            <a:off x="683568" y="6093296"/>
            <a:ext cx="144000" cy="108000"/>
          </a:xfrm>
          <a:prstGeom prst="rect">
            <a:avLst/>
          </a:prstGeom>
          <a:solidFill>
            <a:srgbClr val="00FFFF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0" name="Rectangle 189"/>
          <p:cNvSpPr/>
          <p:nvPr/>
        </p:nvSpPr>
        <p:spPr>
          <a:xfrm>
            <a:off x="683568" y="6309320"/>
            <a:ext cx="144000" cy="108000"/>
          </a:xfrm>
          <a:prstGeom prst="rect">
            <a:avLst/>
          </a:prstGeom>
          <a:solidFill>
            <a:srgbClr val="FF0066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631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"/>
    </mc:Choice>
    <mc:Fallback xmlns="">
      <p:transition xmlns:p14="http://schemas.microsoft.com/office/powerpoint/2010/main" spd="slow" advTm="212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60432" y="6376243"/>
            <a:ext cx="504056" cy="365125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45</a:t>
            </a:fld>
            <a:endParaRPr lang="zh-CN" altLang="en-US" sz="1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Location-based Caching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416387" y="3693107"/>
            <a:ext cx="858736" cy="216520"/>
            <a:chOff x="1048968" y="3744170"/>
            <a:chExt cx="858736" cy="216520"/>
          </a:xfrm>
        </p:grpSpPr>
        <p:grpSp>
          <p:nvGrpSpPr>
            <p:cNvPr id="7" name="Group 6"/>
            <p:cNvGrpSpPr/>
            <p:nvPr/>
          </p:nvGrpSpPr>
          <p:grpSpPr>
            <a:xfrm>
              <a:off x="1619672" y="3744690"/>
              <a:ext cx="288000" cy="216000"/>
              <a:chOff x="1619672" y="3744690"/>
              <a:chExt cx="288000" cy="21600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rgbClr val="0000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1619672" y="374417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1331656" y="3744690"/>
              <a:ext cx="288000" cy="216000"/>
              <a:chOff x="1619672" y="3744690"/>
              <a:chExt cx="288000" cy="21600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1331656" y="374417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1048968" y="3744690"/>
              <a:ext cx="288000" cy="216000"/>
              <a:chOff x="1619672" y="3744690"/>
              <a:chExt cx="288000" cy="216000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2" name="Rectangle 31"/>
            <p:cNvSpPr/>
            <p:nvPr/>
          </p:nvSpPr>
          <p:spPr>
            <a:xfrm>
              <a:off x="1048968" y="374417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851187" y="3693107"/>
            <a:ext cx="288032" cy="216520"/>
            <a:chOff x="2411760" y="3743650"/>
            <a:chExt cx="288032" cy="216520"/>
          </a:xfrm>
        </p:grpSpPr>
        <p:grpSp>
          <p:nvGrpSpPr>
            <p:cNvPr id="33" name="Group 32"/>
            <p:cNvGrpSpPr/>
            <p:nvPr/>
          </p:nvGrpSpPr>
          <p:grpSpPr>
            <a:xfrm>
              <a:off x="2411760" y="3744170"/>
              <a:ext cx="288000" cy="216000"/>
              <a:chOff x="1619672" y="3744690"/>
              <a:chExt cx="288000" cy="21600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8" name="Rectangle 37"/>
            <p:cNvSpPr/>
            <p:nvPr/>
          </p:nvSpPr>
          <p:spPr>
            <a:xfrm>
              <a:off x="2411760" y="374365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94492" y="3193812"/>
            <a:ext cx="916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/>
              <a:t>Hashing Space</a:t>
            </a:r>
            <a:endParaRPr lang="zh-CN" altLang="en-US" sz="1400" dirty="0"/>
          </a:p>
        </p:txBody>
      </p:sp>
      <p:sp>
        <p:nvSpPr>
          <p:cNvPr id="39" name="Rectangle 38"/>
          <p:cNvSpPr/>
          <p:nvPr/>
        </p:nvSpPr>
        <p:spPr>
          <a:xfrm>
            <a:off x="1987091" y="3332426"/>
            <a:ext cx="288032" cy="21600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+mj-lt"/>
              </a:rPr>
              <a:t>3</a:t>
            </a:r>
            <a:endParaRPr lang="zh-CN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699075" y="3332426"/>
            <a:ext cx="288032" cy="21600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+mj-lt"/>
              </a:rPr>
              <a:t>2</a:t>
            </a:r>
            <a:endParaRPr lang="zh-CN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416387" y="3332426"/>
            <a:ext cx="288032" cy="21600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+mj-lt"/>
              </a:rPr>
              <a:t>1</a:t>
            </a:r>
            <a:endParaRPr lang="zh-CN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851187" y="3331906"/>
            <a:ext cx="288032" cy="21600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+mj-lt"/>
              </a:rPr>
              <a:t>N</a:t>
            </a:r>
            <a:endParaRPr lang="zh-CN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2419139" y="3783367"/>
            <a:ext cx="36000" cy="36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Oval 48"/>
          <p:cNvSpPr/>
          <p:nvPr/>
        </p:nvSpPr>
        <p:spPr>
          <a:xfrm>
            <a:off x="2563187" y="3783367"/>
            <a:ext cx="36000" cy="36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Oval 49"/>
          <p:cNvSpPr/>
          <p:nvPr/>
        </p:nvSpPr>
        <p:spPr>
          <a:xfrm>
            <a:off x="2707235" y="3783367"/>
            <a:ext cx="36000" cy="36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Oval 81"/>
          <p:cNvSpPr/>
          <p:nvPr/>
        </p:nvSpPr>
        <p:spPr>
          <a:xfrm>
            <a:off x="2419139" y="3441083"/>
            <a:ext cx="36000" cy="36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>
            <a:off x="2563187" y="3441083"/>
            <a:ext cx="36000" cy="36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4" name="Oval 83"/>
          <p:cNvSpPr/>
          <p:nvPr/>
        </p:nvSpPr>
        <p:spPr>
          <a:xfrm>
            <a:off x="2707235" y="3441083"/>
            <a:ext cx="36000" cy="36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2023123" y="4518668"/>
            <a:ext cx="1188104" cy="194610"/>
            <a:chOff x="1655704" y="4542593"/>
            <a:chExt cx="1188104" cy="194610"/>
          </a:xfrm>
        </p:grpSpPr>
        <p:sp>
          <p:nvSpPr>
            <p:cNvPr id="66" name="Rectangle 65"/>
            <p:cNvSpPr/>
            <p:nvPr/>
          </p:nvSpPr>
          <p:spPr>
            <a:xfrm>
              <a:off x="1655704" y="4542593"/>
              <a:ext cx="252000" cy="180000"/>
            </a:xfrm>
            <a:prstGeom prst="rect">
              <a:avLst/>
            </a:prstGeom>
            <a:solidFill>
              <a:srgbClr val="00FFFF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907704" y="4542593"/>
              <a:ext cx="252000" cy="180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2591808" y="4557203"/>
              <a:ext cx="252000" cy="180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2284774" y="4617136"/>
              <a:ext cx="36000" cy="36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2428822" y="4617136"/>
              <a:ext cx="36000" cy="36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1692042" y="3894081"/>
            <a:ext cx="318704" cy="80756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1983049" y="3909107"/>
            <a:ext cx="1219105" cy="59202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1689877" y="3693107"/>
            <a:ext cx="288032" cy="216000"/>
          </a:xfrm>
          <a:prstGeom prst="rect">
            <a:avLst/>
          </a:prstGeom>
          <a:pattFill prst="wdUpDiag">
            <a:fgClr>
              <a:srgbClr val="FF0066"/>
            </a:fgClr>
            <a:bgClr>
              <a:schemeClr val="bg1"/>
            </a:bgClr>
          </a:pattFill>
          <a:ln w="28575">
            <a:solidFill>
              <a:srgbClr val="FF006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8" name="Group 127"/>
          <p:cNvGrpSpPr/>
          <p:nvPr/>
        </p:nvGrpSpPr>
        <p:grpSpPr>
          <a:xfrm>
            <a:off x="5371467" y="3697820"/>
            <a:ext cx="2304256" cy="216000"/>
            <a:chOff x="5004048" y="3697820"/>
            <a:chExt cx="2304256" cy="216000"/>
          </a:xfrm>
        </p:grpSpPr>
        <p:sp>
          <p:nvSpPr>
            <p:cNvPr id="109" name="Rectangle 108"/>
            <p:cNvSpPr/>
            <p:nvPr/>
          </p:nvSpPr>
          <p:spPr>
            <a:xfrm>
              <a:off x="7092304" y="3697820"/>
              <a:ext cx="216000" cy="216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5004048" y="3697820"/>
              <a:ext cx="216000" cy="216000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5219237" y="3697820"/>
              <a:ext cx="216000" cy="216000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5435237" y="3697820"/>
              <a:ext cx="216000" cy="216000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5652292" y="3697820"/>
              <a:ext cx="216000" cy="216000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5868292" y="3697820"/>
              <a:ext cx="216000" cy="216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6299481" y="3697820"/>
              <a:ext cx="216000" cy="216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6660256" y="3769828"/>
              <a:ext cx="36000" cy="36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6804304" y="3769828"/>
              <a:ext cx="36000" cy="36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6948352" y="3769828"/>
              <a:ext cx="36000" cy="36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6083481" y="3697820"/>
              <a:ext cx="216000" cy="216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3707904" y="3693107"/>
            <a:ext cx="288032" cy="216520"/>
            <a:chOff x="2411760" y="3743650"/>
            <a:chExt cx="288032" cy="216520"/>
          </a:xfrm>
        </p:grpSpPr>
        <p:grpSp>
          <p:nvGrpSpPr>
            <p:cNvPr id="94" name="Group 93"/>
            <p:cNvGrpSpPr/>
            <p:nvPr/>
          </p:nvGrpSpPr>
          <p:grpSpPr>
            <a:xfrm>
              <a:off x="2411760" y="3744170"/>
              <a:ext cx="288000" cy="216000"/>
              <a:chOff x="1619672" y="3744690"/>
              <a:chExt cx="288000" cy="216000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rgbClr val="0000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5" name="Rectangle 94"/>
            <p:cNvSpPr/>
            <p:nvPr/>
          </p:nvSpPr>
          <p:spPr>
            <a:xfrm>
              <a:off x="2411760" y="374365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4427984" y="3693107"/>
            <a:ext cx="288032" cy="216520"/>
            <a:chOff x="2411760" y="3743650"/>
            <a:chExt cx="288032" cy="216520"/>
          </a:xfrm>
        </p:grpSpPr>
        <p:grpSp>
          <p:nvGrpSpPr>
            <p:cNvPr id="101" name="Group 100"/>
            <p:cNvGrpSpPr/>
            <p:nvPr/>
          </p:nvGrpSpPr>
          <p:grpSpPr>
            <a:xfrm>
              <a:off x="2411760" y="3744170"/>
              <a:ext cx="288000" cy="216000"/>
              <a:chOff x="1619672" y="3744690"/>
              <a:chExt cx="288000" cy="216000"/>
            </a:xfrm>
          </p:grpSpPr>
          <p:sp>
            <p:nvSpPr>
              <p:cNvPr id="103" name="Rectangle 102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2" name="Rectangle 101"/>
            <p:cNvSpPr/>
            <p:nvPr/>
          </p:nvSpPr>
          <p:spPr>
            <a:xfrm>
              <a:off x="2411760" y="374365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7" name="Oval 106"/>
          <p:cNvSpPr/>
          <p:nvPr/>
        </p:nvSpPr>
        <p:spPr>
          <a:xfrm>
            <a:off x="4103920" y="3783367"/>
            <a:ext cx="36000" cy="360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Oval 107"/>
          <p:cNvSpPr/>
          <p:nvPr/>
        </p:nvSpPr>
        <p:spPr>
          <a:xfrm>
            <a:off x="4247968" y="3783367"/>
            <a:ext cx="36000" cy="360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Freeform 119"/>
          <p:cNvSpPr/>
          <p:nvPr/>
        </p:nvSpPr>
        <p:spPr>
          <a:xfrm>
            <a:off x="2196219" y="3296953"/>
            <a:ext cx="1510630" cy="565322"/>
          </a:xfrm>
          <a:custGeom>
            <a:avLst/>
            <a:gdLst>
              <a:gd name="connsiteX0" fmla="*/ 0 w 1382233"/>
              <a:gd name="connsiteY0" fmla="*/ 565322 h 565322"/>
              <a:gd name="connsiteX1" fmla="*/ 829340 w 1382233"/>
              <a:gd name="connsiteY1" fmla="*/ 1796 h 565322"/>
              <a:gd name="connsiteX2" fmla="*/ 1382233 w 1382233"/>
              <a:gd name="connsiteY2" fmla="*/ 384569 h 565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2233" h="565322">
                <a:moveTo>
                  <a:pt x="0" y="565322"/>
                </a:moveTo>
                <a:cubicBezTo>
                  <a:pt x="299484" y="298622"/>
                  <a:pt x="598968" y="31922"/>
                  <a:pt x="829340" y="1796"/>
                </a:cubicBezTo>
                <a:cubicBezTo>
                  <a:pt x="1059712" y="-28330"/>
                  <a:pt x="1311349" y="329634"/>
                  <a:pt x="1382233" y="384569"/>
                </a:cubicBezTo>
              </a:path>
            </a:pathLst>
          </a:custGeom>
          <a:ln w="28575">
            <a:solidFill>
              <a:srgbClr val="FF0066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Freeform 120"/>
          <p:cNvSpPr/>
          <p:nvPr/>
        </p:nvSpPr>
        <p:spPr>
          <a:xfrm>
            <a:off x="3915166" y="3837123"/>
            <a:ext cx="397565" cy="222685"/>
          </a:xfrm>
          <a:custGeom>
            <a:avLst/>
            <a:gdLst>
              <a:gd name="connsiteX0" fmla="*/ 0 w 397565"/>
              <a:gd name="connsiteY0" fmla="*/ 15902 h 222685"/>
              <a:gd name="connsiteX1" fmla="*/ 206733 w 397565"/>
              <a:gd name="connsiteY1" fmla="*/ 222636 h 222685"/>
              <a:gd name="connsiteX2" fmla="*/ 397565 w 397565"/>
              <a:gd name="connsiteY2" fmla="*/ 0 h 222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7565" h="222685">
                <a:moveTo>
                  <a:pt x="0" y="15902"/>
                </a:moveTo>
                <a:cubicBezTo>
                  <a:pt x="70236" y="120594"/>
                  <a:pt x="140472" y="225286"/>
                  <a:pt x="206733" y="222636"/>
                </a:cubicBezTo>
                <a:cubicBezTo>
                  <a:pt x="272994" y="219986"/>
                  <a:pt x="335279" y="109993"/>
                  <a:pt x="397565" y="0"/>
                </a:cubicBezTo>
              </a:path>
            </a:pathLst>
          </a:custGeom>
          <a:ln w="28575">
            <a:solidFill>
              <a:srgbClr val="FF0066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27" name="Group 126"/>
          <p:cNvGrpSpPr/>
          <p:nvPr/>
        </p:nvGrpSpPr>
        <p:grpSpPr>
          <a:xfrm>
            <a:off x="5664891" y="5570075"/>
            <a:ext cx="858736" cy="216520"/>
            <a:chOff x="1048968" y="3744170"/>
            <a:chExt cx="858736" cy="216520"/>
          </a:xfrm>
        </p:grpSpPr>
        <p:grpSp>
          <p:nvGrpSpPr>
            <p:cNvPr id="129" name="Group 128"/>
            <p:cNvGrpSpPr/>
            <p:nvPr/>
          </p:nvGrpSpPr>
          <p:grpSpPr>
            <a:xfrm>
              <a:off x="1619672" y="3744690"/>
              <a:ext cx="288000" cy="216000"/>
              <a:chOff x="1619672" y="3744690"/>
              <a:chExt cx="288000" cy="216000"/>
            </a:xfrm>
          </p:grpSpPr>
          <p:sp>
            <p:nvSpPr>
              <p:cNvPr id="143" name="Rectangle 142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rgbClr val="FF0066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0" name="Rectangle 129"/>
            <p:cNvSpPr/>
            <p:nvPr/>
          </p:nvSpPr>
          <p:spPr>
            <a:xfrm>
              <a:off x="1619672" y="374417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1" name="Group 130"/>
            <p:cNvGrpSpPr/>
            <p:nvPr/>
          </p:nvGrpSpPr>
          <p:grpSpPr>
            <a:xfrm>
              <a:off x="1331656" y="3744690"/>
              <a:ext cx="288000" cy="216000"/>
              <a:chOff x="1619672" y="3744690"/>
              <a:chExt cx="288000" cy="216000"/>
            </a:xfrm>
          </p:grpSpPr>
          <p:sp>
            <p:nvSpPr>
              <p:cNvPr id="139" name="Rectangle 138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2" name="Rectangle 131"/>
            <p:cNvSpPr/>
            <p:nvPr/>
          </p:nvSpPr>
          <p:spPr>
            <a:xfrm>
              <a:off x="1331656" y="374417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3" name="Group 132"/>
            <p:cNvGrpSpPr/>
            <p:nvPr/>
          </p:nvGrpSpPr>
          <p:grpSpPr>
            <a:xfrm>
              <a:off x="1048968" y="3744690"/>
              <a:ext cx="288000" cy="216000"/>
              <a:chOff x="1619672" y="3744690"/>
              <a:chExt cx="288000" cy="216000"/>
            </a:xfrm>
          </p:grpSpPr>
          <p:sp>
            <p:nvSpPr>
              <p:cNvPr id="135" name="Rectangle 134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4" name="Rectangle 133"/>
            <p:cNvSpPr/>
            <p:nvPr/>
          </p:nvSpPr>
          <p:spPr>
            <a:xfrm>
              <a:off x="1048968" y="374417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7099691" y="5570075"/>
            <a:ext cx="288032" cy="216520"/>
            <a:chOff x="2411760" y="3743650"/>
            <a:chExt cx="288032" cy="216520"/>
          </a:xfrm>
        </p:grpSpPr>
        <p:grpSp>
          <p:nvGrpSpPr>
            <p:cNvPr id="148" name="Group 147"/>
            <p:cNvGrpSpPr/>
            <p:nvPr/>
          </p:nvGrpSpPr>
          <p:grpSpPr>
            <a:xfrm>
              <a:off x="2411760" y="3744170"/>
              <a:ext cx="288000" cy="216000"/>
              <a:chOff x="1619672" y="3744690"/>
              <a:chExt cx="288000" cy="216000"/>
            </a:xfrm>
          </p:grpSpPr>
          <p:sp>
            <p:nvSpPr>
              <p:cNvPr id="150" name="Rectangle 149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9" name="Rectangle 148"/>
            <p:cNvSpPr/>
            <p:nvPr/>
          </p:nvSpPr>
          <p:spPr>
            <a:xfrm>
              <a:off x="2411760" y="374365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4" name="Rectangle 153"/>
          <p:cNvSpPr/>
          <p:nvPr/>
        </p:nvSpPr>
        <p:spPr>
          <a:xfrm>
            <a:off x="6235595" y="5209394"/>
            <a:ext cx="288032" cy="21600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+mj-lt"/>
              </a:rPr>
              <a:t>3</a:t>
            </a:r>
            <a:endParaRPr lang="zh-CN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5947579" y="5209394"/>
            <a:ext cx="288032" cy="21600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+mj-lt"/>
              </a:rPr>
              <a:t>2</a:t>
            </a:r>
            <a:endParaRPr lang="zh-CN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5664891" y="5209394"/>
            <a:ext cx="288032" cy="21600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+mj-lt"/>
              </a:rPr>
              <a:t>1</a:t>
            </a:r>
            <a:endParaRPr lang="zh-CN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7099691" y="5208874"/>
            <a:ext cx="288032" cy="21600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+mj-lt"/>
              </a:rPr>
              <a:t>N</a:t>
            </a:r>
            <a:endParaRPr lang="zh-CN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8" name="Oval 157"/>
          <p:cNvSpPr/>
          <p:nvPr/>
        </p:nvSpPr>
        <p:spPr>
          <a:xfrm>
            <a:off x="6667643" y="5660335"/>
            <a:ext cx="36000" cy="36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9" name="Oval 158"/>
          <p:cNvSpPr/>
          <p:nvPr/>
        </p:nvSpPr>
        <p:spPr>
          <a:xfrm>
            <a:off x="6811691" y="5660335"/>
            <a:ext cx="36000" cy="36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0" name="Oval 159"/>
          <p:cNvSpPr/>
          <p:nvPr/>
        </p:nvSpPr>
        <p:spPr>
          <a:xfrm>
            <a:off x="6955739" y="5660335"/>
            <a:ext cx="36000" cy="36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1" name="Oval 160"/>
          <p:cNvSpPr/>
          <p:nvPr/>
        </p:nvSpPr>
        <p:spPr>
          <a:xfrm>
            <a:off x="6667643" y="5318051"/>
            <a:ext cx="36000" cy="36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6811691" y="5318051"/>
            <a:ext cx="36000" cy="36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3" name="Oval 162"/>
          <p:cNvSpPr/>
          <p:nvPr/>
        </p:nvSpPr>
        <p:spPr>
          <a:xfrm>
            <a:off x="6955739" y="5318051"/>
            <a:ext cx="36000" cy="36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4" name="内容占位符 2"/>
          <p:cNvSpPr txBox="1">
            <a:spLocks/>
          </p:cNvSpPr>
          <p:nvPr/>
        </p:nvSpPr>
        <p:spPr>
          <a:xfrm>
            <a:off x="372038" y="1361357"/>
            <a:ext cx="8520442" cy="15939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630238" lvl="2">
              <a:buFont typeface="Wingdings" panose="05000000000000000000" pitchFamily="2" charset="2"/>
              <a:buChar char="ü"/>
            </a:pPr>
            <a:r>
              <a:rPr lang="en-US" altLang="zh-CN" sz="2400" dirty="0" smtClean="0">
                <a:solidFill>
                  <a:srgbClr val="FF0066"/>
                </a:solidFill>
                <a:latin typeface="Century Gothic" pitchFamily="34" charset="0"/>
              </a:rPr>
              <a:t>RDMA-friendly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: focus </a:t>
            </a: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</a:rPr>
              <a:t>on minimizing the lookup 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cost</a:t>
            </a:r>
          </a:p>
          <a:p>
            <a:pPr marL="630238" lvl="2">
              <a:buFont typeface="Wingdings" panose="05000000000000000000" pitchFamily="2" charset="2"/>
              <a:buChar char="ü"/>
            </a:pP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</a:rPr>
              <a:t>Retain the full </a:t>
            </a:r>
            <a:r>
              <a:rPr lang="en-US" altLang="zh-CN" sz="2400" dirty="0">
                <a:solidFill>
                  <a:srgbClr val="FF0066"/>
                </a:solidFill>
                <a:latin typeface="Century Gothic" pitchFamily="34" charset="0"/>
              </a:rPr>
              <a:t>transparency</a:t>
            </a: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</a:rPr>
              <a:t> to the 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host</a:t>
            </a:r>
          </a:p>
        </p:txBody>
      </p:sp>
      <p:grpSp>
        <p:nvGrpSpPr>
          <p:cNvPr id="172" name="Group 171"/>
          <p:cNvGrpSpPr/>
          <p:nvPr/>
        </p:nvGrpSpPr>
        <p:grpSpPr>
          <a:xfrm>
            <a:off x="7956408" y="5570075"/>
            <a:ext cx="288032" cy="216520"/>
            <a:chOff x="2411760" y="3743650"/>
            <a:chExt cx="288032" cy="216520"/>
          </a:xfrm>
        </p:grpSpPr>
        <p:grpSp>
          <p:nvGrpSpPr>
            <p:cNvPr id="173" name="Group 172"/>
            <p:cNvGrpSpPr/>
            <p:nvPr/>
          </p:nvGrpSpPr>
          <p:grpSpPr>
            <a:xfrm>
              <a:off x="2411760" y="3744170"/>
              <a:ext cx="288000" cy="216000"/>
              <a:chOff x="1619672" y="3744690"/>
              <a:chExt cx="288000" cy="216000"/>
            </a:xfrm>
          </p:grpSpPr>
          <p:sp>
            <p:nvSpPr>
              <p:cNvPr id="175" name="Rectangle 174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rgbClr val="0000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4" name="Rectangle 173"/>
            <p:cNvSpPr/>
            <p:nvPr/>
          </p:nvSpPr>
          <p:spPr>
            <a:xfrm>
              <a:off x="2411760" y="374365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9" name="Oval 178"/>
          <p:cNvSpPr/>
          <p:nvPr/>
        </p:nvSpPr>
        <p:spPr>
          <a:xfrm>
            <a:off x="7501035" y="5642083"/>
            <a:ext cx="36000" cy="36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0" name="Oval 179"/>
          <p:cNvSpPr/>
          <p:nvPr/>
        </p:nvSpPr>
        <p:spPr>
          <a:xfrm>
            <a:off x="7645083" y="5642083"/>
            <a:ext cx="36000" cy="36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1" name="Oval 180"/>
          <p:cNvSpPr/>
          <p:nvPr/>
        </p:nvSpPr>
        <p:spPr>
          <a:xfrm>
            <a:off x="7789131" y="5642083"/>
            <a:ext cx="36000" cy="36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2" name="Group 181"/>
          <p:cNvGrpSpPr/>
          <p:nvPr/>
        </p:nvGrpSpPr>
        <p:grpSpPr>
          <a:xfrm>
            <a:off x="8244408" y="5570075"/>
            <a:ext cx="288032" cy="216520"/>
            <a:chOff x="2411760" y="3743650"/>
            <a:chExt cx="288032" cy="216520"/>
          </a:xfrm>
        </p:grpSpPr>
        <p:grpSp>
          <p:nvGrpSpPr>
            <p:cNvPr id="183" name="Group 182"/>
            <p:cNvGrpSpPr/>
            <p:nvPr/>
          </p:nvGrpSpPr>
          <p:grpSpPr>
            <a:xfrm>
              <a:off x="2411760" y="3744170"/>
              <a:ext cx="288000" cy="216000"/>
              <a:chOff x="1619672" y="3744690"/>
              <a:chExt cx="288000" cy="216000"/>
            </a:xfrm>
          </p:grpSpPr>
          <p:sp>
            <p:nvSpPr>
              <p:cNvPr id="185" name="Rectangle 184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6" name="Rectangle 185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7" name="Rectangle 186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84" name="Rectangle 183"/>
            <p:cNvSpPr/>
            <p:nvPr/>
          </p:nvSpPr>
          <p:spPr>
            <a:xfrm>
              <a:off x="2411760" y="374365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5" name="Freeform 164"/>
          <p:cNvSpPr/>
          <p:nvPr/>
        </p:nvSpPr>
        <p:spPr>
          <a:xfrm>
            <a:off x="6451595" y="5161685"/>
            <a:ext cx="1510630" cy="565322"/>
          </a:xfrm>
          <a:custGeom>
            <a:avLst/>
            <a:gdLst>
              <a:gd name="connsiteX0" fmla="*/ 0 w 1382233"/>
              <a:gd name="connsiteY0" fmla="*/ 565322 h 565322"/>
              <a:gd name="connsiteX1" fmla="*/ 829340 w 1382233"/>
              <a:gd name="connsiteY1" fmla="*/ 1796 h 565322"/>
              <a:gd name="connsiteX2" fmla="*/ 1382233 w 1382233"/>
              <a:gd name="connsiteY2" fmla="*/ 384569 h 565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2233" h="565322">
                <a:moveTo>
                  <a:pt x="0" y="565322"/>
                </a:moveTo>
                <a:cubicBezTo>
                  <a:pt x="299484" y="298622"/>
                  <a:pt x="598968" y="31922"/>
                  <a:pt x="829340" y="1796"/>
                </a:cubicBezTo>
                <a:cubicBezTo>
                  <a:pt x="1059712" y="-28330"/>
                  <a:pt x="1311349" y="329634"/>
                  <a:pt x="1382233" y="384569"/>
                </a:cubicBezTo>
              </a:path>
            </a:pathLst>
          </a:custGeom>
          <a:ln w="28575">
            <a:solidFill>
              <a:srgbClr val="FF0066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9" name="Rectangle 218"/>
          <p:cNvSpPr/>
          <p:nvPr/>
        </p:nvSpPr>
        <p:spPr>
          <a:xfrm>
            <a:off x="4608432" y="4578696"/>
            <a:ext cx="792000" cy="2160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>
                <a:solidFill>
                  <a:schemeClr val="tx1"/>
                </a:solidFill>
              </a:rPr>
              <a:t>Key/64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220" name="Rectangle 219"/>
          <p:cNvSpPr/>
          <p:nvPr/>
        </p:nvSpPr>
        <p:spPr>
          <a:xfrm>
            <a:off x="5400432" y="4578696"/>
            <a:ext cx="504000" cy="2160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altLang="zh-CN" sz="1400" dirty="0" smtClean="0">
                <a:solidFill>
                  <a:schemeClr val="tx1"/>
                </a:solidFill>
              </a:rPr>
              <a:t>I/32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221" name="Rectangle 220"/>
          <p:cNvSpPr/>
          <p:nvPr/>
        </p:nvSpPr>
        <p:spPr>
          <a:xfrm>
            <a:off x="5904432" y="4579256"/>
            <a:ext cx="576000" cy="21544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400" dirty="0" smtClean="0">
                <a:solidFill>
                  <a:schemeClr val="tx1"/>
                </a:solidFill>
              </a:rPr>
              <a:t>V/32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222" name="Rectangle 221"/>
          <p:cNvSpPr/>
          <p:nvPr/>
        </p:nvSpPr>
        <p:spPr>
          <a:xfrm>
            <a:off x="6480432" y="4578696"/>
            <a:ext cx="900000" cy="2160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400" dirty="0" smtClean="0">
                <a:solidFill>
                  <a:schemeClr val="tx1"/>
                </a:solidFill>
              </a:rPr>
              <a:t>State/64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223" name="Rectangle 222"/>
          <p:cNvSpPr/>
          <p:nvPr/>
        </p:nvSpPr>
        <p:spPr>
          <a:xfrm>
            <a:off x="7380432" y="4578696"/>
            <a:ext cx="1080000" cy="2160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>
                <a:solidFill>
                  <a:schemeClr val="tx1"/>
                </a:solidFill>
              </a:rPr>
              <a:t>Value/N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cxnSp>
        <p:nvCxnSpPr>
          <p:cNvPr id="227" name="Straight Arrow Connector 226"/>
          <p:cNvCxnSpPr/>
          <p:nvPr/>
        </p:nvCxnSpPr>
        <p:spPr>
          <a:xfrm flipH="1">
            <a:off x="5652432" y="4365128"/>
            <a:ext cx="0" cy="216000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Rectangle 227"/>
          <p:cNvSpPr/>
          <p:nvPr/>
        </p:nvSpPr>
        <p:spPr>
          <a:xfrm>
            <a:off x="5947531" y="4149080"/>
            <a:ext cx="1188000" cy="212143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dirty="0" smtClean="0">
                <a:solidFill>
                  <a:schemeClr val="tx1"/>
                </a:solidFill>
              </a:rPr>
              <a:t>Version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cxnSp>
        <p:nvCxnSpPr>
          <p:cNvPr id="230" name="Straight Arrow Connector 229"/>
          <p:cNvCxnSpPr/>
          <p:nvPr/>
        </p:nvCxnSpPr>
        <p:spPr>
          <a:xfrm flipH="1">
            <a:off x="6156176" y="4365128"/>
            <a:ext cx="144000" cy="216000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1" name="Group 230"/>
          <p:cNvGrpSpPr/>
          <p:nvPr/>
        </p:nvGrpSpPr>
        <p:grpSpPr>
          <a:xfrm>
            <a:off x="1607500" y="5133267"/>
            <a:ext cx="2899871" cy="216000"/>
            <a:chOff x="1240081" y="5133267"/>
            <a:chExt cx="2899871" cy="216000"/>
          </a:xfrm>
        </p:grpSpPr>
        <p:sp>
          <p:nvSpPr>
            <p:cNvPr id="232" name="Rectangle 231"/>
            <p:cNvSpPr/>
            <p:nvPr/>
          </p:nvSpPr>
          <p:spPr>
            <a:xfrm>
              <a:off x="1240081" y="5133267"/>
              <a:ext cx="216000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1453497" y="5133267"/>
              <a:ext cx="504000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altLang="zh-CN" sz="1400" dirty="0" smtClean="0">
                  <a:solidFill>
                    <a:schemeClr val="tx1"/>
                  </a:solidFill>
                </a:rPr>
                <a:t>LI/14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1957497" y="5133827"/>
              <a:ext cx="972000" cy="21544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>
                  <a:solidFill>
                    <a:schemeClr val="tx1"/>
                  </a:solidFill>
                </a:rPr>
                <a:t>Offset/48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2934738" y="5133267"/>
              <a:ext cx="1205214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>
                  <a:solidFill>
                    <a:schemeClr val="tx1"/>
                  </a:solidFill>
                </a:rPr>
                <a:t>Key/64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36" name="Rectangle 235"/>
          <p:cNvSpPr/>
          <p:nvPr/>
        </p:nvSpPr>
        <p:spPr>
          <a:xfrm>
            <a:off x="2067580" y="5534889"/>
            <a:ext cx="1728192" cy="212143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dirty="0" err="1" smtClean="0">
                <a:solidFill>
                  <a:schemeClr val="tx1"/>
                </a:solidFill>
              </a:rPr>
              <a:t>Lossy</a:t>
            </a:r>
            <a:r>
              <a:rPr lang="en-US" altLang="zh-CN" sz="1400" dirty="0" smtClean="0">
                <a:solidFill>
                  <a:schemeClr val="tx1"/>
                </a:solidFill>
              </a:rPr>
              <a:t> Incarnation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237" name="Freeform 236"/>
          <p:cNvSpPr/>
          <p:nvPr/>
        </p:nvSpPr>
        <p:spPr>
          <a:xfrm>
            <a:off x="1949138" y="5354814"/>
            <a:ext cx="207261" cy="288000"/>
          </a:xfrm>
          <a:custGeom>
            <a:avLst/>
            <a:gdLst>
              <a:gd name="connsiteX0" fmla="*/ 207261 w 207261"/>
              <a:gd name="connsiteY0" fmla="*/ 324091 h 324091"/>
              <a:gd name="connsiteX1" fmla="*/ 22066 w 207261"/>
              <a:gd name="connsiteY1" fmla="*/ 254643 h 324091"/>
              <a:gd name="connsiteX2" fmla="*/ 10491 w 207261"/>
              <a:gd name="connsiteY2" fmla="*/ 0 h 324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261" h="324091">
                <a:moveTo>
                  <a:pt x="207261" y="324091"/>
                </a:moveTo>
                <a:cubicBezTo>
                  <a:pt x="131061" y="316374"/>
                  <a:pt x="54861" y="308658"/>
                  <a:pt x="22066" y="254643"/>
                </a:cubicBezTo>
                <a:cubicBezTo>
                  <a:pt x="-10729" y="200628"/>
                  <a:pt x="-119" y="100314"/>
                  <a:pt x="10491" y="0"/>
                </a:cubicBezTo>
              </a:path>
            </a:pathLst>
          </a:custGeom>
          <a:ln w="12700">
            <a:solidFill>
              <a:schemeClr val="tx1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8" name="Rectangle 237"/>
          <p:cNvSpPr/>
          <p:nvPr/>
        </p:nvSpPr>
        <p:spPr>
          <a:xfrm>
            <a:off x="979075" y="5734460"/>
            <a:ext cx="864000" cy="69495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r>
              <a:rPr lang="en-US" altLang="zh-CN" sz="1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00:Unused</a:t>
            </a:r>
          </a:p>
          <a:p>
            <a:r>
              <a:rPr lang="en-US" altLang="zh-CN" sz="1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01:Header</a:t>
            </a:r>
          </a:p>
          <a:p>
            <a:r>
              <a:rPr lang="en-US" altLang="zh-CN" sz="1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10:Entry</a:t>
            </a:r>
          </a:p>
          <a:p>
            <a:r>
              <a:rPr lang="en-US" altLang="zh-CN" sz="1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11:Cached  </a:t>
            </a:r>
            <a:endParaRPr lang="zh-CN" altLang="en-US" sz="12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39" name="Rectangle 238"/>
          <p:cNvSpPr/>
          <p:nvPr/>
        </p:nvSpPr>
        <p:spPr>
          <a:xfrm>
            <a:off x="933242" y="5421299"/>
            <a:ext cx="811651" cy="25200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dirty="0" smtClean="0">
                <a:solidFill>
                  <a:schemeClr val="tx1"/>
                </a:solidFill>
              </a:rPr>
              <a:t>Type/2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240" name="Freeform 239"/>
          <p:cNvSpPr/>
          <p:nvPr/>
        </p:nvSpPr>
        <p:spPr>
          <a:xfrm>
            <a:off x="1241918" y="5228754"/>
            <a:ext cx="346630" cy="256870"/>
          </a:xfrm>
          <a:custGeom>
            <a:avLst/>
            <a:gdLst>
              <a:gd name="connsiteX0" fmla="*/ 22539 w 346630"/>
              <a:gd name="connsiteY0" fmla="*/ 256870 h 256870"/>
              <a:gd name="connsiteX1" fmla="*/ 34114 w 346630"/>
              <a:gd name="connsiteY1" fmla="*/ 36951 h 256870"/>
              <a:gd name="connsiteX2" fmla="*/ 346630 w 346630"/>
              <a:gd name="connsiteY2" fmla="*/ 2227 h 25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630" h="256870">
                <a:moveTo>
                  <a:pt x="22539" y="256870"/>
                </a:moveTo>
                <a:cubicBezTo>
                  <a:pt x="1319" y="168130"/>
                  <a:pt x="-19901" y="79391"/>
                  <a:pt x="34114" y="36951"/>
                </a:cubicBezTo>
                <a:cubicBezTo>
                  <a:pt x="88129" y="-5490"/>
                  <a:pt x="217379" y="-1632"/>
                  <a:pt x="346630" y="2227"/>
                </a:cubicBezTo>
              </a:path>
            </a:pathLst>
          </a:custGeom>
          <a:ln w="12700">
            <a:solidFill>
              <a:schemeClr val="tx1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241" name="Straight Connector 240"/>
          <p:cNvCxnSpPr/>
          <p:nvPr/>
        </p:nvCxnSpPr>
        <p:spPr>
          <a:xfrm flipV="1">
            <a:off x="1607500" y="4701219"/>
            <a:ext cx="659624" cy="41743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/>
          <p:nvPr/>
        </p:nvCxnSpPr>
        <p:spPr>
          <a:xfrm flipH="1" flipV="1">
            <a:off x="2537711" y="4698669"/>
            <a:ext cx="1969636" cy="42904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Rectangle 243"/>
          <p:cNvSpPr/>
          <p:nvPr/>
        </p:nvSpPr>
        <p:spPr>
          <a:xfrm>
            <a:off x="2276808" y="4519943"/>
            <a:ext cx="252000" cy="180000"/>
          </a:xfrm>
          <a:prstGeom prst="rect">
            <a:avLst/>
          </a:prstGeom>
          <a:pattFill prst="wdUpDiag">
            <a:fgClr>
              <a:srgbClr val="FF0066"/>
            </a:fgClr>
            <a:bgClr>
              <a:schemeClr val="bg1"/>
            </a:bgClr>
          </a:pattFill>
          <a:ln w="28575">
            <a:solidFill>
              <a:srgbClr val="FF006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Rectangle 16"/>
          <p:cNvSpPr/>
          <p:nvPr/>
        </p:nvSpPr>
        <p:spPr>
          <a:xfrm>
            <a:off x="5220072" y="2492896"/>
            <a:ext cx="2316963" cy="584775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Century Gothic" pitchFamily="34" charset="0"/>
              </a:rPr>
              <a:t>no need to invalidate or </a:t>
            </a:r>
            <a:r>
              <a:rPr lang="en-US" altLang="zh-CN" sz="1600" dirty="0" smtClean="0">
                <a:latin typeface="Century Gothic" pitchFamily="34" charset="0"/>
              </a:rPr>
              <a:t>synchronize cache</a:t>
            </a:r>
            <a:endParaRPr lang="zh-CN" altLang="en-US" sz="1600" dirty="0"/>
          </a:p>
        </p:txBody>
      </p:sp>
      <p:cxnSp>
        <p:nvCxnSpPr>
          <p:cNvPr id="245" name="Straight Arrow Connector 244"/>
          <p:cNvCxnSpPr/>
          <p:nvPr/>
        </p:nvCxnSpPr>
        <p:spPr>
          <a:xfrm>
            <a:off x="5940152" y="3429032"/>
            <a:ext cx="0" cy="28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TextBox 245"/>
          <p:cNvSpPr txBox="1"/>
          <p:nvPr/>
        </p:nvSpPr>
        <p:spPr>
          <a:xfrm>
            <a:off x="4788024" y="3140968"/>
            <a:ext cx="2073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0000FF"/>
                </a:solidFill>
              </a:rPr>
              <a:t>(RDMA+) Write</a:t>
            </a:r>
            <a:endParaRPr lang="zh-CN" altLang="en-US" sz="1600" dirty="0">
              <a:solidFill>
                <a:srgbClr val="0000FF"/>
              </a:solidFill>
            </a:endParaRPr>
          </a:p>
        </p:txBody>
      </p:sp>
      <p:cxnSp>
        <p:nvCxnSpPr>
          <p:cNvPr id="247" name="Straight Connector 246"/>
          <p:cNvCxnSpPr/>
          <p:nvPr/>
        </p:nvCxnSpPr>
        <p:spPr>
          <a:xfrm flipH="1" flipV="1">
            <a:off x="6012161" y="3913820"/>
            <a:ext cx="2388952" cy="62034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/>
          <p:cNvCxnSpPr/>
          <p:nvPr/>
        </p:nvCxnSpPr>
        <p:spPr>
          <a:xfrm flipV="1">
            <a:off x="4615723" y="3913821"/>
            <a:ext cx="1180413" cy="62077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" name="Rectangle 248"/>
          <p:cNvSpPr/>
          <p:nvPr/>
        </p:nvSpPr>
        <p:spPr>
          <a:xfrm>
            <a:off x="5801845" y="3703907"/>
            <a:ext cx="216000" cy="216000"/>
          </a:xfrm>
          <a:prstGeom prst="rect">
            <a:avLst/>
          </a:prstGeom>
          <a:pattFill prst="wdUpDiag">
            <a:fgClr>
              <a:srgbClr val="FF0066"/>
            </a:fgClr>
            <a:bgClr>
              <a:schemeClr val="bg1"/>
            </a:bgClr>
          </a:pattFill>
          <a:ln w="28575">
            <a:solidFill>
              <a:srgbClr val="FF006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6" name="Rectangle 225"/>
          <p:cNvSpPr/>
          <p:nvPr/>
        </p:nvSpPr>
        <p:spPr>
          <a:xfrm>
            <a:off x="4851575" y="4152961"/>
            <a:ext cx="1188000" cy="212143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dirty="0" smtClean="0">
                <a:solidFill>
                  <a:schemeClr val="tx1"/>
                </a:solidFill>
              </a:rPr>
              <a:t>Incarnation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grpSp>
        <p:nvGrpSpPr>
          <p:cNvPr id="166" name="Group 165"/>
          <p:cNvGrpSpPr/>
          <p:nvPr/>
        </p:nvGrpSpPr>
        <p:grpSpPr>
          <a:xfrm>
            <a:off x="5220072" y="5013176"/>
            <a:ext cx="3564000" cy="1440160"/>
            <a:chOff x="5220072" y="5013176"/>
            <a:chExt cx="3564000" cy="1440160"/>
          </a:xfrm>
          <a:effectLst/>
        </p:grpSpPr>
        <p:cxnSp>
          <p:nvCxnSpPr>
            <p:cNvPr id="167" name="Straight Connector 166"/>
            <p:cNvCxnSpPr/>
            <p:nvPr/>
          </p:nvCxnSpPr>
          <p:spPr>
            <a:xfrm>
              <a:off x="5220072" y="5013176"/>
              <a:ext cx="3564000" cy="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>
              <a:off x="5220072" y="5013176"/>
              <a:ext cx="0" cy="144016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9" name="Rectangle 168"/>
          <p:cNvSpPr/>
          <p:nvPr/>
        </p:nvSpPr>
        <p:spPr>
          <a:xfrm>
            <a:off x="683568" y="5727007"/>
            <a:ext cx="144000" cy="1080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0" name="Rectangle 169"/>
          <p:cNvSpPr/>
          <p:nvPr/>
        </p:nvSpPr>
        <p:spPr>
          <a:xfrm>
            <a:off x="683568" y="5913288"/>
            <a:ext cx="144000" cy="108000"/>
          </a:xfrm>
          <a:prstGeom prst="rect">
            <a:avLst/>
          </a:prstGeom>
          <a:solidFill>
            <a:srgbClr val="0000FF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1" name="Rectangle 170"/>
          <p:cNvSpPr/>
          <p:nvPr/>
        </p:nvSpPr>
        <p:spPr>
          <a:xfrm>
            <a:off x="683568" y="6093296"/>
            <a:ext cx="144000" cy="108000"/>
          </a:xfrm>
          <a:prstGeom prst="rect">
            <a:avLst/>
          </a:prstGeom>
          <a:solidFill>
            <a:srgbClr val="00FFFF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9" name="Rectangle 188"/>
          <p:cNvSpPr/>
          <p:nvPr/>
        </p:nvSpPr>
        <p:spPr>
          <a:xfrm>
            <a:off x="683568" y="6309320"/>
            <a:ext cx="144000" cy="108000"/>
          </a:xfrm>
          <a:prstGeom prst="rect">
            <a:avLst/>
          </a:prstGeom>
          <a:solidFill>
            <a:srgbClr val="FF0066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0" name="TextBox 189"/>
          <p:cNvSpPr txBox="1"/>
          <p:nvPr/>
        </p:nvSpPr>
        <p:spPr>
          <a:xfrm>
            <a:off x="7956376" y="5085184"/>
            <a:ext cx="923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dirty="0" smtClean="0"/>
              <a:t>Cache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79090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"/>
    </mc:Choice>
    <mc:Fallback xmlns="">
      <p:transition xmlns:p14="http://schemas.microsoft.com/office/powerpoint/2010/main" spd="slow" advTm="131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60432" y="6376243"/>
            <a:ext cx="504056" cy="365125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46</a:t>
            </a:fld>
            <a:endParaRPr lang="zh-CN" altLang="en-US" sz="1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Location-based Caching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416387" y="3693107"/>
            <a:ext cx="858736" cy="216520"/>
            <a:chOff x="1048968" y="3744170"/>
            <a:chExt cx="858736" cy="216520"/>
          </a:xfrm>
        </p:grpSpPr>
        <p:grpSp>
          <p:nvGrpSpPr>
            <p:cNvPr id="7" name="Group 6"/>
            <p:cNvGrpSpPr/>
            <p:nvPr/>
          </p:nvGrpSpPr>
          <p:grpSpPr>
            <a:xfrm>
              <a:off x="1619672" y="3744690"/>
              <a:ext cx="288000" cy="216000"/>
              <a:chOff x="1619672" y="3744690"/>
              <a:chExt cx="288000" cy="21600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rgbClr val="0000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1619672" y="374417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1331656" y="3744690"/>
              <a:ext cx="288000" cy="216000"/>
              <a:chOff x="1619672" y="3744690"/>
              <a:chExt cx="288000" cy="21600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1331656" y="374417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1048968" y="3744690"/>
              <a:ext cx="288000" cy="216000"/>
              <a:chOff x="1619672" y="3744690"/>
              <a:chExt cx="288000" cy="216000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2" name="Rectangle 31"/>
            <p:cNvSpPr/>
            <p:nvPr/>
          </p:nvSpPr>
          <p:spPr>
            <a:xfrm>
              <a:off x="1048968" y="374417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851187" y="3693107"/>
            <a:ext cx="288032" cy="216520"/>
            <a:chOff x="2411760" y="3743650"/>
            <a:chExt cx="288032" cy="216520"/>
          </a:xfrm>
        </p:grpSpPr>
        <p:grpSp>
          <p:nvGrpSpPr>
            <p:cNvPr id="33" name="Group 32"/>
            <p:cNvGrpSpPr/>
            <p:nvPr/>
          </p:nvGrpSpPr>
          <p:grpSpPr>
            <a:xfrm>
              <a:off x="2411760" y="3744170"/>
              <a:ext cx="288000" cy="216000"/>
              <a:chOff x="1619672" y="3744690"/>
              <a:chExt cx="288000" cy="21600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8" name="Rectangle 37"/>
            <p:cNvSpPr/>
            <p:nvPr/>
          </p:nvSpPr>
          <p:spPr>
            <a:xfrm>
              <a:off x="2411760" y="374365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94492" y="3193812"/>
            <a:ext cx="916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/>
              <a:t>Hashing Space</a:t>
            </a:r>
            <a:endParaRPr lang="zh-CN" altLang="en-US" sz="1400" dirty="0"/>
          </a:p>
        </p:txBody>
      </p:sp>
      <p:sp>
        <p:nvSpPr>
          <p:cNvPr id="39" name="Rectangle 38"/>
          <p:cNvSpPr/>
          <p:nvPr/>
        </p:nvSpPr>
        <p:spPr>
          <a:xfrm>
            <a:off x="1987091" y="3332426"/>
            <a:ext cx="288032" cy="21600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+mj-lt"/>
              </a:rPr>
              <a:t>3</a:t>
            </a:r>
            <a:endParaRPr lang="zh-CN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699075" y="3332426"/>
            <a:ext cx="288032" cy="21600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+mj-lt"/>
              </a:rPr>
              <a:t>2</a:t>
            </a:r>
            <a:endParaRPr lang="zh-CN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416387" y="3332426"/>
            <a:ext cx="288032" cy="21600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+mj-lt"/>
              </a:rPr>
              <a:t>1</a:t>
            </a:r>
            <a:endParaRPr lang="zh-CN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851187" y="3331906"/>
            <a:ext cx="288032" cy="21600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+mj-lt"/>
              </a:rPr>
              <a:t>N</a:t>
            </a:r>
            <a:endParaRPr lang="zh-CN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2419139" y="3783367"/>
            <a:ext cx="36000" cy="36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Oval 48"/>
          <p:cNvSpPr/>
          <p:nvPr/>
        </p:nvSpPr>
        <p:spPr>
          <a:xfrm>
            <a:off x="2563187" y="3783367"/>
            <a:ext cx="36000" cy="36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Oval 49"/>
          <p:cNvSpPr/>
          <p:nvPr/>
        </p:nvSpPr>
        <p:spPr>
          <a:xfrm>
            <a:off x="2707235" y="3783367"/>
            <a:ext cx="36000" cy="36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Oval 81"/>
          <p:cNvSpPr/>
          <p:nvPr/>
        </p:nvSpPr>
        <p:spPr>
          <a:xfrm>
            <a:off x="2419139" y="3441083"/>
            <a:ext cx="36000" cy="36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>
            <a:off x="2563187" y="3441083"/>
            <a:ext cx="36000" cy="36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4" name="Oval 83"/>
          <p:cNvSpPr/>
          <p:nvPr/>
        </p:nvSpPr>
        <p:spPr>
          <a:xfrm>
            <a:off x="2707235" y="3441083"/>
            <a:ext cx="36000" cy="36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2023123" y="4518668"/>
            <a:ext cx="1188104" cy="194610"/>
            <a:chOff x="1655704" y="4542593"/>
            <a:chExt cx="1188104" cy="194610"/>
          </a:xfrm>
        </p:grpSpPr>
        <p:sp>
          <p:nvSpPr>
            <p:cNvPr id="66" name="Rectangle 65"/>
            <p:cNvSpPr/>
            <p:nvPr/>
          </p:nvSpPr>
          <p:spPr>
            <a:xfrm>
              <a:off x="1655704" y="4542593"/>
              <a:ext cx="252000" cy="180000"/>
            </a:xfrm>
            <a:prstGeom prst="rect">
              <a:avLst/>
            </a:prstGeom>
            <a:solidFill>
              <a:srgbClr val="00FFFF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907704" y="4542593"/>
              <a:ext cx="252000" cy="180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2591808" y="4557203"/>
              <a:ext cx="252000" cy="180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2284774" y="4617136"/>
              <a:ext cx="36000" cy="36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2428822" y="4617136"/>
              <a:ext cx="36000" cy="36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1692042" y="3894081"/>
            <a:ext cx="318704" cy="80756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1983049" y="3909107"/>
            <a:ext cx="1219105" cy="59202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1689877" y="3693107"/>
            <a:ext cx="288032" cy="216000"/>
          </a:xfrm>
          <a:prstGeom prst="rect">
            <a:avLst/>
          </a:prstGeom>
          <a:pattFill prst="wdUpDiag">
            <a:fgClr>
              <a:srgbClr val="FF0066"/>
            </a:fgClr>
            <a:bgClr>
              <a:schemeClr val="bg1"/>
            </a:bgClr>
          </a:pattFill>
          <a:ln w="28575">
            <a:solidFill>
              <a:srgbClr val="FF006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8" name="Group 127"/>
          <p:cNvGrpSpPr/>
          <p:nvPr/>
        </p:nvGrpSpPr>
        <p:grpSpPr>
          <a:xfrm>
            <a:off x="5371467" y="3697820"/>
            <a:ext cx="2304256" cy="216000"/>
            <a:chOff x="5004048" y="3697820"/>
            <a:chExt cx="2304256" cy="216000"/>
          </a:xfrm>
        </p:grpSpPr>
        <p:sp>
          <p:nvSpPr>
            <p:cNvPr id="109" name="Rectangle 108"/>
            <p:cNvSpPr/>
            <p:nvPr/>
          </p:nvSpPr>
          <p:spPr>
            <a:xfrm>
              <a:off x="7092304" y="3697820"/>
              <a:ext cx="216000" cy="216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5004048" y="3697820"/>
              <a:ext cx="216000" cy="216000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5219237" y="3697820"/>
              <a:ext cx="216000" cy="216000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5435237" y="3697820"/>
              <a:ext cx="216000" cy="216000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5652292" y="3697820"/>
              <a:ext cx="216000" cy="216000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5868292" y="3697820"/>
              <a:ext cx="216000" cy="216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6299481" y="3697820"/>
              <a:ext cx="216000" cy="216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6660256" y="3769828"/>
              <a:ext cx="36000" cy="36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6804304" y="3769828"/>
              <a:ext cx="36000" cy="36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6948352" y="3769828"/>
              <a:ext cx="36000" cy="36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6083481" y="3697820"/>
              <a:ext cx="216000" cy="216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3707904" y="3693107"/>
            <a:ext cx="288032" cy="216520"/>
            <a:chOff x="2411760" y="3743650"/>
            <a:chExt cx="288032" cy="216520"/>
          </a:xfrm>
        </p:grpSpPr>
        <p:grpSp>
          <p:nvGrpSpPr>
            <p:cNvPr id="94" name="Group 93"/>
            <p:cNvGrpSpPr/>
            <p:nvPr/>
          </p:nvGrpSpPr>
          <p:grpSpPr>
            <a:xfrm>
              <a:off x="2411760" y="3744170"/>
              <a:ext cx="288000" cy="216000"/>
              <a:chOff x="1619672" y="3744690"/>
              <a:chExt cx="288000" cy="216000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rgbClr val="0000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5" name="Rectangle 94"/>
            <p:cNvSpPr/>
            <p:nvPr/>
          </p:nvSpPr>
          <p:spPr>
            <a:xfrm>
              <a:off x="2411760" y="374365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4427984" y="3693107"/>
            <a:ext cx="288032" cy="216520"/>
            <a:chOff x="2411760" y="3743650"/>
            <a:chExt cx="288032" cy="216520"/>
          </a:xfrm>
        </p:grpSpPr>
        <p:grpSp>
          <p:nvGrpSpPr>
            <p:cNvPr id="101" name="Group 100"/>
            <p:cNvGrpSpPr/>
            <p:nvPr/>
          </p:nvGrpSpPr>
          <p:grpSpPr>
            <a:xfrm>
              <a:off x="2411760" y="3744170"/>
              <a:ext cx="288000" cy="216000"/>
              <a:chOff x="1619672" y="3744690"/>
              <a:chExt cx="288000" cy="216000"/>
            </a:xfrm>
          </p:grpSpPr>
          <p:sp>
            <p:nvSpPr>
              <p:cNvPr id="103" name="Rectangle 102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2" name="Rectangle 101"/>
            <p:cNvSpPr/>
            <p:nvPr/>
          </p:nvSpPr>
          <p:spPr>
            <a:xfrm>
              <a:off x="2411760" y="374365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7" name="Oval 106"/>
          <p:cNvSpPr/>
          <p:nvPr/>
        </p:nvSpPr>
        <p:spPr>
          <a:xfrm>
            <a:off x="4103920" y="3783367"/>
            <a:ext cx="36000" cy="360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Oval 107"/>
          <p:cNvSpPr/>
          <p:nvPr/>
        </p:nvSpPr>
        <p:spPr>
          <a:xfrm>
            <a:off x="4247968" y="3783367"/>
            <a:ext cx="36000" cy="360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Freeform 119"/>
          <p:cNvSpPr/>
          <p:nvPr/>
        </p:nvSpPr>
        <p:spPr>
          <a:xfrm>
            <a:off x="2196219" y="3296953"/>
            <a:ext cx="1510630" cy="565322"/>
          </a:xfrm>
          <a:custGeom>
            <a:avLst/>
            <a:gdLst>
              <a:gd name="connsiteX0" fmla="*/ 0 w 1382233"/>
              <a:gd name="connsiteY0" fmla="*/ 565322 h 565322"/>
              <a:gd name="connsiteX1" fmla="*/ 829340 w 1382233"/>
              <a:gd name="connsiteY1" fmla="*/ 1796 h 565322"/>
              <a:gd name="connsiteX2" fmla="*/ 1382233 w 1382233"/>
              <a:gd name="connsiteY2" fmla="*/ 384569 h 565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2233" h="565322">
                <a:moveTo>
                  <a:pt x="0" y="565322"/>
                </a:moveTo>
                <a:cubicBezTo>
                  <a:pt x="299484" y="298622"/>
                  <a:pt x="598968" y="31922"/>
                  <a:pt x="829340" y="1796"/>
                </a:cubicBezTo>
                <a:cubicBezTo>
                  <a:pt x="1059712" y="-28330"/>
                  <a:pt x="1311349" y="329634"/>
                  <a:pt x="1382233" y="384569"/>
                </a:cubicBezTo>
              </a:path>
            </a:pathLst>
          </a:custGeom>
          <a:ln w="28575">
            <a:solidFill>
              <a:srgbClr val="FF0066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Freeform 120"/>
          <p:cNvSpPr/>
          <p:nvPr/>
        </p:nvSpPr>
        <p:spPr>
          <a:xfrm>
            <a:off x="3915166" y="3837123"/>
            <a:ext cx="397565" cy="222685"/>
          </a:xfrm>
          <a:custGeom>
            <a:avLst/>
            <a:gdLst>
              <a:gd name="connsiteX0" fmla="*/ 0 w 397565"/>
              <a:gd name="connsiteY0" fmla="*/ 15902 h 222685"/>
              <a:gd name="connsiteX1" fmla="*/ 206733 w 397565"/>
              <a:gd name="connsiteY1" fmla="*/ 222636 h 222685"/>
              <a:gd name="connsiteX2" fmla="*/ 397565 w 397565"/>
              <a:gd name="connsiteY2" fmla="*/ 0 h 222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7565" h="222685">
                <a:moveTo>
                  <a:pt x="0" y="15902"/>
                </a:moveTo>
                <a:cubicBezTo>
                  <a:pt x="70236" y="120594"/>
                  <a:pt x="140472" y="225286"/>
                  <a:pt x="206733" y="222636"/>
                </a:cubicBezTo>
                <a:cubicBezTo>
                  <a:pt x="272994" y="219986"/>
                  <a:pt x="335279" y="109993"/>
                  <a:pt x="397565" y="0"/>
                </a:cubicBezTo>
              </a:path>
            </a:pathLst>
          </a:custGeom>
          <a:ln w="28575">
            <a:solidFill>
              <a:srgbClr val="FF0066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27" name="Group 126"/>
          <p:cNvGrpSpPr/>
          <p:nvPr/>
        </p:nvGrpSpPr>
        <p:grpSpPr>
          <a:xfrm>
            <a:off x="5664891" y="5570075"/>
            <a:ext cx="858736" cy="216520"/>
            <a:chOff x="1048968" y="3744170"/>
            <a:chExt cx="858736" cy="216520"/>
          </a:xfrm>
        </p:grpSpPr>
        <p:grpSp>
          <p:nvGrpSpPr>
            <p:cNvPr id="129" name="Group 128"/>
            <p:cNvGrpSpPr/>
            <p:nvPr/>
          </p:nvGrpSpPr>
          <p:grpSpPr>
            <a:xfrm>
              <a:off x="1619672" y="3744690"/>
              <a:ext cx="288000" cy="216000"/>
              <a:chOff x="1619672" y="3744690"/>
              <a:chExt cx="288000" cy="216000"/>
            </a:xfrm>
          </p:grpSpPr>
          <p:sp>
            <p:nvSpPr>
              <p:cNvPr id="143" name="Rectangle 142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rgbClr val="FF0066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0" name="Rectangle 129"/>
            <p:cNvSpPr/>
            <p:nvPr/>
          </p:nvSpPr>
          <p:spPr>
            <a:xfrm>
              <a:off x="1619672" y="374417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1" name="Group 130"/>
            <p:cNvGrpSpPr/>
            <p:nvPr/>
          </p:nvGrpSpPr>
          <p:grpSpPr>
            <a:xfrm>
              <a:off x="1331656" y="3744690"/>
              <a:ext cx="288000" cy="216000"/>
              <a:chOff x="1619672" y="3744690"/>
              <a:chExt cx="288000" cy="216000"/>
            </a:xfrm>
          </p:grpSpPr>
          <p:sp>
            <p:nvSpPr>
              <p:cNvPr id="139" name="Rectangle 138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2" name="Rectangle 131"/>
            <p:cNvSpPr/>
            <p:nvPr/>
          </p:nvSpPr>
          <p:spPr>
            <a:xfrm>
              <a:off x="1331656" y="374417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3" name="Group 132"/>
            <p:cNvGrpSpPr/>
            <p:nvPr/>
          </p:nvGrpSpPr>
          <p:grpSpPr>
            <a:xfrm>
              <a:off x="1048968" y="3744690"/>
              <a:ext cx="288000" cy="216000"/>
              <a:chOff x="1619672" y="3744690"/>
              <a:chExt cx="288000" cy="216000"/>
            </a:xfrm>
          </p:grpSpPr>
          <p:sp>
            <p:nvSpPr>
              <p:cNvPr id="135" name="Rectangle 134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4" name="Rectangle 133"/>
            <p:cNvSpPr/>
            <p:nvPr/>
          </p:nvSpPr>
          <p:spPr>
            <a:xfrm>
              <a:off x="1048968" y="374417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7099691" y="5570075"/>
            <a:ext cx="288032" cy="216520"/>
            <a:chOff x="2411760" y="3743650"/>
            <a:chExt cx="288032" cy="216520"/>
          </a:xfrm>
        </p:grpSpPr>
        <p:grpSp>
          <p:nvGrpSpPr>
            <p:cNvPr id="148" name="Group 147"/>
            <p:cNvGrpSpPr/>
            <p:nvPr/>
          </p:nvGrpSpPr>
          <p:grpSpPr>
            <a:xfrm>
              <a:off x="2411760" y="3744170"/>
              <a:ext cx="288000" cy="216000"/>
              <a:chOff x="1619672" y="3744690"/>
              <a:chExt cx="288000" cy="216000"/>
            </a:xfrm>
          </p:grpSpPr>
          <p:sp>
            <p:nvSpPr>
              <p:cNvPr id="150" name="Rectangle 149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9" name="Rectangle 148"/>
            <p:cNvSpPr/>
            <p:nvPr/>
          </p:nvSpPr>
          <p:spPr>
            <a:xfrm>
              <a:off x="2411760" y="374365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4" name="Rectangle 153"/>
          <p:cNvSpPr/>
          <p:nvPr/>
        </p:nvSpPr>
        <p:spPr>
          <a:xfrm>
            <a:off x="6235595" y="5209394"/>
            <a:ext cx="288032" cy="21600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+mj-lt"/>
              </a:rPr>
              <a:t>3</a:t>
            </a:r>
            <a:endParaRPr lang="zh-CN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5947579" y="5209394"/>
            <a:ext cx="288032" cy="21600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+mj-lt"/>
              </a:rPr>
              <a:t>2</a:t>
            </a:r>
            <a:endParaRPr lang="zh-CN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5664891" y="5209394"/>
            <a:ext cx="288032" cy="21600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+mj-lt"/>
              </a:rPr>
              <a:t>1</a:t>
            </a:r>
            <a:endParaRPr lang="zh-CN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7099691" y="5208874"/>
            <a:ext cx="288032" cy="21600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+mj-lt"/>
              </a:rPr>
              <a:t>N</a:t>
            </a:r>
            <a:endParaRPr lang="zh-CN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8" name="Oval 157"/>
          <p:cNvSpPr/>
          <p:nvPr/>
        </p:nvSpPr>
        <p:spPr>
          <a:xfrm>
            <a:off x="6667643" y="5660335"/>
            <a:ext cx="36000" cy="36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9" name="Oval 158"/>
          <p:cNvSpPr/>
          <p:nvPr/>
        </p:nvSpPr>
        <p:spPr>
          <a:xfrm>
            <a:off x="6811691" y="5660335"/>
            <a:ext cx="36000" cy="36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0" name="Oval 159"/>
          <p:cNvSpPr/>
          <p:nvPr/>
        </p:nvSpPr>
        <p:spPr>
          <a:xfrm>
            <a:off x="6955739" y="5660335"/>
            <a:ext cx="36000" cy="36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1" name="Oval 160"/>
          <p:cNvSpPr/>
          <p:nvPr/>
        </p:nvSpPr>
        <p:spPr>
          <a:xfrm>
            <a:off x="6667643" y="5318051"/>
            <a:ext cx="36000" cy="36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6811691" y="5318051"/>
            <a:ext cx="36000" cy="36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3" name="Oval 162"/>
          <p:cNvSpPr/>
          <p:nvPr/>
        </p:nvSpPr>
        <p:spPr>
          <a:xfrm>
            <a:off x="6955739" y="5318051"/>
            <a:ext cx="36000" cy="36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4" name="内容占位符 2"/>
          <p:cNvSpPr txBox="1">
            <a:spLocks/>
          </p:cNvSpPr>
          <p:nvPr/>
        </p:nvSpPr>
        <p:spPr>
          <a:xfrm>
            <a:off x="372038" y="1361357"/>
            <a:ext cx="8520442" cy="180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630238" lvl="2">
              <a:buFont typeface="Wingdings" panose="05000000000000000000" pitchFamily="2" charset="2"/>
              <a:buChar char="ü"/>
            </a:pPr>
            <a:r>
              <a:rPr lang="en-US" altLang="zh-CN" sz="2400" dirty="0" smtClean="0">
                <a:solidFill>
                  <a:srgbClr val="FF0066"/>
                </a:solidFill>
                <a:latin typeface="Century Gothic" pitchFamily="34" charset="0"/>
              </a:rPr>
              <a:t>RDMA-friendly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: focus </a:t>
            </a: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</a:rPr>
              <a:t>on minimizing the lookup 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cost</a:t>
            </a:r>
          </a:p>
          <a:p>
            <a:pPr marL="630238" lvl="2">
              <a:buFont typeface="Wingdings" panose="05000000000000000000" pitchFamily="2" charset="2"/>
              <a:buChar char="ü"/>
            </a:pP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</a:rPr>
              <a:t>Retain the full </a:t>
            </a:r>
            <a:r>
              <a:rPr lang="en-US" altLang="zh-CN" sz="2400" dirty="0">
                <a:solidFill>
                  <a:srgbClr val="FF0066"/>
                </a:solidFill>
                <a:latin typeface="Century Gothic" pitchFamily="34" charset="0"/>
              </a:rPr>
              <a:t>transparency</a:t>
            </a: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</a:rPr>
              <a:t> to the 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host</a:t>
            </a:r>
          </a:p>
        </p:txBody>
      </p:sp>
      <p:grpSp>
        <p:nvGrpSpPr>
          <p:cNvPr id="172" name="Group 171"/>
          <p:cNvGrpSpPr/>
          <p:nvPr/>
        </p:nvGrpSpPr>
        <p:grpSpPr>
          <a:xfrm>
            <a:off x="7956408" y="5570075"/>
            <a:ext cx="288032" cy="216520"/>
            <a:chOff x="2411760" y="3743650"/>
            <a:chExt cx="288032" cy="216520"/>
          </a:xfrm>
        </p:grpSpPr>
        <p:grpSp>
          <p:nvGrpSpPr>
            <p:cNvPr id="173" name="Group 172"/>
            <p:cNvGrpSpPr/>
            <p:nvPr/>
          </p:nvGrpSpPr>
          <p:grpSpPr>
            <a:xfrm>
              <a:off x="2411760" y="3744170"/>
              <a:ext cx="288000" cy="216000"/>
              <a:chOff x="1619672" y="3744690"/>
              <a:chExt cx="288000" cy="216000"/>
            </a:xfrm>
          </p:grpSpPr>
          <p:sp>
            <p:nvSpPr>
              <p:cNvPr id="175" name="Rectangle 174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rgbClr val="0000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4" name="Rectangle 173"/>
            <p:cNvSpPr/>
            <p:nvPr/>
          </p:nvSpPr>
          <p:spPr>
            <a:xfrm>
              <a:off x="2411760" y="374365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9" name="Oval 178"/>
          <p:cNvSpPr/>
          <p:nvPr/>
        </p:nvSpPr>
        <p:spPr>
          <a:xfrm>
            <a:off x="7501035" y="5642083"/>
            <a:ext cx="36000" cy="36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0" name="Oval 179"/>
          <p:cNvSpPr/>
          <p:nvPr/>
        </p:nvSpPr>
        <p:spPr>
          <a:xfrm>
            <a:off x="7645083" y="5642083"/>
            <a:ext cx="36000" cy="36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1" name="Oval 180"/>
          <p:cNvSpPr/>
          <p:nvPr/>
        </p:nvSpPr>
        <p:spPr>
          <a:xfrm>
            <a:off x="7789131" y="5642083"/>
            <a:ext cx="36000" cy="36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2" name="Group 181"/>
          <p:cNvGrpSpPr/>
          <p:nvPr/>
        </p:nvGrpSpPr>
        <p:grpSpPr>
          <a:xfrm>
            <a:off x="8244408" y="5570075"/>
            <a:ext cx="288032" cy="216520"/>
            <a:chOff x="2411760" y="3743650"/>
            <a:chExt cx="288032" cy="216520"/>
          </a:xfrm>
        </p:grpSpPr>
        <p:grpSp>
          <p:nvGrpSpPr>
            <p:cNvPr id="183" name="Group 182"/>
            <p:cNvGrpSpPr/>
            <p:nvPr/>
          </p:nvGrpSpPr>
          <p:grpSpPr>
            <a:xfrm>
              <a:off x="2411760" y="3744170"/>
              <a:ext cx="288000" cy="216000"/>
              <a:chOff x="1619672" y="3744690"/>
              <a:chExt cx="288000" cy="216000"/>
            </a:xfrm>
          </p:grpSpPr>
          <p:sp>
            <p:nvSpPr>
              <p:cNvPr id="185" name="Rectangle 184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6" name="Rectangle 185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7" name="Rectangle 186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84" name="Rectangle 183"/>
            <p:cNvSpPr/>
            <p:nvPr/>
          </p:nvSpPr>
          <p:spPr>
            <a:xfrm>
              <a:off x="2411760" y="374365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5" name="Freeform 164"/>
          <p:cNvSpPr/>
          <p:nvPr/>
        </p:nvSpPr>
        <p:spPr>
          <a:xfrm>
            <a:off x="6451595" y="5161685"/>
            <a:ext cx="1510630" cy="565322"/>
          </a:xfrm>
          <a:custGeom>
            <a:avLst/>
            <a:gdLst>
              <a:gd name="connsiteX0" fmla="*/ 0 w 1382233"/>
              <a:gd name="connsiteY0" fmla="*/ 565322 h 565322"/>
              <a:gd name="connsiteX1" fmla="*/ 829340 w 1382233"/>
              <a:gd name="connsiteY1" fmla="*/ 1796 h 565322"/>
              <a:gd name="connsiteX2" fmla="*/ 1382233 w 1382233"/>
              <a:gd name="connsiteY2" fmla="*/ 384569 h 565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2233" h="565322">
                <a:moveTo>
                  <a:pt x="0" y="565322"/>
                </a:moveTo>
                <a:cubicBezTo>
                  <a:pt x="299484" y="298622"/>
                  <a:pt x="598968" y="31922"/>
                  <a:pt x="829340" y="1796"/>
                </a:cubicBezTo>
                <a:cubicBezTo>
                  <a:pt x="1059712" y="-28330"/>
                  <a:pt x="1311349" y="329634"/>
                  <a:pt x="1382233" y="384569"/>
                </a:cubicBezTo>
              </a:path>
            </a:pathLst>
          </a:custGeom>
          <a:ln w="28575">
            <a:solidFill>
              <a:srgbClr val="FF0066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9" name="Rectangle 218"/>
          <p:cNvSpPr/>
          <p:nvPr/>
        </p:nvSpPr>
        <p:spPr>
          <a:xfrm>
            <a:off x="4608432" y="4578696"/>
            <a:ext cx="792000" cy="2160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>
                <a:solidFill>
                  <a:schemeClr val="tx1"/>
                </a:solidFill>
              </a:rPr>
              <a:t>Key/64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220" name="Rectangle 219"/>
          <p:cNvSpPr/>
          <p:nvPr/>
        </p:nvSpPr>
        <p:spPr>
          <a:xfrm>
            <a:off x="5400432" y="4578696"/>
            <a:ext cx="504000" cy="2160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altLang="zh-CN" sz="1400" dirty="0" smtClean="0">
                <a:solidFill>
                  <a:schemeClr val="tx1"/>
                </a:solidFill>
              </a:rPr>
              <a:t>I/32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221" name="Rectangle 220"/>
          <p:cNvSpPr/>
          <p:nvPr/>
        </p:nvSpPr>
        <p:spPr>
          <a:xfrm>
            <a:off x="5904432" y="4579256"/>
            <a:ext cx="576000" cy="21544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400" dirty="0" smtClean="0">
                <a:solidFill>
                  <a:schemeClr val="tx1"/>
                </a:solidFill>
              </a:rPr>
              <a:t>V/32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222" name="Rectangle 221"/>
          <p:cNvSpPr/>
          <p:nvPr/>
        </p:nvSpPr>
        <p:spPr>
          <a:xfrm>
            <a:off x="6480432" y="4578696"/>
            <a:ext cx="900000" cy="2160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400" dirty="0" smtClean="0">
                <a:solidFill>
                  <a:schemeClr val="tx1"/>
                </a:solidFill>
              </a:rPr>
              <a:t>State/64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223" name="Rectangle 222"/>
          <p:cNvSpPr/>
          <p:nvPr/>
        </p:nvSpPr>
        <p:spPr>
          <a:xfrm>
            <a:off x="7380432" y="4578696"/>
            <a:ext cx="1080000" cy="2160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>
                <a:solidFill>
                  <a:schemeClr val="tx1"/>
                </a:solidFill>
              </a:rPr>
              <a:t>Value/N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cxnSp>
        <p:nvCxnSpPr>
          <p:cNvPr id="224" name="Straight Connector 223"/>
          <p:cNvCxnSpPr/>
          <p:nvPr/>
        </p:nvCxnSpPr>
        <p:spPr>
          <a:xfrm flipH="1" flipV="1">
            <a:off x="6012161" y="3913820"/>
            <a:ext cx="2388952" cy="62034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/>
        </p:nvCxnSpPr>
        <p:spPr>
          <a:xfrm flipV="1">
            <a:off x="4615723" y="3913821"/>
            <a:ext cx="1180413" cy="62077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Rectangle 225"/>
          <p:cNvSpPr/>
          <p:nvPr/>
        </p:nvSpPr>
        <p:spPr>
          <a:xfrm>
            <a:off x="4851575" y="4152961"/>
            <a:ext cx="1188000" cy="212143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b="1" dirty="0" smtClean="0">
                <a:solidFill>
                  <a:srgbClr val="FF0066"/>
                </a:solidFill>
              </a:rPr>
              <a:t>Incarnation</a:t>
            </a:r>
            <a:endParaRPr lang="zh-CN" altLang="en-US" sz="1400" b="1" dirty="0">
              <a:solidFill>
                <a:srgbClr val="FF0066"/>
              </a:solidFill>
            </a:endParaRPr>
          </a:p>
        </p:txBody>
      </p:sp>
      <p:cxnSp>
        <p:nvCxnSpPr>
          <p:cNvPr id="227" name="Straight Arrow Connector 226"/>
          <p:cNvCxnSpPr/>
          <p:nvPr/>
        </p:nvCxnSpPr>
        <p:spPr>
          <a:xfrm flipH="1">
            <a:off x="5652432" y="4365128"/>
            <a:ext cx="0" cy="216000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Rectangle 227"/>
          <p:cNvSpPr/>
          <p:nvPr/>
        </p:nvSpPr>
        <p:spPr>
          <a:xfrm>
            <a:off x="5947531" y="4149080"/>
            <a:ext cx="1188000" cy="212143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dirty="0" smtClean="0">
                <a:solidFill>
                  <a:schemeClr val="tx1"/>
                </a:solidFill>
              </a:rPr>
              <a:t>Version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cxnSp>
        <p:nvCxnSpPr>
          <p:cNvPr id="230" name="Straight Arrow Connector 229"/>
          <p:cNvCxnSpPr/>
          <p:nvPr/>
        </p:nvCxnSpPr>
        <p:spPr>
          <a:xfrm flipH="1">
            <a:off x="6156176" y="4365128"/>
            <a:ext cx="144000" cy="216000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1" name="Group 230"/>
          <p:cNvGrpSpPr/>
          <p:nvPr/>
        </p:nvGrpSpPr>
        <p:grpSpPr>
          <a:xfrm>
            <a:off x="1607500" y="5133267"/>
            <a:ext cx="2899871" cy="216000"/>
            <a:chOff x="1240081" y="5133267"/>
            <a:chExt cx="2899871" cy="216000"/>
          </a:xfrm>
        </p:grpSpPr>
        <p:sp>
          <p:nvSpPr>
            <p:cNvPr id="232" name="Rectangle 231"/>
            <p:cNvSpPr/>
            <p:nvPr/>
          </p:nvSpPr>
          <p:spPr>
            <a:xfrm>
              <a:off x="1240081" y="5133267"/>
              <a:ext cx="216000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1453497" y="5133267"/>
              <a:ext cx="504000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altLang="zh-CN" sz="1400" dirty="0" smtClean="0">
                  <a:solidFill>
                    <a:schemeClr val="tx1"/>
                  </a:solidFill>
                </a:rPr>
                <a:t>LI/14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1957497" y="5133827"/>
              <a:ext cx="972000" cy="21544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>
                  <a:solidFill>
                    <a:schemeClr val="tx1"/>
                  </a:solidFill>
                </a:rPr>
                <a:t>Offset/48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2934738" y="5133267"/>
              <a:ext cx="1205214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>
                  <a:solidFill>
                    <a:schemeClr val="tx1"/>
                  </a:solidFill>
                </a:rPr>
                <a:t>Key/64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36" name="Rectangle 235"/>
          <p:cNvSpPr/>
          <p:nvPr/>
        </p:nvSpPr>
        <p:spPr>
          <a:xfrm>
            <a:off x="2067580" y="5534889"/>
            <a:ext cx="1728192" cy="212143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b="1" dirty="0" err="1" smtClean="0">
                <a:solidFill>
                  <a:srgbClr val="FF0066"/>
                </a:solidFill>
              </a:rPr>
              <a:t>Lossy</a:t>
            </a:r>
            <a:r>
              <a:rPr lang="en-US" altLang="zh-CN" sz="1400" b="1" dirty="0" smtClean="0">
                <a:solidFill>
                  <a:srgbClr val="FF0066"/>
                </a:solidFill>
              </a:rPr>
              <a:t> Incarnation</a:t>
            </a:r>
            <a:endParaRPr lang="zh-CN" altLang="en-US" sz="1400" b="1" dirty="0">
              <a:solidFill>
                <a:srgbClr val="FF0066"/>
              </a:solidFill>
            </a:endParaRPr>
          </a:p>
        </p:txBody>
      </p:sp>
      <p:sp>
        <p:nvSpPr>
          <p:cNvPr id="237" name="Freeform 236"/>
          <p:cNvSpPr/>
          <p:nvPr/>
        </p:nvSpPr>
        <p:spPr>
          <a:xfrm>
            <a:off x="1949138" y="5354814"/>
            <a:ext cx="207261" cy="288000"/>
          </a:xfrm>
          <a:custGeom>
            <a:avLst/>
            <a:gdLst>
              <a:gd name="connsiteX0" fmla="*/ 207261 w 207261"/>
              <a:gd name="connsiteY0" fmla="*/ 324091 h 324091"/>
              <a:gd name="connsiteX1" fmla="*/ 22066 w 207261"/>
              <a:gd name="connsiteY1" fmla="*/ 254643 h 324091"/>
              <a:gd name="connsiteX2" fmla="*/ 10491 w 207261"/>
              <a:gd name="connsiteY2" fmla="*/ 0 h 324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261" h="324091">
                <a:moveTo>
                  <a:pt x="207261" y="324091"/>
                </a:moveTo>
                <a:cubicBezTo>
                  <a:pt x="131061" y="316374"/>
                  <a:pt x="54861" y="308658"/>
                  <a:pt x="22066" y="254643"/>
                </a:cubicBezTo>
                <a:cubicBezTo>
                  <a:pt x="-10729" y="200628"/>
                  <a:pt x="-119" y="100314"/>
                  <a:pt x="10491" y="0"/>
                </a:cubicBezTo>
              </a:path>
            </a:pathLst>
          </a:custGeom>
          <a:ln w="12700">
            <a:solidFill>
              <a:schemeClr val="tx1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8" name="Rectangle 237"/>
          <p:cNvSpPr/>
          <p:nvPr/>
        </p:nvSpPr>
        <p:spPr>
          <a:xfrm>
            <a:off x="979075" y="5734460"/>
            <a:ext cx="864000" cy="69495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r>
              <a:rPr lang="en-US" altLang="zh-CN" sz="1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00:Unused</a:t>
            </a:r>
          </a:p>
          <a:p>
            <a:r>
              <a:rPr lang="en-US" altLang="zh-CN" sz="1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01:Header</a:t>
            </a:r>
          </a:p>
          <a:p>
            <a:r>
              <a:rPr lang="en-US" altLang="zh-CN" sz="1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10:Entry</a:t>
            </a:r>
          </a:p>
          <a:p>
            <a:r>
              <a:rPr lang="en-US" altLang="zh-CN" sz="1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11:Cached  </a:t>
            </a:r>
            <a:endParaRPr lang="zh-CN" altLang="en-US" sz="12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39" name="Rectangle 238"/>
          <p:cNvSpPr/>
          <p:nvPr/>
        </p:nvSpPr>
        <p:spPr>
          <a:xfrm>
            <a:off x="933242" y="5421299"/>
            <a:ext cx="811651" cy="25200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dirty="0" smtClean="0">
                <a:solidFill>
                  <a:schemeClr val="tx1"/>
                </a:solidFill>
              </a:rPr>
              <a:t>Type/2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240" name="Freeform 239"/>
          <p:cNvSpPr/>
          <p:nvPr/>
        </p:nvSpPr>
        <p:spPr>
          <a:xfrm>
            <a:off x="1241918" y="5228754"/>
            <a:ext cx="346630" cy="256870"/>
          </a:xfrm>
          <a:custGeom>
            <a:avLst/>
            <a:gdLst>
              <a:gd name="connsiteX0" fmla="*/ 22539 w 346630"/>
              <a:gd name="connsiteY0" fmla="*/ 256870 h 256870"/>
              <a:gd name="connsiteX1" fmla="*/ 34114 w 346630"/>
              <a:gd name="connsiteY1" fmla="*/ 36951 h 256870"/>
              <a:gd name="connsiteX2" fmla="*/ 346630 w 346630"/>
              <a:gd name="connsiteY2" fmla="*/ 2227 h 25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630" h="256870">
                <a:moveTo>
                  <a:pt x="22539" y="256870"/>
                </a:moveTo>
                <a:cubicBezTo>
                  <a:pt x="1319" y="168130"/>
                  <a:pt x="-19901" y="79391"/>
                  <a:pt x="34114" y="36951"/>
                </a:cubicBezTo>
                <a:cubicBezTo>
                  <a:pt x="88129" y="-5490"/>
                  <a:pt x="217379" y="-1632"/>
                  <a:pt x="346630" y="2227"/>
                </a:cubicBezTo>
              </a:path>
            </a:pathLst>
          </a:custGeom>
          <a:ln w="12700">
            <a:solidFill>
              <a:schemeClr val="tx1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241" name="Straight Connector 240"/>
          <p:cNvCxnSpPr/>
          <p:nvPr/>
        </p:nvCxnSpPr>
        <p:spPr>
          <a:xfrm flipV="1">
            <a:off x="1607500" y="4701219"/>
            <a:ext cx="659624" cy="41743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/>
          <p:nvPr/>
        </p:nvCxnSpPr>
        <p:spPr>
          <a:xfrm flipH="1" flipV="1">
            <a:off x="2537711" y="4698669"/>
            <a:ext cx="1969636" cy="42904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Rectangle 242"/>
          <p:cNvSpPr/>
          <p:nvPr/>
        </p:nvSpPr>
        <p:spPr>
          <a:xfrm>
            <a:off x="5801845" y="3703907"/>
            <a:ext cx="216000" cy="216000"/>
          </a:xfrm>
          <a:prstGeom prst="rect">
            <a:avLst/>
          </a:prstGeom>
          <a:pattFill prst="wdUpDiag">
            <a:fgClr>
              <a:srgbClr val="FF0066"/>
            </a:fgClr>
            <a:bgClr>
              <a:schemeClr val="bg1"/>
            </a:bgClr>
          </a:pattFill>
          <a:ln w="28575">
            <a:solidFill>
              <a:srgbClr val="FF006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4" name="Rectangle 243"/>
          <p:cNvSpPr/>
          <p:nvPr/>
        </p:nvSpPr>
        <p:spPr>
          <a:xfrm>
            <a:off x="2276808" y="4519943"/>
            <a:ext cx="252000" cy="180000"/>
          </a:xfrm>
          <a:prstGeom prst="rect">
            <a:avLst/>
          </a:prstGeom>
          <a:pattFill prst="wdUpDiag">
            <a:fgClr>
              <a:srgbClr val="FF0066"/>
            </a:fgClr>
            <a:bgClr>
              <a:schemeClr val="bg1"/>
            </a:bgClr>
          </a:pattFill>
          <a:ln w="28575">
            <a:solidFill>
              <a:srgbClr val="FF006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Rectangle 16"/>
          <p:cNvSpPr/>
          <p:nvPr/>
        </p:nvSpPr>
        <p:spPr>
          <a:xfrm>
            <a:off x="5076056" y="2492896"/>
            <a:ext cx="3456000" cy="584775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Century Gothic" pitchFamily="34" charset="0"/>
              </a:rPr>
              <a:t>detect </a:t>
            </a:r>
            <a:r>
              <a:rPr lang="en-US" altLang="zh-CN" sz="1600" dirty="0" smtClean="0">
                <a:latin typeface="Century Gothic" pitchFamily="34" charset="0"/>
              </a:rPr>
              <a:t>stale read by incarnation, treat it as a cache miss and refill</a:t>
            </a:r>
          </a:p>
        </p:txBody>
      </p:sp>
      <p:cxnSp>
        <p:nvCxnSpPr>
          <p:cNvPr id="245" name="Straight Arrow Connector 244"/>
          <p:cNvCxnSpPr/>
          <p:nvPr/>
        </p:nvCxnSpPr>
        <p:spPr>
          <a:xfrm>
            <a:off x="5932773" y="3429032"/>
            <a:ext cx="0" cy="28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TextBox 245"/>
          <p:cNvSpPr txBox="1"/>
          <p:nvPr/>
        </p:nvSpPr>
        <p:spPr>
          <a:xfrm>
            <a:off x="5436096" y="3140968"/>
            <a:ext cx="22396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0000FF"/>
                </a:solidFill>
              </a:rPr>
              <a:t>Delete (by HTM)</a:t>
            </a:r>
            <a:endParaRPr lang="zh-CN" altLang="en-US" sz="1600" dirty="0">
              <a:solidFill>
                <a:srgbClr val="0000FF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5220072" y="5013176"/>
            <a:ext cx="3564000" cy="1440160"/>
            <a:chOff x="5220072" y="5013176"/>
            <a:chExt cx="3564000" cy="1440160"/>
          </a:xfrm>
          <a:effectLst/>
        </p:grpSpPr>
        <p:cxnSp>
          <p:nvCxnSpPr>
            <p:cNvPr id="19" name="Straight Connector 18"/>
            <p:cNvCxnSpPr/>
            <p:nvPr/>
          </p:nvCxnSpPr>
          <p:spPr>
            <a:xfrm>
              <a:off x="5220072" y="5013176"/>
              <a:ext cx="3564000" cy="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5220072" y="5013176"/>
              <a:ext cx="0" cy="144016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9" name="Rectangle 188"/>
          <p:cNvSpPr/>
          <p:nvPr/>
        </p:nvSpPr>
        <p:spPr>
          <a:xfrm>
            <a:off x="683568" y="5727007"/>
            <a:ext cx="144000" cy="1080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0" name="Rectangle 189"/>
          <p:cNvSpPr/>
          <p:nvPr/>
        </p:nvSpPr>
        <p:spPr>
          <a:xfrm>
            <a:off x="683568" y="5913288"/>
            <a:ext cx="144000" cy="108000"/>
          </a:xfrm>
          <a:prstGeom prst="rect">
            <a:avLst/>
          </a:prstGeom>
          <a:solidFill>
            <a:srgbClr val="0000FF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1" name="Rectangle 190"/>
          <p:cNvSpPr/>
          <p:nvPr/>
        </p:nvSpPr>
        <p:spPr>
          <a:xfrm>
            <a:off x="683568" y="6093296"/>
            <a:ext cx="144000" cy="108000"/>
          </a:xfrm>
          <a:prstGeom prst="rect">
            <a:avLst/>
          </a:prstGeom>
          <a:solidFill>
            <a:srgbClr val="00FFFF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2" name="Rectangle 191"/>
          <p:cNvSpPr/>
          <p:nvPr/>
        </p:nvSpPr>
        <p:spPr>
          <a:xfrm>
            <a:off x="683568" y="6309320"/>
            <a:ext cx="144000" cy="108000"/>
          </a:xfrm>
          <a:prstGeom prst="rect">
            <a:avLst/>
          </a:prstGeom>
          <a:solidFill>
            <a:srgbClr val="FF0066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4" name="TextBox 193"/>
          <p:cNvSpPr txBox="1"/>
          <p:nvPr/>
        </p:nvSpPr>
        <p:spPr>
          <a:xfrm>
            <a:off x="7956376" y="5085184"/>
            <a:ext cx="923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dirty="0" smtClean="0"/>
              <a:t>Cache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57409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"/>
    </mc:Choice>
    <mc:Fallback xmlns="">
      <p:transition xmlns:p14="http://schemas.microsoft.com/office/powerpoint/2010/main" spd="slow" advTm="33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60432" y="6376243"/>
            <a:ext cx="504056" cy="365125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47</a:t>
            </a:fld>
            <a:endParaRPr lang="zh-CN" altLang="en-US" sz="1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Location-based Caching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416387" y="3693107"/>
            <a:ext cx="858736" cy="216520"/>
            <a:chOff x="1048968" y="3744170"/>
            <a:chExt cx="858736" cy="216520"/>
          </a:xfrm>
        </p:grpSpPr>
        <p:grpSp>
          <p:nvGrpSpPr>
            <p:cNvPr id="7" name="Group 6"/>
            <p:cNvGrpSpPr/>
            <p:nvPr/>
          </p:nvGrpSpPr>
          <p:grpSpPr>
            <a:xfrm>
              <a:off x="1619672" y="3744690"/>
              <a:ext cx="288000" cy="216000"/>
              <a:chOff x="1619672" y="3744690"/>
              <a:chExt cx="288000" cy="21600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rgbClr val="0000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1619672" y="374417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1331656" y="3744690"/>
              <a:ext cx="288000" cy="216000"/>
              <a:chOff x="1619672" y="3744690"/>
              <a:chExt cx="288000" cy="21600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1331656" y="374417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1048968" y="3744690"/>
              <a:ext cx="288000" cy="216000"/>
              <a:chOff x="1619672" y="3744690"/>
              <a:chExt cx="288000" cy="216000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2" name="Rectangle 31"/>
            <p:cNvSpPr/>
            <p:nvPr/>
          </p:nvSpPr>
          <p:spPr>
            <a:xfrm>
              <a:off x="1048968" y="374417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851187" y="3693107"/>
            <a:ext cx="288032" cy="216520"/>
            <a:chOff x="2411760" y="3743650"/>
            <a:chExt cx="288032" cy="216520"/>
          </a:xfrm>
        </p:grpSpPr>
        <p:grpSp>
          <p:nvGrpSpPr>
            <p:cNvPr id="33" name="Group 32"/>
            <p:cNvGrpSpPr/>
            <p:nvPr/>
          </p:nvGrpSpPr>
          <p:grpSpPr>
            <a:xfrm>
              <a:off x="2411760" y="3744170"/>
              <a:ext cx="288000" cy="216000"/>
              <a:chOff x="1619672" y="3744690"/>
              <a:chExt cx="288000" cy="21600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8" name="Rectangle 37"/>
            <p:cNvSpPr/>
            <p:nvPr/>
          </p:nvSpPr>
          <p:spPr>
            <a:xfrm>
              <a:off x="2411760" y="374365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94492" y="3193812"/>
            <a:ext cx="916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/>
              <a:t>Hashing Space</a:t>
            </a:r>
            <a:endParaRPr lang="zh-CN" altLang="en-US" sz="1400" dirty="0"/>
          </a:p>
        </p:txBody>
      </p:sp>
      <p:sp>
        <p:nvSpPr>
          <p:cNvPr id="39" name="Rectangle 38"/>
          <p:cNvSpPr/>
          <p:nvPr/>
        </p:nvSpPr>
        <p:spPr>
          <a:xfrm>
            <a:off x="1987091" y="3332426"/>
            <a:ext cx="288032" cy="21600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+mj-lt"/>
              </a:rPr>
              <a:t>3</a:t>
            </a:r>
            <a:endParaRPr lang="zh-CN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699075" y="3332426"/>
            <a:ext cx="288032" cy="21600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+mj-lt"/>
              </a:rPr>
              <a:t>2</a:t>
            </a:r>
            <a:endParaRPr lang="zh-CN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416387" y="3332426"/>
            <a:ext cx="288032" cy="21600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+mj-lt"/>
              </a:rPr>
              <a:t>1</a:t>
            </a:r>
            <a:endParaRPr lang="zh-CN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851187" y="3331906"/>
            <a:ext cx="288032" cy="21600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+mj-lt"/>
              </a:rPr>
              <a:t>N</a:t>
            </a:r>
            <a:endParaRPr lang="zh-CN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2419139" y="3783367"/>
            <a:ext cx="36000" cy="36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Oval 48"/>
          <p:cNvSpPr/>
          <p:nvPr/>
        </p:nvSpPr>
        <p:spPr>
          <a:xfrm>
            <a:off x="2563187" y="3783367"/>
            <a:ext cx="36000" cy="36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Oval 49"/>
          <p:cNvSpPr/>
          <p:nvPr/>
        </p:nvSpPr>
        <p:spPr>
          <a:xfrm>
            <a:off x="2707235" y="3783367"/>
            <a:ext cx="36000" cy="36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Oval 81"/>
          <p:cNvSpPr/>
          <p:nvPr/>
        </p:nvSpPr>
        <p:spPr>
          <a:xfrm>
            <a:off x="2419139" y="3441083"/>
            <a:ext cx="36000" cy="36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>
            <a:off x="2563187" y="3441083"/>
            <a:ext cx="36000" cy="36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4" name="Oval 83"/>
          <p:cNvSpPr/>
          <p:nvPr/>
        </p:nvSpPr>
        <p:spPr>
          <a:xfrm>
            <a:off x="2707235" y="3441083"/>
            <a:ext cx="36000" cy="36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2023123" y="4518668"/>
            <a:ext cx="1188104" cy="194610"/>
            <a:chOff x="1655704" y="4542593"/>
            <a:chExt cx="1188104" cy="194610"/>
          </a:xfrm>
        </p:grpSpPr>
        <p:sp>
          <p:nvSpPr>
            <p:cNvPr id="66" name="Rectangle 65"/>
            <p:cNvSpPr/>
            <p:nvPr/>
          </p:nvSpPr>
          <p:spPr>
            <a:xfrm>
              <a:off x="1655704" y="4542593"/>
              <a:ext cx="252000" cy="180000"/>
            </a:xfrm>
            <a:prstGeom prst="rect">
              <a:avLst/>
            </a:prstGeom>
            <a:solidFill>
              <a:srgbClr val="00FFFF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907704" y="4542593"/>
              <a:ext cx="252000" cy="180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2591808" y="4557203"/>
              <a:ext cx="252000" cy="180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2284774" y="4617136"/>
              <a:ext cx="36000" cy="36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2428822" y="4617136"/>
              <a:ext cx="36000" cy="36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1692042" y="3894081"/>
            <a:ext cx="318704" cy="80756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1983049" y="3909107"/>
            <a:ext cx="1219105" cy="59202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1689877" y="3693107"/>
            <a:ext cx="288032" cy="216000"/>
          </a:xfrm>
          <a:prstGeom prst="rect">
            <a:avLst/>
          </a:prstGeom>
          <a:pattFill prst="wdUpDiag">
            <a:fgClr>
              <a:srgbClr val="FF0066"/>
            </a:fgClr>
            <a:bgClr>
              <a:schemeClr val="bg1"/>
            </a:bgClr>
          </a:pattFill>
          <a:ln w="28575">
            <a:solidFill>
              <a:srgbClr val="FF006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8" name="Group 127"/>
          <p:cNvGrpSpPr/>
          <p:nvPr/>
        </p:nvGrpSpPr>
        <p:grpSpPr>
          <a:xfrm>
            <a:off x="5371467" y="3697820"/>
            <a:ext cx="2304256" cy="216000"/>
            <a:chOff x="5004048" y="3697820"/>
            <a:chExt cx="2304256" cy="216000"/>
          </a:xfrm>
        </p:grpSpPr>
        <p:sp>
          <p:nvSpPr>
            <p:cNvPr id="109" name="Rectangle 108"/>
            <p:cNvSpPr/>
            <p:nvPr/>
          </p:nvSpPr>
          <p:spPr>
            <a:xfrm>
              <a:off x="7092304" y="3697820"/>
              <a:ext cx="216000" cy="216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5004048" y="3697820"/>
              <a:ext cx="216000" cy="216000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5219237" y="3697820"/>
              <a:ext cx="216000" cy="216000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5435237" y="3697820"/>
              <a:ext cx="216000" cy="216000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5652292" y="3697820"/>
              <a:ext cx="216000" cy="216000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5868292" y="3697820"/>
              <a:ext cx="216000" cy="216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6299481" y="3697820"/>
              <a:ext cx="216000" cy="216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6660256" y="3769828"/>
              <a:ext cx="36000" cy="36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6804304" y="3769828"/>
              <a:ext cx="36000" cy="36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6948352" y="3769828"/>
              <a:ext cx="36000" cy="36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6083481" y="3697820"/>
              <a:ext cx="216000" cy="216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3707904" y="3693107"/>
            <a:ext cx="288032" cy="216520"/>
            <a:chOff x="2411760" y="3743650"/>
            <a:chExt cx="288032" cy="216520"/>
          </a:xfrm>
        </p:grpSpPr>
        <p:grpSp>
          <p:nvGrpSpPr>
            <p:cNvPr id="94" name="Group 93"/>
            <p:cNvGrpSpPr/>
            <p:nvPr/>
          </p:nvGrpSpPr>
          <p:grpSpPr>
            <a:xfrm>
              <a:off x="2411760" y="3744170"/>
              <a:ext cx="288000" cy="216000"/>
              <a:chOff x="1619672" y="3744690"/>
              <a:chExt cx="288000" cy="216000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rgbClr val="0000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5" name="Rectangle 94"/>
            <p:cNvSpPr/>
            <p:nvPr/>
          </p:nvSpPr>
          <p:spPr>
            <a:xfrm>
              <a:off x="2411760" y="374365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4427984" y="3693107"/>
            <a:ext cx="288032" cy="216520"/>
            <a:chOff x="2411760" y="3743650"/>
            <a:chExt cx="288032" cy="216520"/>
          </a:xfrm>
        </p:grpSpPr>
        <p:grpSp>
          <p:nvGrpSpPr>
            <p:cNvPr id="101" name="Group 100"/>
            <p:cNvGrpSpPr/>
            <p:nvPr/>
          </p:nvGrpSpPr>
          <p:grpSpPr>
            <a:xfrm>
              <a:off x="2411760" y="3744170"/>
              <a:ext cx="288000" cy="216000"/>
              <a:chOff x="1619672" y="3744690"/>
              <a:chExt cx="288000" cy="216000"/>
            </a:xfrm>
          </p:grpSpPr>
          <p:sp>
            <p:nvSpPr>
              <p:cNvPr id="103" name="Rectangle 102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2" name="Rectangle 101"/>
            <p:cNvSpPr/>
            <p:nvPr/>
          </p:nvSpPr>
          <p:spPr>
            <a:xfrm>
              <a:off x="2411760" y="374365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7" name="Oval 106"/>
          <p:cNvSpPr/>
          <p:nvPr/>
        </p:nvSpPr>
        <p:spPr>
          <a:xfrm>
            <a:off x="4103920" y="3783367"/>
            <a:ext cx="36000" cy="360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Oval 107"/>
          <p:cNvSpPr/>
          <p:nvPr/>
        </p:nvSpPr>
        <p:spPr>
          <a:xfrm>
            <a:off x="4247968" y="3783367"/>
            <a:ext cx="36000" cy="360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Freeform 119"/>
          <p:cNvSpPr/>
          <p:nvPr/>
        </p:nvSpPr>
        <p:spPr>
          <a:xfrm>
            <a:off x="2196219" y="3296953"/>
            <a:ext cx="1510630" cy="565322"/>
          </a:xfrm>
          <a:custGeom>
            <a:avLst/>
            <a:gdLst>
              <a:gd name="connsiteX0" fmla="*/ 0 w 1382233"/>
              <a:gd name="connsiteY0" fmla="*/ 565322 h 565322"/>
              <a:gd name="connsiteX1" fmla="*/ 829340 w 1382233"/>
              <a:gd name="connsiteY1" fmla="*/ 1796 h 565322"/>
              <a:gd name="connsiteX2" fmla="*/ 1382233 w 1382233"/>
              <a:gd name="connsiteY2" fmla="*/ 384569 h 565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2233" h="565322">
                <a:moveTo>
                  <a:pt x="0" y="565322"/>
                </a:moveTo>
                <a:cubicBezTo>
                  <a:pt x="299484" y="298622"/>
                  <a:pt x="598968" y="31922"/>
                  <a:pt x="829340" y="1796"/>
                </a:cubicBezTo>
                <a:cubicBezTo>
                  <a:pt x="1059712" y="-28330"/>
                  <a:pt x="1311349" y="329634"/>
                  <a:pt x="1382233" y="384569"/>
                </a:cubicBezTo>
              </a:path>
            </a:pathLst>
          </a:custGeom>
          <a:ln w="28575">
            <a:solidFill>
              <a:srgbClr val="FF0066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Freeform 120"/>
          <p:cNvSpPr/>
          <p:nvPr/>
        </p:nvSpPr>
        <p:spPr>
          <a:xfrm>
            <a:off x="3915166" y="3837123"/>
            <a:ext cx="397565" cy="222685"/>
          </a:xfrm>
          <a:custGeom>
            <a:avLst/>
            <a:gdLst>
              <a:gd name="connsiteX0" fmla="*/ 0 w 397565"/>
              <a:gd name="connsiteY0" fmla="*/ 15902 h 222685"/>
              <a:gd name="connsiteX1" fmla="*/ 206733 w 397565"/>
              <a:gd name="connsiteY1" fmla="*/ 222636 h 222685"/>
              <a:gd name="connsiteX2" fmla="*/ 397565 w 397565"/>
              <a:gd name="connsiteY2" fmla="*/ 0 h 222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7565" h="222685">
                <a:moveTo>
                  <a:pt x="0" y="15902"/>
                </a:moveTo>
                <a:cubicBezTo>
                  <a:pt x="70236" y="120594"/>
                  <a:pt x="140472" y="225286"/>
                  <a:pt x="206733" y="222636"/>
                </a:cubicBezTo>
                <a:cubicBezTo>
                  <a:pt x="272994" y="219986"/>
                  <a:pt x="335279" y="109993"/>
                  <a:pt x="397565" y="0"/>
                </a:cubicBezTo>
              </a:path>
            </a:pathLst>
          </a:custGeom>
          <a:ln w="28575">
            <a:solidFill>
              <a:srgbClr val="FF0066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27" name="Group 126"/>
          <p:cNvGrpSpPr/>
          <p:nvPr/>
        </p:nvGrpSpPr>
        <p:grpSpPr>
          <a:xfrm>
            <a:off x="5664891" y="5570075"/>
            <a:ext cx="858736" cy="216520"/>
            <a:chOff x="1048968" y="3744170"/>
            <a:chExt cx="858736" cy="216520"/>
          </a:xfrm>
        </p:grpSpPr>
        <p:grpSp>
          <p:nvGrpSpPr>
            <p:cNvPr id="129" name="Group 128"/>
            <p:cNvGrpSpPr/>
            <p:nvPr/>
          </p:nvGrpSpPr>
          <p:grpSpPr>
            <a:xfrm>
              <a:off x="1619672" y="3744690"/>
              <a:ext cx="288000" cy="216000"/>
              <a:chOff x="1619672" y="3744690"/>
              <a:chExt cx="288000" cy="216000"/>
            </a:xfrm>
          </p:grpSpPr>
          <p:sp>
            <p:nvSpPr>
              <p:cNvPr id="143" name="Rectangle 142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rgbClr val="FF0066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0" name="Rectangle 129"/>
            <p:cNvSpPr/>
            <p:nvPr/>
          </p:nvSpPr>
          <p:spPr>
            <a:xfrm>
              <a:off x="1619672" y="374417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1" name="Group 130"/>
            <p:cNvGrpSpPr/>
            <p:nvPr/>
          </p:nvGrpSpPr>
          <p:grpSpPr>
            <a:xfrm>
              <a:off x="1331656" y="3744690"/>
              <a:ext cx="288000" cy="216000"/>
              <a:chOff x="1619672" y="3744690"/>
              <a:chExt cx="288000" cy="216000"/>
            </a:xfrm>
          </p:grpSpPr>
          <p:sp>
            <p:nvSpPr>
              <p:cNvPr id="139" name="Rectangle 138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2" name="Rectangle 131"/>
            <p:cNvSpPr/>
            <p:nvPr/>
          </p:nvSpPr>
          <p:spPr>
            <a:xfrm>
              <a:off x="1331656" y="374417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3" name="Group 132"/>
            <p:cNvGrpSpPr/>
            <p:nvPr/>
          </p:nvGrpSpPr>
          <p:grpSpPr>
            <a:xfrm>
              <a:off x="1048968" y="3744690"/>
              <a:ext cx="288000" cy="216000"/>
              <a:chOff x="1619672" y="3744690"/>
              <a:chExt cx="288000" cy="216000"/>
            </a:xfrm>
          </p:grpSpPr>
          <p:sp>
            <p:nvSpPr>
              <p:cNvPr id="135" name="Rectangle 134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4" name="Rectangle 133"/>
            <p:cNvSpPr/>
            <p:nvPr/>
          </p:nvSpPr>
          <p:spPr>
            <a:xfrm>
              <a:off x="1048968" y="374417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7099691" y="5570075"/>
            <a:ext cx="288032" cy="216520"/>
            <a:chOff x="2411760" y="3743650"/>
            <a:chExt cx="288032" cy="216520"/>
          </a:xfrm>
        </p:grpSpPr>
        <p:grpSp>
          <p:nvGrpSpPr>
            <p:cNvPr id="148" name="Group 147"/>
            <p:cNvGrpSpPr/>
            <p:nvPr/>
          </p:nvGrpSpPr>
          <p:grpSpPr>
            <a:xfrm>
              <a:off x="2411760" y="3744170"/>
              <a:ext cx="288000" cy="216000"/>
              <a:chOff x="1619672" y="3744690"/>
              <a:chExt cx="288000" cy="216000"/>
            </a:xfrm>
          </p:grpSpPr>
          <p:sp>
            <p:nvSpPr>
              <p:cNvPr id="150" name="Rectangle 149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9" name="Rectangle 148"/>
            <p:cNvSpPr/>
            <p:nvPr/>
          </p:nvSpPr>
          <p:spPr>
            <a:xfrm>
              <a:off x="2411760" y="374365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4" name="Rectangle 153"/>
          <p:cNvSpPr/>
          <p:nvPr/>
        </p:nvSpPr>
        <p:spPr>
          <a:xfrm>
            <a:off x="6235595" y="5209394"/>
            <a:ext cx="288032" cy="21600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+mj-lt"/>
              </a:rPr>
              <a:t>3</a:t>
            </a:r>
            <a:endParaRPr lang="zh-CN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5947579" y="5209394"/>
            <a:ext cx="288032" cy="21600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+mj-lt"/>
              </a:rPr>
              <a:t>2</a:t>
            </a:r>
            <a:endParaRPr lang="zh-CN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5664891" y="5209394"/>
            <a:ext cx="288032" cy="21600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+mj-lt"/>
              </a:rPr>
              <a:t>1</a:t>
            </a:r>
            <a:endParaRPr lang="zh-CN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7099691" y="5208874"/>
            <a:ext cx="288032" cy="21600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+mj-lt"/>
              </a:rPr>
              <a:t>N</a:t>
            </a:r>
            <a:endParaRPr lang="zh-CN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8" name="Oval 157"/>
          <p:cNvSpPr/>
          <p:nvPr/>
        </p:nvSpPr>
        <p:spPr>
          <a:xfrm>
            <a:off x="6667643" y="5660335"/>
            <a:ext cx="36000" cy="36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9" name="Oval 158"/>
          <p:cNvSpPr/>
          <p:nvPr/>
        </p:nvSpPr>
        <p:spPr>
          <a:xfrm>
            <a:off x="6811691" y="5660335"/>
            <a:ext cx="36000" cy="36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0" name="Oval 159"/>
          <p:cNvSpPr/>
          <p:nvPr/>
        </p:nvSpPr>
        <p:spPr>
          <a:xfrm>
            <a:off x="6955739" y="5660335"/>
            <a:ext cx="36000" cy="36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1" name="Oval 160"/>
          <p:cNvSpPr/>
          <p:nvPr/>
        </p:nvSpPr>
        <p:spPr>
          <a:xfrm>
            <a:off x="6667643" y="5318051"/>
            <a:ext cx="36000" cy="36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6811691" y="5318051"/>
            <a:ext cx="36000" cy="36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3" name="Oval 162"/>
          <p:cNvSpPr/>
          <p:nvPr/>
        </p:nvSpPr>
        <p:spPr>
          <a:xfrm>
            <a:off x="6955739" y="5318051"/>
            <a:ext cx="36000" cy="36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4" name="内容占位符 2"/>
          <p:cNvSpPr txBox="1">
            <a:spLocks/>
          </p:cNvSpPr>
          <p:nvPr/>
        </p:nvSpPr>
        <p:spPr>
          <a:xfrm>
            <a:off x="372038" y="1361357"/>
            <a:ext cx="8520442" cy="180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630238" lvl="2">
              <a:buFont typeface="Wingdings" panose="05000000000000000000" pitchFamily="2" charset="2"/>
              <a:buChar char="ü"/>
            </a:pPr>
            <a:r>
              <a:rPr lang="en-US" altLang="zh-CN" sz="2400" dirty="0" smtClean="0">
                <a:solidFill>
                  <a:srgbClr val="FF0066"/>
                </a:solidFill>
                <a:latin typeface="Century Gothic" pitchFamily="34" charset="0"/>
              </a:rPr>
              <a:t>RDMA-friendly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: focus </a:t>
            </a: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</a:rPr>
              <a:t>on minimizing the lookup 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cost</a:t>
            </a:r>
          </a:p>
          <a:p>
            <a:pPr marL="630238" lvl="2">
              <a:buFont typeface="Wingdings" panose="05000000000000000000" pitchFamily="2" charset="2"/>
              <a:buChar char="ü"/>
            </a:pP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</a:rPr>
              <a:t>Retain the full </a:t>
            </a:r>
            <a:r>
              <a:rPr lang="en-US" altLang="zh-CN" sz="2400" dirty="0">
                <a:solidFill>
                  <a:srgbClr val="FF0066"/>
                </a:solidFill>
                <a:latin typeface="Century Gothic" pitchFamily="34" charset="0"/>
              </a:rPr>
              <a:t>transparency</a:t>
            </a: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</a:rPr>
              <a:t> to the 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host</a:t>
            </a:r>
          </a:p>
          <a:p>
            <a:pPr marL="630238" lvl="2">
              <a:buFont typeface="Wingdings" panose="05000000000000000000" pitchFamily="2" charset="2"/>
              <a:buChar char="ü"/>
            </a:pP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The size of cache for location is </a:t>
            </a:r>
            <a:r>
              <a:rPr lang="en-US" altLang="zh-CN" sz="2400" dirty="0" smtClean="0">
                <a:solidFill>
                  <a:srgbClr val="FF0066"/>
                </a:solidFill>
                <a:latin typeface="Century Gothic" pitchFamily="34" charset="0"/>
              </a:rPr>
              <a:t>small</a:t>
            </a:r>
          </a:p>
        </p:txBody>
      </p:sp>
      <p:grpSp>
        <p:nvGrpSpPr>
          <p:cNvPr id="172" name="Group 171"/>
          <p:cNvGrpSpPr/>
          <p:nvPr/>
        </p:nvGrpSpPr>
        <p:grpSpPr>
          <a:xfrm>
            <a:off x="7956408" y="5570075"/>
            <a:ext cx="288032" cy="216520"/>
            <a:chOff x="2411760" y="3743650"/>
            <a:chExt cx="288032" cy="216520"/>
          </a:xfrm>
        </p:grpSpPr>
        <p:grpSp>
          <p:nvGrpSpPr>
            <p:cNvPr id="173" name="Group 172"/>
            <p:cNvGrpSpPr/>
            <p:nvPr/>
          </p:nvGrpSpPr>
          <p:grpSpPr>
            <a:xfrm>
              <a:off x="2411760" y="3744170"/>
              <a:ext cx="288000" cy="216000"/>
              <a:chOff x="1619672" y="3744690"/>
              <a:chExt cx="288000" cy="216000"/>
            </a:xfrm>
          </p:grpSpPr>
          <p:sp>
            <p:nvSpPr>
              <p:cNvPr id="175" name="Rectangle 174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rgbClr val="0000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4" name="Rectangle 173"/>
            <p:cNvSpPr/>
            <p:nvPr/>
          </p:nvSpPr>
          <p:spPr>
            <a:xfrm>
              <a:off x="2411760" y="374365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9" name="Oval 178"/>
          <p:cNvSpPr/>
          <p:nvPr/>
        </p:nvSpPr>
        <p:spPr>
          <a:xfrm>
            <a:off x="7501035" y="5642083"/>
            <a:ext cx="36000" cy="36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0" name="Oval 179"/>
          <p:cNvSpPr/>
          <p:nvPr/>
        </p:nvSpPr>
        <p:spPr>
          <a:xfrm>
            <a:off x="7645083" y="5642083"/>
            <a:ext cx="36000" cy="36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1" name="Oval 180"/>
          <p:cNvSpPr/>
          <p:nvPr/>
        </p:nvSpPr>
        <p:spPr>
          <a:xfrm>
            <a:off x="7789131" y="5642083"/>
            <a:ext cx="36000" cy="36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2" name="Group 181"/>
          <p:cNvGrpSpPr/>
          <p:nvPr/>
        </p:nvGrpSpPr>
        <p:grpSpPr>
          <a:xfrm>
            <a:off x="8244408" y="5570075"/>
            <a:ext cx="288032" cy="216520"/>
            <a:chOff x="2411760" y="3743650"/>
            <a:chExt cx="288032" cy="216520"/>
          </a:xfrm>
        </p:grpSpPr>
        <p:grpSp>
          <p:nvGrpSpPr>
            <p:cNvPr id="183" name="Group 182"/>
            <p:cNvGrpSpPr/>
            <p:nvPr/>
          </p:nvGrpSpPr>
          <p:grpSpPr>
            <a:xfrm>
              <a:off x="2411760" y="3744170"/>
              <a:ext cx="288000" cy="216000"/>
              <a:chOff x="1619672" y="3744690"/>
              <a:chExt cx="288000" cy="216000"/>
            </a:xfrm>
          </p:grpSpPr>
          <p:sp>
            <p:nvSpPr>
              <p:cNvPr id="185" name="Rectangle 184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6" name="Rectangle 185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7" name="Rectangle 186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84" name="Rectangle 183"/>
            <p:cNvSpPr/>
            <p:nvPr/>
          </p:nvSpPr>
          <p:spPr>
            <a:xfrm>
              <a:off x="2411760" y="374365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5" name="Freeform 164"/>
          <p:cNvSpPr/>
          <p:nvPr/>
        </p:nvSpPr>
        <p:spPr>
          <a:xfrm>
            <a:off x="6451595" y="5161685"/>
            <a:ext cx="1510630" cy="565322"/>
          </a:xfrm>
          <a:custGeom>
            <a:avLst/>
            <a:gdLst>
              <a:gd name="connsiteX0" fmla="*/ 0 w 1382233"/>
              <a:gd name="connsiteY0" fmla="*/ 565322 h 565322"/>
              <a:gd name="connsiteX1" fmla="*/ 829340 w 1382233"/>
              <a:gd name="connsiteY1" fmla="*/ 1796 h 565322"/>
              <a:gd name="connsiteX2" fmla="*/ 1382233 w 1382233"/>
              <a:gd name="connsiteY2" fmla="*/ 384569 h 565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2233" h="565322">
                <a:moveTo>
                  <a:pt x="0" y="565322"/>
                </a:moveTo>
                <a:cubicBezTo>
                  <a:pt x="299484" y="298622"/>
                  <a:pt x="598968" y="31922"/>
                  <a:pt x="829340" y="1796"/>
                </a:cubicBezTo>
                <a:cubicBezTo>
                  <a:pt x="1059712" y="-28330"/>
                  <a:pt x="1311349" y="329634"/>
                  <a:pt x="1382233" y="384569"/>
                </a:cubicBezTo>
              </a:path>
            </a:pathLst>
          </a:custGeom>
          <a:ln w="28575">
            <a:solidFill>
              <a:srgbClr val="FF0066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9" name="Rectangle 218"/>
          <p:cNvSpPr/>
          <p:nvPr/>
        </p:nvSpPr>
        <p:spPr>
          <a:xfrm>
            <a:off x="4608432" y="4578696"/>
            <a:ext cx="792000" cy="2160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>
                <a:solidFill>
                  <a:schemeClr val="tx1"/>
                </a:solidFill>
              </a:rPr>
              <a:t>Key/64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220" name="Rectangle 219"/>
          <p:cNvSpPr/>
          <p:nvPr/>
        </p:nvSpPr>
        <p:spPr>
          <a:xfrm>
            <a:off x="5400432" y="4578696"/>
            <a:ext cx="504000" cy="2160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altLang="zh-CN" sz="1400" dirty="0" smtClean="0">
                <a:solidFill>
                  <a:schemeClr val="tx1"/>
                </a:solidFill>
              </a:rPr>
              <a:t>I/32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221" name="Rectangle 220"/>
          <p:cNvSpPr/>
          <p:nvPr/>
        </p:nvSpPr>
        <p:spPr>
          <a:xfrm>
            <a:off x="5904432" y="4579256"/>
            <a:ext cx="576000" cy="21544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400" dirty="0" smtClean="0">
                <a:solidFill>
                  <a:schemeClr val="tx1"/>
                </a:solidFill>
              </a:rPr>
              <a:t>V/32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222" name="Rectangle 221"/>
          <p:cNvSpPr/>
          <p:nvPr/>
        </p:nvSpPr>
        <p:spPr>
          <a:xfrm>
            <a:off x="6480432" y="4578696"/>
            <a:ext cx="900000" cy="2160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400" dirty="0" smtClean="0">
                <a:solidFill>
                  <a:schemeClr val="tx1"/>
                </a:solidFill>
              </a:rPr>
              <a:t>State/64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223" name="Rectangle 222"/>
          <p:cNvSpPr/>
          <p:nvPr/>
        </p:nvSpPr>
        <p:spPr>
          <a:xfrm>
            <a:off x="7380432" y="4578696"/>
            <a:ext cx="1080000" cy="2160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>
                <a:solidFill>
                  <a:schemeClr val="tx1"/>
                </a:solidFill>
              </a:rPr>
              <a:t>Value/N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cxnSp>
        <p:nvCxnSpPr>
          <p:cNvPr id="224" name="Straight Connector 223"/>
          <p:cNvCxnSpPr/>
          <p:nvPr/>
        </p:nvCxnSpPr>
        <p:spPr>
          <a:xfrm flipH="1" flipV="1">
            <a:off x="6012161" y="3913820"/>
            <a:ext cx="2388952" cy="62034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/>
        </p:nvCxnSpPr>
        <p:spPr>
          <a:xfrm flipV="1">
            <a:off x="4615723" y="3913821"/>
            <a:ext cx="1180413" cy="62077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Rectangle 225"/>
          <p:cNvSpPr/>
          <p:nvPr/>
        </p:nvSpPr>
        <p:spPr>
          <a:xfrm>
            <a:off x="4851575" y="4152961"/>
            <a:ext cx="1188000" cy="212143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dirty="0" smtClean="0">
                <a:solidFill>
                  <a:schemeClr val="tx1"/>
                </a:solidFill>
              </a:rPr>
              <a:t>Incarnation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cxnSp>
        <p:nvCxnSpPr>
          <p:cNvPr id="227" name="Straight Arrow Connector 226"/>
          <p:cNvCxnSpPr/>
          <p:nvPr/>
        </p:nvCxnSpPr>
        <p:spPr>
          <a:xfrm flipH="1">
            <a:off x="5652432" y="4365128"/>
            <a:ext cx="0" cy="216000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Rectangle 227"/>
          <p:cNvSpPr/>
          <p:nvPr/>
        </p:nvSpPr>
        <p:spPr>
          <a:xfrm>
            <a:off x="5947531" y="4149080"/>
            <a:ext cx="1188000" cy="212143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dirty="0" smtClean="0">
                <a:solidFill>
                  <a:schemeClr val="tx1"/>
                </a:solidFill>
              </a:rPr>
              <a:t>Version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cxnSp>
        <p:nvCxnSpPr>
          <p:cNvPr id="230" name="Straight Arrow Connector 229"/>
          <p:cNvCxnSpPr/>
          <p:nvPr/>
        </p:nvCxnSpPr>
        <p:spPr>
          <a:xfrm flipH="1">
            <a:off x="6156176" y="4365128"/>
            <a:ext cx="144000" cy="216000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1" name="Group 230"/>
          <p:cNvGrpSpPr/>
          <p:nvPr/>
        </p:nvGrpSpPr>
        <p:grpSpPr>
          <a:xfrm>
            <a:off x="1607500" y="5133267"/>
            <a:ext cx="2899871" cy="216000"/>
            <a:chOff x="1240081" y="5133267"/>
            <a:chExt cx="2899871" cy="216000"/>
          </a:xfrm>
        </p:grpSpPr>
        <p:sp>
          <p:nvSpPr>
            <p:cNvPr id="232" name="Rectangle 231"/>
            <p:cNvSpPr/>
            <p:nvPr/>
          </p:nvSpPr>
          <p:spPr>
            <a:xfrm>
              <a:off x="1240081" y="5133267"/>
              <a:ext cx="216000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1453497" y="5133267"/>
              <a:ext cx="504000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altLang="zh-CN" sz="1400" dirty="0" smtClean="0">
                  <a:solidFill>
                    <a:schemeClr val="tx1"/>
                  </a:solidFill>
                </a:rPr>
                <a:t>LI/14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1957497" y="5133827"/>
              <a:ext cx="972000" cy="21544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>
                  <a:solidFill>
                    <a:schemeClr val="tx1"/>
                  </a:solidFill>
                </a:rPr>
                <a:t>Offset/48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2934738" y="5133267"/>
              <a:ext cx="1205214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>
                  <a:solidFill>
                    <a:schemeClr val="tx1"/>
                  </a:solidFill>
                </a:rPr>
                <a:t>Key/64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36" name="Rectangle 235"/>
          <p:cNvSpPr/>
          <p:nvPr/>
        </p:nvSpPr>
        <p:spPr>
          <a:xfrm>
            <a:off x="2067580" y="5534889"/>
            <a:ext cx="1728192" cy="212143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dirty="0" err="1" smtClean="0">
                <a:solidFill>
                  <a:schemeClr val="tx1"/>
                </a:solidFill>
              </a:rPr>
              <a:t>Lossy</a:t>
            </a:r>
            <a:r>
              <a:rPr lang="en-US" altLang="zh-CN" sz="1400" dirty="0" smtClean="0">
                <a:solidFill>
                  <a:schemeClr val="tx1"/>
                </a:solidFill>
              </a:rPr>
              <a:t> Incarnation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237" name="Freeform 236"/>
          <p:cNvSpPr/>
          <p:nvPr/>
        </p:nvSpPr>
        <p:spPr>
          <a:xfrm>
            <a:off x="1949138" y="5354814"/>
            <a:ext cx="207261" cy="288000"/>
          </a:xfrm>
          <a:custGeom>
            <a:avLst/>
            <a:gdLst>
              <a:gd name="connsiteX0" fmla="*/ 207261 w 207261"/>
              <a:gd name="connsiteY0" fmla="*/ 324091 h 324091"/>
              <a:gd name="connsiteX1" fmla="*/ 22066 w 207261"/>
              <a:gd name="connsiteY1" fmla="*/ 254643 h 324091"/>
              <a:gd name="connsiteX2" fmla="*/ 10491 w 207261"/>
              <a:gd name="connsiteY2" fmla="*/ 0 h 324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261" h="324091">
                <a:moveTo>
                  <a:pt x="207261" y="324091"/>
                </a:moveTo>
                <a:cubicBezTo>
                  <a:pt x="131061" y="316374"/>
                  <a:pt x="54861" y="308658"/>
                  <a:pt x="22066" y="254643"/>
                </a:cubicBezTo>
                <a:cubicBezTo>
                  <a:pt x="-10729" y="200628"/>
                  <a:pt x="-119" y="100314"/>
                  <a:pt x="10491" y="0"/>
                </a:cubicBezTo>
              </a:path>
            </a:pathLst>
          </a:custGeom>
          <a:ln w="12700">
            <a:solidFill>
              <a:schemeClr val="tx1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8" name="Rectangle 237"/>
          <p:cNvSpPr/>
          <p:nvPr/>
        </p:nvSpPr>
        <p:spPr>
          <a:xfrm>
            <a:off x="979075" y="5734460"/>
            <a:ext cx="864000" cy="69495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r>
              <a:rPr lang="en-US" altLang="zh-CN" sz="1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00:Unused</a:t>
            </a:r>
          </a:p>
          <a:p>
            <a:r>
              <a:rPr lang="en-US" altLang="zh-CN" sz="1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01:Header</a:t>
            </a:r>
          </a:p>
          <a:p>
            <a:r>
              <a:rPr lang="en-US" altLang="zh-CN" sz="1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10:Entry</a:t>
            </a:r>
          </a:p>
          <a:p>
            <a:r>
              <a:rPr lang="en-US" altLang="zh-CN" sz="1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11:Cached  </a:t>
            </a:r>
            <a:endParaRPr lang="zh-CN" altLang="en-US" sz="12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39" name="Rectangle 238"/>
          <p:cNvSpPr/>
          <p:nvPr/>
        </p:nvSpPr>
        <p:spPr>
          <a:xfrm>
            <a:off x="933242" y="5421299"/>
            <a:ext cx="811651" cy="25200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dirty="0" smtClean="0">
                <a:solidFill>
                  <a:schemeClr val="tx1"/>
                </a:solidFill>
              </a:rPr>
              <a:t>Type/2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240" name="Freeform 239"/>
          <p:cNvSpPr/>
          <p:nvPr/>
        </p:nvSpPr>
        <p:spPr>
          <a:xfrm>
            <a:off x="1241918" y="5228754"/>
            <a:ext cx="346630" cy="256870"/>
          </a:xfrm>
          <a:custGeom>
            <a:avLst/>
            <a:gdLst>
              <a:gd name="connsiteX0" fmla="*/ 22539 w 346630"/>
              <a:gd name="connsiteY0" fmla="*/ 256870 h 256870"/>
              <a:gd name="connsiteX1" fmla="*/ 34114 w 346630"/>
              <a:gd name="connsiteY1" fmla="*/ 36951 h 256870"/>
              <a:gd name="connsiteX2" fmla="*/ 346630 w 346630"/>
              <a:gd name="connsiteY2" fmla="*/ 2227 h 25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630" h="256870">
                <a:moveTo>
                  <a:pt x="22539" y="256870"/>
                </a:moveTo>
                <a:cubicBezTo>
                  <a:pt x="1319" y="168130"/>
                  <a:pt x="-19901" y="79391"/>
                  <a:pt x="34114" y="36951"/>
                </a:cubicBezTo>
                <a:cubicBezTo>
                  <a:pt x="88129" y="-5490"/>
                  <a:pt x="217379" y="-1632"/>
                  <a:pt x="346630" y="2227"/>
                </a:cubicBezTo>
              </a:path>
            </a:pathLst>
          </a:custGeom>
          <a:ln w="12700">
            <a:solidFill>
              <a:schemeClr val="tx1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241" name="Straight Connector 240"/>
          <p:cNvCxnSpPr/>
          <p:nvPr/>
        </p:nvCxnSpPr>
        <p:spPr>
          <a:xfrm flipV="1">
            <a:off x="1607500" y="4701219"/>
            <a:ext cx="659624" cy="41743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/>
          <p:nvPr/>
        </p:nvCxnSpPr>
        <p:spPr>
          <a:xfrm flipH="1" flipV="1">
            <a:off x="2537711" y="4698669"/>
            <a:ext cx="1969636" cy="42904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Rectangle 242"/>
          <p:cNvSpPr/>
          <p:nvPr/>
        </p:nvSpPr>
        <p:spPr>
          <a:xfrm>
            <a:off x="5801845" y="3703907"/>
            <a:ext cx="216000" cy="216000"/>
          </a:xfrm>
          <a:prstGeom prst="rect">
            <a:avLst/>
          </a:prstGeom>
          <a:pattFill prst="wdUpDiag">
            <a:fgClr>
              <a:srgbClr val="FF0066"/>
            </a:fgClr>
            <a:bgClr>
              <a:schemeClr val="bg1"/>
            </a:bgClr>
          </a:pattFill>
          <a:ln w="28575">
            <a:solidFill>
              <a:srgbClr val="FF006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4" name="Rectangle 243"/>
          <p:cNvSpPr/>
          <p:nvPr/>
        </p:nvSpPr>
        <p:spPr>
          <a:xfrm>
            <a:off x="2276808" y="4519943"/>
            <a:ext cx="252000" cy="180000"/>
          </a:xfrm>
          <a:prstGeom prst="rect">
            <a:avLst/>
          </a:prstGeom>
          <a:pattFill prst="wdUpDiag">
            <a:fgClr>
              <a:srgbClr val="FF0066"/>
            </a:fgClr>
            <a:bgClr>
              <a:schemeClr val="bg1"/>
            </a:bgClr>
          </a:pattFill>
          <a:ln w="28575">
            <a:solidFill>
              <a:srgbClr val="FF006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5" name="Group 44"/>
          <p:cNvGrpSpPr/>
          <p:nvPr/>
        </p:nvGrpSpPr>
        <p:grpSpPr>
          <a:xfrm>
            <a:off x="5220072" y="5013176"/>
            <a:ext cx="3564000" cy="1440160"/>
            <a:chOff x="5220072" y="5013176"/>
            <a:chExt cx="3564000" cy="1440160"/>
          </a:xfrm>
          <a:effectLst/>
        </p:grpSpPr>
        <p:cxnSp>
          <p:nvCxnSpPr>
            <p:cNvPr id="19" name="Straight Connector 18"/>
            <p:cNvCxnSpPr/>
            <p:nvPr/>
          </p:nvCxnSpPr>
          <p:spPr>
            <a:xfrm>
              <a:off x="5220072" y="5013176"/>
              <a:ext cx="3564000" cy="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5220072" y="5013176"/>
              <a:ext cx="0" cy="144016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7" name="Rectangle 166"/>
          <p:cNvSpPr/>
          <p:nvPr/>
        </p:nvSpPr>
        <p:spPr>
          <a:xfrm>
            <a:off x="683568" y="5727007"/>
            <a:ext cx="144000" cy="1080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8" name="Rectangle 167"/>
          <p:cNvSpPr/>
          <p:nvPr/>
        </p:nvSpPr>
        <p:spPr>
          <a:xfrm>
            <a:off x="683568" y="5913288"/>
            <a:ext cx="144000" cy="108000"/>
          </a:xfrm>
          <a:prstGeom prst="rect">
            <a:avLst/>
          </a:prstGeom>
          <a:solidFill>
            <a:srgbClr val="0000FF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9" name="Rectangle 168"/>
          <p:cNvSpPr/>
          <p:nvPr/>
        </p:nvSpPr>
        <p:spPr>
          <a:xfrm>
            <a:off x="683568" y="6093296"/>
            <a:ext cx="144000" cy="108000"/>
          </a:xfrm>
          <a:prstGeom prst="rect">
            <a:avLst/>
          </a:prstGeom>
          <a:solidFill>
            <a:srgbClr val="00FFFF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0" name="Rectangle 169"/>
          <p:cNvSpPr/>
          <p:nvPr/>
        </p:nvSpPr>
        <p:spPr>
          <a:xfrm>
            <a:off x="683568" y="6309320"/>
            <a:ext cx="144000" cy="108000"/>
          </a:xfrm>
          <a:prstGeom prst="rect">
            <a:avLst/>
          </a:prstGeom>
          <a:solidFill>
            <a:srgbClr val="FF0066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Rectangle 5"/>
          <p:cNvSpPr/>
          <p:nvPr/>
        </p:nvSpPr>
        <p:spPr>
          <a:xfrm>
            <a:off x="5617472" y="6021288"/>
            <a:ext cx="3130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 smtClean="0">
                <a:solidFill>
                  <a:srgbClr val="FF0066"/>
                </a:solidFill>
              </a:rPr>
              <a:t>16MB = 1 </a:t>
            </a:r>
            <a:r>
              <a:rPr lang="en-US" altLang="zh-CN" sz="2000" dirty="0">
                <a:solidFill>
                  <a:srgbClr val="FF0066"/>
                </a:solidFill>
              </a:rPr>
              <a:t>million </a:t>
            </a:r>
            <a:r>
              <a:rPr lang="en-US" altLang="zh-CN" sz="2000" dirty="0" smtClean="0">
                <a:solidFill>
                  <a:srgbClr val="FF0066"/>
                </a:solidFill>
              </a:rPr>
              <a:t>entries</a:t>
            </a:r>
            <a:endParaRPr lang="zh-CN" altLang="en-US" sz="2000" dirty="0">
              <a:solidFill>
                <a:srgbClr val="FF0066"/>
              </a:solidFill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7956376" y="5085184"/>
            <a:ext cx="923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dirty="0" smtClean="0"/>
              <a:t>Cache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20524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"/>
    </mc:Choice>
    <mc:Fallback xmlns="">
      <p:transition xmlns:p14="http://schemas.microsoft.com/office/powerpoint/2010/main" spd="slow" advTm="129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60432" y="6376243"/>
            <a:ext cx="504056" cy="365125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48</a:t>
            </a:fld>
            <a:endParaRPr lang="zh-CN" altLang="en-US" sz="1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Location-based Caching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4" name="内容占位符 2"/>
          <p:cNvSpPr txBox="1">
            <a:spLocks/>
          </p:cNvSpPr>
          <p:nvPr/>
        </p:nvSpPr>
        <p:spPr>
          <a:xfrm>
            <a:off x="372038" y="1361357"/>
            <a:ext cx="8520442" cy="180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630238" lvl="2">
              <a:buFont typeface="Wingdings" panose="05000000000000000000" pitchFamily="2" charset="2"/>
              <a:buChar char="ü"/>
            </a:pPr>
            <a:r>
              <a:rPr lang="en-US" altLang="zh-CN" sz="2400" dirty="0" smtClean="0">
                <a:solidFill>
                  <a:srgbClr val="FF0066"/>
                </a:solidFill>
                <a:latin typeface="Century Gothic" pitchFamily="34" charset="0"/>
              </a:rPr>
              <a:t>RDMA-friendly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: focus </a:t>
            </a: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</a:rPr>
              <a:t>on minimizing the lookup 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cost</a:t>
            </a:r>
          </a:p>
          <a:p>
            <a:pPr marL="630238" lvl="2">
              <a:buFont typeface="Wingdings" panose="05000000000000000000" pitchFamily="2" charset="2"/>
              <a:buChar char="ü"/>
            </a:pP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</a:rPr>
              <a:t>Retain the full </a:t>
            </a:r>
            <a:r>
              <a:rPr lang="en-US" altLang="zh-CN" sz="2400" dirty="0">
                <a:solidFill>
                  <a:srgbClr val="FF0066"/>
                </a:solidFill>
                <a:latin typeface="Century Gothic" pitchFamily="34" charset="0"/>
              </a:rPr>
              <a:t>transparency</a:t>
            </a: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</a:rPr>
              <a:t> to the 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host</a:t>
            </a:r>
          </a:p>
          <a:p>
            <a:pPr marL="630238" lvl="2">
              <a:buFont typeface="Wingdings" panose="05000000000000000000" pitchFamily="2" charset="2"/>
              <a:buChar char="ü"/>
            </a:pP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The size of cache for location is </a:t>
            </a:r>
            <a:r>
              <a:rPr lang="en-US" altLang="zh-CN" sz="2400" dirty="0" smtClean="0">
                <a:solidFill>
                  <a:srgbClr val="FF0066"/>
                </a:solidFill>
                <a:latin typeface="Century Gothic" pitchFamily="34" charset="0"/>
              </a:rPr>
              <a:t>small</a:t>
            </a:r>
          </a:p>
          <a:p>
            <a:pPr marL="630238" lvl="2">
              <a:buFont typeface="Wingdings" panose="05000000000000000000" pitchFamily="2" charset="2"/>
              <a:buChar char="ü"/>
            </a:pP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All client threads can directly </a:t>
            </a:r>
            <a:r>
              <a:rPr lang="en-US" altLang="zh-CN" sz="2400" dirty="0" smtClean="0">
                <a:solidFill>
                  <a:srgbClr val="FF0066"/>
                </a:solidFill>
                <a:latin typeface="Century Gothic" pitchFamily="34" charset="0"/>
              </a:rPr>
              <a:t>share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 the cache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94492" y="3193812"/>
            <a:ext cx="8385213" cy="3259524"/>
            <a:chOff x="494492" y="3193812"/>
            <a:chExt cx="8385213" cy="3259524"/>
          </a:xfrm>
        </p:grpSpPr>
        <p:grpSp>
          <p:nvGrpSpPr>
            <p:cNvPr id="6" name="Group 5"/>
            <p:cNvGrpSpPr/>
            <p:nvPr/>
          </p:nvGrpSpPr>
          <p:grpSpPr>
            <a:xfrm>
              <a:off x="494492" y="3193812"/>
              <a:ext cx="7965940" cy="3235599"/>
              <a:chOff x="494492" y="3193812"/>
              <a:chExt cx="7965940" cy="3235599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1416387" y="3693107"/>
                <a:ext cx="858736" cy="216520"/>
                <a:chOff x="1048968" y="3744170"/>
                <a:chExt cx="858736" cy="216520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1619672" y="3744690"/>
                  <a:ext cx="288000" cy="216000"/>
                  <a:chOff x="1619672" y="3744690"/>
                  <a:chExt cx="288000" cy="216000"/>
                </a:xfrm>
              </p:grpSpPr>
              <p:sp>
                <p:nvSpPr>
                  <p:cNvPr id="3" name="Rectangle 2"/>
                  <p:cNvSpPr/>
                  <p:nvPr/>
                </p:nvSpPr>
                <p:spPr>
                  <a:xfrm>
                    <a:off x="1619672" y="3744690"/>
                    <a:ext cx="144000" cy="108000"/>
                  </a:xfrm>
                  <a:prstGeom prst="rect">
                    <a:avLst/>
                  </a:prstGeom>
                  <a:solidFill>
                    <a:srgbClr val="00FFFF"/>
                  </a:solidFill>
                  <a:ln w="3175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" name="Rectangle 7"/>
                  <p:cNvSpPr/>
                  <p:nvPr/>
                </p:nvSpPr>
                <p:spPr>
                  <a:xfrm>
                    <a:off x="1763672" y="3744690"/>
                    <a:ext cx="144000" cy="108000"/>
                  </a:xfrm>
                  <a:prstGeom prst="rect">
                    <a:avLst/>
                  </a:prstGeom>
                  <a:solidFill>
                    <a:srgbClr val="00FFFF"/>
                  </a:solidFill>
                  <a:ln w="3175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" name="Rectangle 8"/>
                  <p:cNvSpPr/>
                  <p:nvPr/>
                </p:nvSpPr>
                <p:spPr>
                  <a:xfrm>
                    <a:off x="1619672" y="3852690"/>
                    <a:ext cx="144000" cy="108000"/>
                  </a:xfrm>
                  <a:prstGeom prst="rect">
                    <a:avLst/>
                  </a:prstGeom>
                  <a:solidFill>
                    <a:srgbClr val="00FFFF"/>
                  </a:solidFill>
                  <a:ln w="3175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" name="Rectangle 9"/>
                  <p:cNvSpPr/>
                  <p:nvPr/>
                </p:nvSpPr>
                <p:spPr>
                  <a:xfrm>
                    <a:off x="1763672" y="3852690"/>
                    <a:ext cx="144000" cy="108000"/>
                  </a:xfrm>
                  <a:prstGeom prst="rect">
                    <a:avLst/>
                  </a:prstGeom>
                  <a:solidFill>
                    <a:srgbClr val="0000FF"/>
                  </a:solidFill>
                  <a:ln w="3175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5" name="Rectangle 4"/>
                <p:cNvSpPr/>
                <p:nvPr/>
              </p:nvSpPr>
              <p:spPr>
                <a:xfrm>
                  <a:off x="1619672" y="3744170"/>
                  <a:ext cx="288032" cy="21600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20" name="Group 19"/>
                <p:cNvGrpSpPr/>
                <p:nvPr/>
              </p:nvGrpSpPr>
              <p:grpSpPr>
                <a:xfrm>
                  <a:off x="1331656" y="3744690"/>
                  <a:ext cx="288000" cy="216000"/>
                  <a:chOff x="1619672" y="3744690"/>
                  <a:chExt cx="288000" cy="216000"/>
                </a:xfrm>
              </p:grpSpPr>
              <p:sp>
                <p:nvSpPr>
                  <p:cNvPr id="21" name="Rectangle 20"/>
                  <p:cNvSpPr/>
                  <p:nvPr/>
                </p:nvSpPr>
                <p:spPr>
                  <a:xfrm>
                    <a:off x="1619672" y="3744690"/>
                    <a:ext cx="144000" cy="108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2" name="Rectangle 21"/>
                  <p:cNvSpPr/>
                  <p:nvPr/>
                </p:nvSpPr>
                <p:spPr>
                  <a:xfrm>
                    <a:off x="1763672" y="3744690"/>
                    <a:ext cx="144000" cy="108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4" name="Rectangle 23"/>
                  <p:cNvSpPr/>
                  <p:nvPr/>
                </p:nvSpPr>
                <p:spPr>
                  <a:xfrm>
                    <a:off x="1619672" y="3852690"/>
                    <a:ext cx="144000" cy="108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5" name="Rectangle 24"/>
                  <p:cNvSpPr/>
                  <p:nvPr/>
                </p:nvSpPr>
                <p:spPr>
                  <a:xfrm>
                    <a:off x="1763672" y="3852690"/>
                    <a:ext cx="144000" cy="108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26" name="Rectangle 25"/>
                <p:cNvSpPr/>
                <p:nvPr/>
              </p:nvSpPr>
              <p:spPr>
                <a:xfrm>
                  <a:off x="1331656" y="3744170"/>
                  <a:ext cx="288032" cy="21600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27" name="Group 26"/>
                <p:cNvGrpSpPr/>
                <p:nvPr/>
              </p:nvGrpSpPr>
              <p:grpSpPr>
                <a:xfrm>
                  <a:off x="1048968" y="3744690"/>
                  <a:ext cx="288000" cy="216000"/>
                  <a:chOff x="1619672" y="3744690"/>
                  <a:chExt cx="288000" cy="216000"/>
                </a:xfrm>
              </p:grpSpPr>
              <p:sp>
                <p:nvSpPr>
                  <p:cNvPr id="28" name="Rectangle 27"/>
                  <p:cNvSpPr/>
                  <p:nvPr/>
                </p:nvSpPr>
                <p:spPr>
                  <a:xfrm>
                    <a:off x="1619672" y="3744690"/>
                    <a:ext cx="144000" cy="108000"/>
                  </a:xfrm>
                  <a:prstGeom prst="rect">
                    <a:avLst/>
                  </a:prstGeom>
                  <a:solidFill>
                    <a:srgbClr val="00FFFF"/>
                  </a:solidFill>
                  <a:ln w="3175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9" name="Rectangle 28"/>
                  <p:cNvSpPr/>
                  <p:nvPr/>
                </p:nvSpPr>
                <p:spPr>
                  <a:xfrm>
                    <a:off x="1763672" y="3744690"/>
                    <a:ext cx="144000" cy="108000"/>
                  </a:xfrm>
                  <a:prstGeom prst="rect">
                    <a:avLst/>
                  </a:prstGeom>
                  <a:solidFill>
                    <a:srgbClr val="00FFFF"/>
                  </a:solidFill>
                  <a:ln w="3175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0" name="Rectangle 29"/>
                  <p:cNvSpPr/>
                  <p:nvPr/>
                </p:nvSpPr>
                <p:spPr>
                  <a:xfrm>
                    <a:off x="1619672" y="3852690"/>
                    <a:ext cx="144000" cy="108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1" name="Rectangle 30"/>
                  <p:cNvSpPr/>
                  <p:nvPr/>
                </p:nvSpPr>
                <p:spPr>
                  <a:xfrm>
                    <a:off x="1763672" y="3852690"/>
                    <a:ext cx="144000" cy="108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32" name="Rectangle 31"/>
                <p:cNvSpPr/>
                <p:nvPr/>
              </p:nvSpPr>
              <p:spPr>
                <a:xfrm>
                  <a:off x="1048968" y="3744170"/>
                  <a:ext cx="288032" cy="21600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2" name="Group 51"/>
              <p:cNvGrpSpPr/>
              <p:nvPr/>
            </p:nvGrpSpPr>
            <p:grpSpPr>
              <a:xfrm>
                <a:off x="2851187" y="3693107"/>
                <a:ext cx="288032" cy="216520"/>
                <a:chOff x="2411760" y="3743650"/>
                <a:chExt cx="288032" cy="216520"/>
              </a:xfrm>
            </p:grpSpPr>
            <p:grpSp>
              <p:nvGrpSpPr>
                <p:cNvPr id="33" name="Group 32"/>
                <p:cNvGrpSpPr/>
                <p:nvPr/>
              </p:nvGrpSpPr>
              <p:grpSpPr>
                <a:xfrm>
                  <a:off x="2411760" y="3744170"/>
                  <a:ext cx="288000" cy="216000"/>
                  <a:chOff x="1619672" y="3744690"/>
                  <a:chExt cx="288000" cy="216000"/>
                </a:xfrm>
              </p:grpSpPr>
              <p:sp>
                <p:nvSpPr>
                  <p:cNvPr id="34" name="Rectangle 33"/>
                  <p:cNvSpPr/>
                  <p:nvPr/>
                </p:nvSpPr>
                <p:spPr>
                  <a:xfrm>
                    <a:off x="1619672" y="3744690"/>
                    <a:ext cx="144000" cy="108000"/>
                  </a:xfrm>
                  <a:prstGeom prst="rect">
                    <a:avLst/>
                  </a:prstGeom>
                  <a:solidFill>
                    <a:srgbClr val="00FFFF"/>
                  </a:solidFill>
                  <a:ln w="3175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5" name="Rectangle 34"/>
                  <p:cNvSpPr/>
                  <p:nvPr/>
                </p:nvSpPr>
                <p:spPr>
                  <a:xfrm>
                    <a:off x="1763672" y="3744690"/>
                    <a:ext cx="144000" cy="108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6" name="Rectangle 35"/>
                  <p:cNvSpPr/>
                  <p:nvPr/>
                </p:nvSpPr>
                <p:spPr>
                  <a:xfrm>
                    <a:off x="1619672" y="3852690"/>
                    <a:ext cx="144000" cy="108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7" name="Rectangle 36"/>
                  <p:cNvSpPr/>
                  <p:nvPr/>
                </p:nvSpPr>
                <p:spPr>
                  <a:xfrm>
                    <a:off x="1763672" y="3852690"/>
                    <a:ext cx="144000" cy="108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38" name="Rectangle 37"/>
                <p:cNvSpPr/>
                <p:nvPr/>
              </p:nvSpPr>
              <p:spPr>
                <a:xfrm>
                  <a:off x="2411760" y="3743650"/>
                  <a:ext cx="288032" cy="21600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2" name="TextBox 11"/>
              <p:cNvSpPr txBox="1"/>
              <p:nvPr/>
            </p:nvSpPr>
            <p:spPr>
              <a:xfrm>
                <a:off x="494492" y="3193812"/>
                <a:ext cx="9165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 smtClean="0"/>
                  <a:t>Hashing Space</a:t>
                </a:r>
                <a:endParaRPr lang="zh-CN" altLang="en-US" sz="1400" dirty="0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1987091" y="3332426"/>
                <a:ext cx="288032" cy="216000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 smtClean="0">
                    <a:solidFill>
                      <a:schemeClr val="tx1"/>
                    </a:solidFill>
                    <a:latin typeface="+mj-lt"/>
                  </a:rPr>
                  <a:t>3</a:t>
                </a:r>
                <a:endParaRPr lang="zh-CN" altLang="en-US" sz="16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1699075" y="3332426"/>
                <a:ext cx="288032" cy="216000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 smtClean="0">
                    <a:solidFill>
                      <a:schemeClr val="tx1"/>
                    </a:solidFill>
                    <a:latin typeface="+mj-lt"/>
                  </a:rPr>
                  <a:t>2</a:t>
                </a:r>
                <a:endParaRPr lang="zh-CN" altLang="en-US" sz="16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1416387" y="3332426"/>
                <a:ext cx="288032" cy="216000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 smtClean="0">
                    <a:solidFill>
                      <a:schemeClr val="tx1"/>
                    </a:solidFill>
                    <a:latin typeface="+mj-lt"/>
                  </a:rPr>
                  <a:t>1</a:t>
                </a:r>
                <a:endParaRPr lang="zh-CN" altLang="en-US" sz="16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2851187" y="3331906"/>
                <a:ext cx="288032" cy="216000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 smtClean="0">
                    <a:solidFill>
                      <a:schemeClr val="tx1"/>
                    </a:solidFill>
                    <a:latin typeface="+mj-lt"/>
                  </a:rPr>
                  <a:t>N</a:t>
                </a:r>
                <a:endParaRPr lang="zh-CN" altLang="en-US" sz="16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2419139" y="3783367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2563187" y="3783367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2707235" y="3783367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2419139" y="3441083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2563187" y="3441083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2707235" y="3441083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7" name="Group 46"/>
              <p:cNvGrpSpPr/>
              <p:nvPr/>
            </p:nvGrpSpPr>
            <p:grpSpPr>
              <a:xfrm>
                <a:off x="2023123" y="4518668"/>
                <a:ext cx="1188104" cy="194610"/>
                <a:chOff x="1655704" y="4542593"/>
                <a:chExt cx="1188104" cy="194610"/>
              </a:xfrm>
            </p:grpSpPr>
            <p:sp>
              <p:nvSpPr>
                <p:cNvPr id="66" name="Rectangle 65"/>
                <p:cNvSpPr/>
                <p:nvPr/>
              </p:nvSpPr>
              <p:spPr>
                <a:xfrm>
                  <a:off x="1655704" y="4542593"/>
                  <a:ext cx="252000" cy="180000"/>
                </a:xfrm>
                <a:prstGeom prst="rect">
                  <a:avLst/>
                </a:prstGeom>
                <a:solidFill>
                  <a:srgbClr val="00FFFF"/>
                </a:solidFill>
                <a:ln w="285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1907704" y="4542593"/>
                  <a:ext cx="252000" cy="18000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2591808" y="4557203"/>
                  <a:ext cx="252000" cy="18000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2284774" y="4617136"/>
                  <a:ext cx="36000" cy="360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2428822" y="4617136"/>
                  <a:ext cx="36000" cy="360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15" name="Straight Connector 14"/>
              <p:cNvCxnSpPr/>
              <p:nvPr/>
            </p:nvCxnSpPr>
            <p:spPr>
              <a:xfrm>
                <a:off x="1692042" y="3894081"/>
                <a:ext cx="318704" cy="807561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983049" y="3909107"/>
                <a:ext cx="1219105" cy="592029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Rectangle 86"/>
              <p:cNvSpPr/>
              <p:nvPr/>
            </p:nvSpPr>
            <p:spPr>
              <a:xfrm>
                <a:off x="1689877" y="3693107"/>
                <a:ext cx="288032" cy="216000"/>
              </a:xfrm>
              <a:prstGeom prst="rect">
                <a:avLst/>
              </a:prstGeom>
              <a:pattFill prst="wdUpDiag">
                <a:fgClr>
                  <a:srgbClr val="FF0066"/>
                </a:fgClr>
                <a:bgClr>
                  <a:schemeClr val="bg1"/>
                </a:bgClr>
              </a:pattFill>
              <a:ln w="28575">
                <a:solidFill>
                  <a:srgbClr val="FF0066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28" name="Group 127"/>
              <p:cNvGrpSpPr/>
              <p:nvPr/>
            </p:nvGrpSpPr>
            <p:grpSpPr>
              <a:xfrm>
                <a:off x="5371467" y="3697820"/>
                <a:ext cx="2304256" cy="216000"/>
                <a:chOff x="5004048" y="3697820"/>
                <a:chExt cx="2304256" cy="216000"/>
              </a:xfrm>
            </p:grpSpPr>
            <p:sp>
              <p:nvSpPr>
                <p:cNvPr id="109" name="Rectangle 108"/>
                <p:cNvSpPr/>
                <p:nvPr/>
              </p:nvSpPr>
              <p:spPr>
                <a:xfrm>
                  <a:off x="7092304" y="3697820"/>
                  <a:ext cx="216000" cy="21600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0" name="Rectangle 109"/>
                <p:cNvSpPr/>
                <p:nvPr/>
              </p:nvSpPr>
              <p:spPr>
                <a:xfrm>
                  <a:off x="5004048" y="3697820"/>
                  <a:ext cx="216000" cy="216000"/>
                </a:xfrm>
                <a:prstGeom prst="rect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5219237" y="3697820"/>
                  <a:ext cx="216000" cy="216000"/>
                </a:xfrm>
                <a:prstGeom prst="rect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5435237" y="3697820"/>
                  <a:ext cx="216000" cy="216000"/>
                </a:xfrm>
                <a:prstGeom prst="rect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3" name="Rectangle 112"/>
                <p:cNvSpPr/>
                <p:nvPr/>
              </p:nvSpPr>
              <p:spPr>
                <a:xfrm>
                  <a:off x="5652292" y="3697820"/>
                  <a:ext cx="216000" cy="216000"/>
                </a:xfrm>
                <a:prstGeom prst="rect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5868292" y="3697820"/>
                  <a:ext cx="216000" cy="21600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6" name="Rectangle 115"/>
                <p:cNvSpPr/>
                <p:nvPr/>
              </p:nvSpPr>
              <p:spPr>
                <a:xfrm>
                  <a:off x="6299481" y="3697820"/>
                  <a:ext cx="216000" cy="21600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7" name="Oval 116"/>
                <p:cNvSpPr/>
                <p:nvPr/>
              </p:nvSpPr>
              <p:spPr>
                <a:xfrm>
                  <a:off x="6660256" y="3769828"/>
                  <a:ext cx="36000" cy="360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8" name="Oval 117"/>
                <p:cNvSpPr/>
                <p:nvPr/>
              </p:nvSpPr>
              <p:spPr>
                <a:xfrm>
                  <a:off x="6804304" y="3769828"/>
                  <a:ext cx="36000" cy="360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9" name="Oval 118"/>
                <p:cNvSpPr/>
                <p:nvPr/>
              </p:nvSpPr>
              <p:spPr>
                <a:xfrm>
                  <a:off x="6948352" y="3769828"/>
                  <a:ext cx="36000" cy="360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5" name="Rectangle 114"/>
                <p:cNvSpPr/>
                <p:nvPr/>
              </p:nvSpPr>
              <p:spPr>
                <a:xfrm>
                  <a:off x="6083481" y="3697820"/>
                  <a:ext cx="216000" cy="21600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3" name="Group 92"/>
              <p:cNvGrpSpPr/>
              <p:nvPr/>
            </p:nvGrpSpPr>
            <p:grpSpPr>
              <a:xfrm>
                <a:off x="3707904" y="3693107"/>
                <a:ext cx="288032" cy="216520"/>
                <a:chOff x="2411760" y="3743650"/>
                <a:chExt cx="288032" cy="216520"/>
              </a:xfrm>
            </p:grpSpPr>
            <p:grpSp>
              <p:nvGrpSpPr>
                <p:cNvPr id="94" name="Group 93"/>
                <p:cNvGrpSpPr/>
                <p:nvPr/>
              </p:nvGrpSpPr>
              <p:grpSpPr>
                <a:xfrm>
                  <a:off x="2411760" y="3744170"/>
                  <a:ext cx="288000" cy="216000"/>
                  <a:chOff x="1619672" y="3744690"/>
                  <a:chExt cx="288000" cy="216000"/>
                </a:xfrm>
              </p:grpSpPr>
              <p:sp>
                <p:nvSpPr>
                  <p:cNvPr id="96" name="Rectangle 95"/>
                  <p:cNvSpPr/>
                  <p:nvPr/>
                </p:nvSpPr>
                <p:spPr>
                  <a:xfrm>
                    <a:off x="1619672" y="3744690"/>
                    <a:ext cx="144000" cy="108000"/>
                  </a:xfrm>
                  <a:prstGeom prst="rect">
                    <a:avLst/>
                  </a:prstGeom>
                  <a:solidFill>
                    <a:srgbClr val="00FFFF"/>
                  </a:solidFill>
                  <a:ln w="3175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7" name="Rectangle 96"/>
                  <p:cNvSpPr/>
                  <p:nvPr/>
                </p:nvSpPr>
                <p:spPr>
                  <a:xfrm>
                    <a:off x="1763672" y="3744690"/>
                    <a:ext cx="144000" cy="108000"/>
                  </a:xfrm>
                  <a:prstGeom prst="rect">
                    <a:avLst/>
                  </a:prstGeom>
                  <a:solidFill>
                    <a:srgbClr val="00FFFF"/>
                  </a:solidFill>
                  <a:ln w="3175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8" name="Rectangle 97"/>
                  <p:cNvSpPr/>
                  <p:nvPr/>
                </p:nvSpPr>
                <p:spPr>
                  <a:xfrm>
                    <a:off x="1619672" y="3852690"/>
                    <a:ext cx="144000" cy="108000"/>
                  </a:xfrm>
                  <a:prstGeom prst="rect">
                    <a:avLst/>
                  </a:prstGeom>
                  <a:solidFill>
                    <a:srgbClr val="00FFFF"/>
                  </a:solidFill>
                  <a:ln w="3175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9" name="Rectangle 98"/>
                  <p:cNvSpPr/>
                  <p:nvPr/>
                </p:nvSpPr>
                <p:spPr>
                  <a:xfrm>
                    <a:off x="1763672" y="3852690"/>
                    <a:ext cx="144000" cy="108000"/>
                  </a:xfrm>
                  <a:prstGeom prst="rect">
                    <a:avLst/>
                  </a:prstGeom>
                  <a:solidFill>
                    <a:srgbClr val="0000FF"/>
                  </a:solidFill>
                  <a:ln w="3175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95" name="Rectangle 94"/>
                <p:cNvSpPr/>
                <p:nvPr/>
              </p:nvSpPr>
              <p:spPr>
                <a:xfrm>
                  <a:off x="2411760" y="3743650"/>
                  <a:ext cx="288032" cy="21600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00" name="Group 99"/>
              <p:cNvGrpSpPr/>
              <p:nvPr/>
            </p:nvGrpSpPr>
            <p:grpSpPr>
              <a:xfrm>
                <a:off x="4427984" y="3693107"/>
                <a:ext cx="288032" cy="216520"/>
                <a:chOff x="2411760" y="3743650"/>
                <a:chExt cx="288032" cy="216520"/>
              </a:xfrm>
            </p:grpSpPr>
            <p:grpSp>
              <p:nvGrpSpPr>
                <p:cNvPr id="101" name="Group 100"/>
                <p:cNvGrpSpPr/>
                <p:nvPr/>
              </p:nvGrpSpPr>
              <p:grpSpPr>
                <a:xfrm>
                  <a:off x="2411760" y="3744170"/>
                  <a:ext cx="288000" cy="216000"/>
                  <a:chOff x="1619672" y="3744690"/>
                  <a:chExt cx="288000" cy="216000"/>
                </a:xfrm>
              </p:grpSpPr>
              <p:sp>
                <p:nvSpPr>
                  <p:cNvPr id="103" name="Rectangle 102"/>
                  <p:cNvSpPr/>
                  <p:nvPr/>
                </p:nvSpPr>
                <p:spPr>
                  <a:xfrm>
                    <a:off x="1619672" y="3744690"/>
                    <a:ext cx="144000" cy="108000"/>
                  </a:xfrm>
                  <a:prstGeom prst="rect">
                    <a:avLst/>
                  </a:prstGeom>
                  <a:solidFill>
                    <a:srgbClr val="00FFFF"/>
                  </a:solidFill>
                  <a:ln w="3175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4" name="Rectangle 103"/>
                  <p:cNvSpPr/>
                  <p:nvPr/>
                </p:nvSpPr>
                <p:spPr>
                  <a:xfrm>
                    <a:off x="1763672" y="3744690"/>
                    <a:ext cx="144000" cy="108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5" name="Rectangle 104"/>
                  <p:cNvSpPr/>
                  <p:nvPr/>
                </p:nvSpPr>
                <p:spPr>
                  <a:xfrm>
                    <a:off x="1619672" y="3852690"/>
                    <a:ext cx="144000" cy="108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6" name="Rectangle 105"/>
                  <p:cNvSpPr/>
                  <p:nvPr/>
                </p:nvSpPr>
                <p:spPr>
                  <a:xfrm>
                    <a:off x="1763672" y="3852690"/>
                    <a:ext cx="144000" cy="108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02" name="Rectangle 101"/>
                <p:cNvSpPr/>
                <p:nvPr/>
              </p:nvSpPr>
              <p:spPr>
                <a:xfrm>
                  <a:off x="2411760" y="3743650"/>
                  <a:ext cx="288032" cy="21600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07" name="Oval 106"/>
              <p:cNvSpPr/>
              <p:nvPr/>
            </p:nvSpPr>
            <p:spPr>
              <a:xfrm>
                <a:off x="4103920" y="3783367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4247968" y="3783367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0" name="Freeform 119"/>
              <p:cNvSpPr/>
              <p:nvPr/>
            </p:nvSpPr>
            <p:spPr>
              <a:xfrm>
                <a:off x="2196219" y="3296953"/>
                <a:ext cx="1510630" cy="565322"/>
              </a:xfrm>
              <a:custGeom>
                <a:avLst/>
                <a:gdLst>
                  <a:gd name="connsiteX0" fmla="*/ 0 w 1382233"/>
                  <a:gd name="connsiteY0" fmla="*/ 565322 h 565322"/>
                  <a:gd name="connsiteX1" fmla="*/ 829340 w 1382233"/>
                  <a:gd name="connsiteY1" fmla="*/ 1796 h 565322"/>
                  <a:gd name="connsiteX2" fmla="*/ 1382233 w 1382233"/>
                  <a:gd name="connsiteY2" fmla="*/ 384569 h 565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82233" h="565322">
                    <a:moveTo>
                      <a:pt x="0" y="565322"/>
                    </a:moveTo>
                    <a:cubicBezTo>
                      <a:pt x="299484" y="298622"/>
                      <a:pt x="598968" y="31922"/>
                      <a:pt x="829340" y="1796"/>
                    </a:cubicBezTo>
                    <a:cubicBezTo>
                      <a:pt x="1059712" y="-28330"/>
                      <a:pt x="1311349" y="329634"/>
                      <a:pt x="1382233" y="384569"/>
                    </a:cubicBezTo>
                  </a:path>
                </a:pathLst>
              </a:custGeom>
              <a:ln w="28575">
                <a:solidFill>
                  <a:srgbClr val="FF0066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Freeform 120"/>
              <p:cNvSpPr/>
              <p:nvPr/>
            </p:nvSpPr>
            <p:spPr>
              <a:xfrm>
                <a:off x="3915166" y="3837123"/>
                <a:ext cx="397565" cy="222685"/>
              </a:xfrm>
              <a:custGeom>
                <a:avLst/>
                <a:gdLst>
                  <a:gd name="connsiteX0" fmla="*/ 0 w 397565"/>
                  <a:gd name="connsiteY0" fmla="*/ 15902 h 222685"/>
                  <a:gd name="connsiteX1" fmla="*/ 206733 w 397565"/>
                  <a:gd name="connsiteY1" fmla="*/ 222636 h 222685"/>
                  <a:gd name="connsiteX2" fmla="*/ 397565 w 397565"/>
                  <a:gd name="connsiteY2" fmla="*/ 0 h 222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7565" h="222685">
                    <a:moveTo>
                      <a:pt x="0" y="15902"/>
                    </a:moveTo>
                    <a:cubicBezTo>
                      <a:pt x="70236" y="120594"/>
                      <a:pt x="140472" y="225286"/>
                      <a:pt x="206733" y="222636"/>
                    </a:cubicBezTo>
                    <a:cubicBezTo>
                      <a:pt x="272994" y="219986"/>
                      <a:pt x="335279" y="109993"/>
                      <a:pt x="397565" y="0"/>
                    </a:cubicBezTo>
                  </a:path>
                </a:pathLst>
              </a:custGeom>
              <a:ln w="28575">
                <a:solidFill>
                  <a:srgbClr val="FF0066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4608432" y="4578696"/>
                <a:ext cx="792000" cy="2160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 smtClean="0">
                    <a:solidFill>
                      <a:schemeClr val="tx1"/>
                    </a:solidFill>
                  </a:rPr>
                  <a:t>Key/64</a:t>
                </a:r>
                <a:endParaRPr lang="zh-CN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0" name="Rectangle 219"/>
              <p:cNvSpPr/>
              <p:nvPr/>
            </p:nvSpPr>
            <p:spPr>
              <a:xfrm>
                <a:off x="5400432" y="4578696"/>
                <a:ext cx="504000" cy="2160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US" altLang="zh-CN" sz="1400" dirty="0" smtClean="0">
                    <a:solidFill>
                      <a:schemeClr val="tx1"/>
                    </a:solidFill>
                  </a:rPr>
                  <a:t>I/32</a:t>
                </a:r>
                <a:endParaRPr lang="zh-CN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1" name="Rectangle 220"/>
              <p:cNvSpPr/>
              <p:nvPr/>
            </p:nvSpPr>
            <p:spPr>
              <a:xfrm>
                <a:off x="5904432" y="4579256"/>
                <a:ext cx="576000" cy="21544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altLang="zh-CN" sz="1400" dirty="0" smtClean="0">
                    <a:solidFill>
                      <a:schemeClr val="tx1"/>
                    </a:solidFill>
                  </a:rPr>
                  <a:t>V/32</a:t>
                </a:r>
                <a:endParaRPr lang="zh-CN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2" name="Rectangle 221"/>
              <p:cNvSpPr/>
              <p:nvPr/>
            </p:nvSpPr>
            <p:spPr>
              <a:xfrm>
                <a:off x="6480432" y="4578696"/>
                <a:ext cx="900000" cy="2160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altLang="zh-CN" sz="1400" dirty="0" smtClean="0">
                    <a:solidFill>
                      <a:schemeClr val="tx1"/>
                    </a:solidFill>
                  </a:rPr>
                  <a:t>State/64</a:t>
                </a:r>
                <a:endParaRPr lang="zh-CN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3" name="Rectangle 222"/>
              <p:cNvSpPr/>
              <p:nvPr/>
            </p:nvSpPr>
            <p:spPr>
              <a:xfrm>
                <a:off x="7380432" y="4578696"/>
                <a:ext cx="1080000" cy="2160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 smtClean="0">
                    <a:solidFill>
                      <a:schemeClr val="tx1"/>
                    </a:solidFill>
                  </a:rPr>
                  <a:t>Value/N</a:t>
                </a:r>
                <a:endParaRPr lang="zh-CN" altLang="en-US" sz="1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24" name="Straight Connector 223"/>
              <p:cNvCxnSpPr/>
              <p:nvPr/>
            </p:nvCxnSpPr>
            <p:spPr>
              <a:xfrm flipH="1" flipV="1">
                <a:off x="6012161" y="3913820"/>
                <a:ext cx="2388952" cy="620343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 flipV="1">
                <a:off x="4615723" y="3913821"/>
                <a:ext cx="1180413" cy="62077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6" name="Rectangle 225"/>
              <p:cNvSpPr/>
              <p:nvPr/>
            </p:nvSpPr>
            <p:spPr>
              <a:xfrm>
                <a:off x="4851575" y="4152961"/>
                <a:ext cx="1188000" cy="212143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1400" dirty="0" smtClean="0">
                    <a:solidFill>
                      <a:schemeClr val="tx1"/>
                    </a:solidFill>
                  </a:rPr>
                  <a:t>Incarnation</a:t>
                </a:r>
                <a:endParaRPr lang="zh-CN" altLang="en-US" sz="1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27" name="Straight Arrow Connector 226"/>
              <p:cNvCxnSpPr/>
              <p:nvPr/>
            </p:nvCxnSpPr>
            <p:spPr>
              <a:xfrm flipH="1">
                <a:off x="5652432" y="4365128"/>
                <a:ext cx="0" cy="2160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stealth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8" name="Rectangle 227"/>
              <p:cNvSpPr/>
              <p:nvPr/>
            </p:nvSpPr>
            <p:spPr>
              <a:xfrm>
                <a:off x="5947531" y="4149080"/>
                <a:ext cx="1188000" cy="212143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1400" dirty="0" smtClean="0">
                    <a:solidFill>
                      <a:schemeClr val="tx1"/>
                    </a:solidFill>
                  </a:rPr>
                  <a:t>Version</a:t>
                </a:r>
                <a:endParaRPr lang="zh-CN" altLang="en-US" sz="1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30" name="Straight Arrow Connector 229"/>
              <p:cNvCxnSpPr/>
              <p:nvPr/>
            </p:nvCxnSpPr>
            <p:spPr>
              <a:xfrm flipH="1">
                <a:off x="6156176" y="4365128"/>
                <a:ext cx="144000" cy="2160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stealth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1" name="Group 230"/>
              <p:cNvGrpSpPr/>
              <p:nvPr/>
            </p:nvGrpSpPr>
            <p:grpSpPr>
              <a:xfrm>
                <a:off x="1607500" y="5133267"/>
                <a:ext cx="2899871" cy="216000"/>
                <a:chOff x="1240081" y="5133267"/>
                <a:chExt cx="2899871" cy="216000"/>
              </a:xfrm>
            </p:grpSpPr>
            <p:sp>
              <p:nvSpPr>
                <p:cNvPr id="232" name="Rectangle 231"/>
                <p:cNvSpPr/>
                <p:nvPr/>
              </p:nvSpPr>
              <p:spPr>
                <a:xfrm>
                  <a:off x="1240081" y="5133267"/>
                  <a:ext cx="216000" cy="21600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3" name="Rectangle 232"/>
                <p:cNvSpPr/>
                <p:nvPr/>
              </p:nvSpPr>
              <p:spPr>
                <a:xfrm>
                  <a:off x="1453497" y="5133267"/>
                  <a:ext cx="504000" cy="21600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/>
                  <a:r>
                    <a:rPr lang="en-US" altLang="zh-CN" sz="1400" dirty="0" smtClean="0">
                      <a:solidFill>
                        <a:schemeClr val="tx1"/>
                      </a:solidFill>
                    </a:rPr>
                    <a:t>LI/14</a:t>
                  </a:r>
                  <a:endParaRPr lang="zh-CN" altLang="en-US" sz="1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4" name="Rectangle 233"/>
                <p:cNvSpPr/>
                <p:nvPr/>
              </p:nvSpPr>
              <p:spPr>
                <a:xfrm>
                  <a:off x="1957497" y="5133827"/>
                  <a:ext cx="972000" cy="21544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400" dirty="0" smtClean="0">
                      <a:solidFill>
                        <a:schemeClr val="tx1"/>
                      </a:solidFill>
                    </a:rPr>
                    <a:t>Offset/48</a:t>
                  </a:r>
                  <a:endParaRPr lang="zh-CN" altLang="en-US" sz="1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5" name="Rectangle 234"/>
                <p:cNvSpPr/>
                <p:nvPr/>
              </p:nvSpPr>
              <p:spPr>
                <a:xfrm>
                  <a:off x="2934738" y="5133267"/>
                  <a:ext cx="1205214" cy="21600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400" dirty="0" smtClean="0">
                      <a:solidFill>
                        <a:schemeClr val="tx1"/>
                      </a:solidFill>
                    </a:rPr>
                    <a:t>Key/64</a:t>
                  </a:r>
                  <a:endParaRPr lang="zh-CN" altLang="en-US" sz="14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36" name="Rectangle 235"/>
              <p:cNvSpPr/>
              <p:nvPr/>
            </p:nvSpPr>
            <p:spPr>
              <a:xfrm>
                <a:off x="2067580" y="5534889"/>
                <a:ext cx="1728192" cy="212143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1400" dirty="0" err="1" smtClean="0">
                    <a:solidFill>
                      <a:schemeClr val="tx1"/>
                    </a:solidFill>
                  </a:rPr>
                  <a:t>Lossy</a:t>
                </a:r>
                <a:r>
                  <a:rPr lang="en-US" altLang="zh-CN" sz="1400" dirty="0" smtClean="0">
                    <a:solidFill>
                      <a:schemeClr val="tx1"/>
                    </a:solidFill>
                  </a:rPr>
                  <a:t> Incarnation</a:t>
                </a:r>
                <a:endParaRPr lang="zh-CN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7" name="Freeform 236"/>
              <p:cNvSpPr/>
              <p:nvPr/>
            </p:nvSpPr>
            <p:spPr>
              <a:xfrm>
                <a:off x="1949138" y="5354814"/>
                <a:ext cx="207261" cy="288000"/>
              </a:xfrm>
              <a:custGeom>
                <a:avLst/>
                <a:gdLst>
                  <a:gd name="connsiteX0" fmla="*/ 207261 w 207261"/>
                  <a:gd name="connsiteY0" fmla="*/ 324091 h 324091"/>
                  <a:gd name="connsiteX1" fmla="*/ 22066 w 207261"/>
                  <a:gd name="connsiteY1" fmla="*/ 254643 h 324091"/>
                  <a:gd name="connsiteX2" fmla="*/ 10491 w 207261"/>
                  <a:gd name="connsiteY2" fmla="*/ 0 h 324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7261" h="324091">
                    <a:moveTo>
                      <a:pt x="207261" y="324091"/>
                    </a:moveTo>
                    <a:cubicBezTo>
                      <a:pt x="131061" y="316374"/>
                      <a:pt x="54861" y="308658"/>
                      <a:pt x="22066" y="254643"/>
                    </a:cubicBezTo>
                    <a:cubicBezTo>
                      <a:pt x="-10729" y="200628"/>
                      <a:pt x="-119" y="100314"/>
                      <a:pt x="10491" y="0"/>
                    </a:cubicBezTo>
                  </a:path>
                </a:pathLst>
              </a:custGeom>
              <a:ln w="12700">
                <a:solidFill>
                  <a:schemeClr val="tx1"/>
                </a:solidFill>
                <a:tailEnd type="stealth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8" name="Rectangle 237"/>
              <p:cNvSpPr/>
              <p:nvPr/>
            </p:nvSpPr>
            <p:spPr>
              <a:xfrm>
                <a:off x="979075" y="5734460"/>
                <a:ext cx="864000" cy="694951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r>
                  <a:rPr lang="en-US" altLang="zh-CN" sz="1200" b="1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00:Unused</a:t>
                </a:r>
              </a:p>
              <a:p>
                <a:r>
                  <a:rPr lang="en-US" altLang="zh-CN" sz="1200" b="1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01:Header</a:t>
                </a:r>
              </a:p>
              <a:p>
                <a:r>
                  <a:rPr lang="en-US" altLang="zh-CN" sz="1200" b="1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10:Entry</a:t>
                </a:r>
              </a:p>
              <a:p>
                <a:r>
                  <a:rPr lang="en-US" altLang="zh-CN" sz="1200" b="1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11:Cached  </a:t>
                </a:r>
                <a:endParaRPr lang="zh-CN" altLang="en-US" sz="1200" b="1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39" name="Rectangle 238"/>
              <p:cNvSpPr/>
              <p:nvPr/>
            </p:nvSpPr>
            <p:spPr>
              <a:xfrm>
                <a:off x="933242" y="5421299"/>
                <a:ext cx="811651" cy="252000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1400" dirty="0" smtClean="0">
                    <a:solidFill>
                      <a:schemeClr val="tx1"/>
                    </a:solidFill>
                  </a:rPr>
                  <a:t>Type/2</a:t>
                </a:r>
                <a:endParaRPr lang="zh-CN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0" name="Freeform 239"/>
              <p:cNvSpPr/>
              <p:nvPr/>
            </p:nvSpPr>
            <p:spPr>
              <a:xfrm>
                <a:off x="1241918" y="5228754"/>
                <a:ext cx="346630" cy="256870"/>
              </a:xfrm>
              <a:custGeom>
                <a:avLst/>
                <a:gdLst>
                  <a:gd name="connsiteX0" fmla="*/ 22539 w 346630"/>
                  <a:gd name="connsiteY0" fmla="*/ 256870 h 256870"/>
                  <a:gd name="connsiteX1" fmla="*/ 34114 w 346630"/>
                  <a:gd name="connsiteY1" fmla="*/ 36951 h 256870"/>
                  <a:gd name="connsiteX2" fmla="*/ 346630 w 346630"/>
                  <a:gd name="connsiteY2" fmla="*/ 2227 h 256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6630" h="256870">
                    <a:moveTo>
                      <a:pt x="22539" y="256870"/>
                    </a:moveTo>
                    <a:cubicBezTo>
                      <a:pt x="1319" y="168130"/>
                      <a:pt x="-19901" y="79391"/>
                      <a:pt x="34114" y="36951"/>
                    </a:cubicBezTo>
                    <a:cubicBezTo>
                      <a:pt x="88129" y="-5490"/>
                      <a:pt x="217379" y="-1632"/>
                      <a:pt x="346630" y="2227"/>
                    </a:cubicBezTo>
                  </a:path>
                </a:pathLst>
              </a:custGeom>
              <a:ln w="12700">
                <a:solidFill>
                  <a:schemeClr val="tx1"/>
                </a:solidFill>
                <a:tailEnd type="stealth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41" name="Straight Connector 240"/>
              <p:cNvCxnSpPr/>
              <p:nvPr/>
            </p:nvCxnSpPr>
            <p:spPr>
              <a:xfrm flipV="1">
                <a:off x="1607500" y="4701219"/>
                <a:ext cx="659624" cy="41743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>
              <a:xfrm flipH="1" flipV="1">
                <a:off x="2537711" y="4698669"/>
                <a:ext cx="1969636" cy="42904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3" name="Rectangle 242"/>
              <p:cNvSpPr/>
              <p:nvPr/>
            </p:nvSpPr>
            <p:spPr>
              <a:xfrm>
                <a:off x="5801845" y="3703907"/>
                <a:ext cx="216000" cy="216000"/>
              </a:xfrm>
              <a:prstGeom prst="rect">
                <a:avLst/>
              </a:prstGeom>
              <a:pattFill prst="wdUpDiag">
                <a:fgClr>
                  <a:srgbClr val="FF0066"/>
                </a:fgClr>
                <a:bgClr>
                  <a:schemeClr val="bg1"/>
                </a:bgClr>
              </a:pattFill>
              <a:ln w="28575">
                <a:solidFill>
                  <a:srgbClr val="FF0066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4" name="Rectangle 243"/>
              <p:cNvSpPr/>
              <p:nvPr/>
            </p:nvSpPr>
            <p:spPr>
              <a:xfrm>
                <a:off x="2276808" y="4519943"/>
                <a:ext cx="252000" cy="180000"/>
              </a:xfrm>
              <a:prstGeom prst="rect">
                <a:avLst/>
              </a:prstGeom>
              <a:pattFill prst="wdUpDiag">
                <a:fgClr>
                  <a:srgbClr val="FF0066"/>
                </a:fgClr>
                <a:bgClr>
                  <a:schemeClr val="bg1"/>
                </a:bgClr>
              </a:pattFill>
              <a:ln w="28575">
                <a:solidFill>
                  <a:srgbClr val="FF0066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683568" y="5727007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683568" y="5913288"/>
                <a:ext cx="144000" cy="108000"/>
              </a:xfrm>
              <a:prstGeom prst="rect">
                <a:avLst/>
              </a:prstGeom>
              <a:solidFill>
                <a:srgbClr val="0000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683568" y="6093296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683568" y="6309320"/>
                <a:ext cx="144000" cy="108000"/>
              </a:xfrm>
              <a:prstGeom prst="rect">
                <a:avLst/>
              </a:prstGeom>
              <a:solidFill>
                <a:srgbClr val="FF0066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5220072" y="5013176"/>
              <a:ext cx="3659633" cy="1440160"/>
              <a:chOff x="5220072" y="5013176"/>
              <a:chExt cx="3659633" cy="1440160"/>
            </a:xfrm>
          </p:grpSpPr>
          <p:grpSp>
            <p:nvGrpSpPr>
              <p:cNvPr id="127" name="Group 126"/>
              <p:cNvGrpSpPr/>
              <p:nvPr/>
            </p:nvGrpSpPr>
            <p:grpSpPr>
              <a:xfrm>
                <a:off x="5664891" y="5570075"/>
                <a:ext cx="858736" cy="216520"/>
                <a:chOff x="1048968" y="3744170"/>
                <a:chExt cx="858736" cy="216520"/>
              </a:xfrm>
            </p:grpSpPr>
            <p:grpSp>
              <p:nvGrpSpPr>
                <p:cNvPr id="129" name="Group 128"/>
                <p:cNvGrpSpPr/>
                <p:nvPr/>
              </p:nvGrpSpPr>
              <p:grpSpPr>
                <a:xfrm>
                  <a:off x="1619672" y="3744690"/>
                  <a:ext cx="288000" cy="216000"/>
                  <a:chOff x="1619672" y="3744690"/>
                  <a:chExt cx="288000" cy="216000"/>
                </a:xfrm>
              </p:grpSpPr>
              <p:sp>
                <p:nvSpPr>
                  <p:cNvPr id="143" name="Rectangle 142"/>
                  <p:cNvSpPr/>
                  <p:nvPr/>
                </p:nvSpPr>
                <p:spPr>
                  <a:xfrm>
                    <a:off x="1619672" y="3744690"/>
                    <a:ext cx="144000" cy="108000"/>
                  </a:xfrm>
                  <a:prstGeom prst="rect">
                    <a:avLst/>
                  </a:prstGeom>
                  <a:solidFill>
                    <a:srgbClr val="00FFFF"/>
                  </a:solidFill>
                  <a:ln w="3175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44" name="Rectangle 143"/>
                  <p:cNvSpPr/>
                  <p:nvPr/>
                </p:nvSpPr>
                <p:spPr>
                  <a:xfrm>
                    <a:off x="1763672" y="3744690"/>
                    <a:ext cx="144000" cy="108000"/>
                  </a:xfrm>
                  <a:prstGeom prst="rect">
                    <a:avLst/>
                  </a:prstGeom>
                  <a:solidFill>
                    <a:srgbClr val="00FFFF"/>
                  </a:solidFill>
                  <a:ln w="3175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45" name="Rectangle 144"/>
                  <p:cNvSpPr/>
                  <p:nvPr/>
                </p:nvSpPr>
                <p:spPr>
                  <a:xfrm>
                    <a:off x="1619672" y="3852690"/>
                    <a:ext cx="144000" cy="108000"/>
                  </a:xfrm>
                  <a:prstGeom prst="rect">
                    <a:avLst/>
                  </a:prstGeom>
                  <a:solidFill>
                    <a:srgbClr val="00FFFF"/>
                  </a:solidFill>
                  <a:ln w="3175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46" name="Rectangle 145"/>
                  <p:cNvSpPr/>
                  <p:nvPr/>
                </p:nvSpPr>
                <p:spPr>
                  <a:xfrm>
                    <a:off x="1763672" y="3852690"/>
                    <a:ext cx="144000" cy="108000"/>
                  </a:xfrm>
                  <a:prstGeom prst="rect">
                    <a:avLst/>
                  </a:prstGeom>
                  <a:solidFill>
                    <a:srgbClr val="FF0066"/>
                  </a:solidFill>
                  <a:ln w="3175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30" name="Rectangle 129"/>
                <p:cNvSpPr/>
                <p:nvPr/>
              </p:nvSpPr>
              <p:spPr>
                <a:xfrm>
                  <a:off x="1619672" y="3744170"/>
                  <a:ext cx="288032" cy="21600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31" name="Group 130"/>
                <p:cNvGrpSpPr/>
                <p:nvPr/>
              </p:nvGrpSpPr>
              <p:grpSpPr>
                <a:xfrm>
                  <a:off x="1331656" y="3744690"/>
                  <a:ext cx="288000" cy="216000"/>
                  <a:chOff x="1619672" y="3744690"/>
                  <a:chExt cx="288000" cy="216000"/>
                </a:xfrm>
              </p:grpSpPr>
              <p:sp>
                <p:nvSpPr>
                  <p:cNvPr id="139" name="Rectangle 138"/>
                  <p:cNvSpPr/>
                  <p:nvPr/>
                </p:nvSpPr>
                <p:spPr>
                  <a:xfrm>
                    <a:off x="1619672" y="3744690"/>
                    <a:ext cx="144000" cy="108000"/>
                  </a:xfrm>
                  <a:prstGeom prst="rect">
                    <a:avLst/>
                  </a:prstGeom>
                  <a:solidFill>
                    <a:srgbClr val="00FFFF"/>
                  </a:solidFill>
                  <a:ln w="3175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40" name="Rectangle 139"/>
                  <p:cNvSpPr/>
                  <p:nvPr/>
                </p:nvSpPr>
                <p:spPr>
                  <a:xfrm>
                    <a:off x="1763672" y="3744690"/>
                    <a:ext cx="144000" cy="108000"/>
                  </a:xfrm>
                  <a:prstGeom prst="rect">
                    <a:avLst/>
                  </a:prstGeom>
                  <a:solidFill>
                    <a:srgbClr val="00FFFF"/>
                  </a:solidFill>
                  <a:ln w="3175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41" name="Rectangle 140"/>
                  <p:cNvSpPr/>
                  <p:nvPr/>
                </p:nvSpPr>
                <p:spPr>
                  <a:xfrm>
                    <a:off x="1619672" y="3852690"/>
                    <a:ext cx="144000" cy="108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42" name="Rectangle 141"/>
                  <p:cNvSpPr/>
                  <p:nvPr/>
                </p:nvSpPr>
                <p:spPr>
                  <a:xfrm>
                    <a:off x="1763672" y="3852690"/>
                    <a:ext cx="144000" cy="108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32" name="Rectangle 131"/>
                <p:cNvSpPr/>
                <p:nvPr/>
              </p:nvSpPr>
              <p:spPr>
                <a:xfrm>
                  <a:off x="1331656" y="3744170"/>
                  <a:ext cx="288032" cy="21600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33" name="Group 132"/>
                <p:cNvGrpSpPr/>
                <p:nvPr/>
              </p:nvGrpSpPr>
              <p:grpSpPr>
                <a:xfrm>
                  <a:off x="1048968" y="3744690"/>
                  <a:ext cx="288000" cy="216000"/>
                  <a:chOff x="1619672" y="3744690"/>
                  <a:chExt cx="288000" cy="216000"/>
                </a:xfrm>
              </p:grpSpPr>
              <p:sp>
                <p:nvSpPr>
                  <p:cNvPr id="135" name="Rectangle 134"/>
                  <p:cNvSpPr/>
                  <p:nvPr/>
                </p:nvSpPr>
                <p:spPr>
                  <a:xfrm>
                    <a:off x="1619672" y="3744690"/>
                    <a:ext cx="144000" cy="108000"/>
                  </a:xfrm>
                  <a:prstGeom prst="rect">
                    <a:avLst/>
                  </a:prstGeom>
                  <a:solidFill>
                    <a:srgbClr val="00FFFF"/>
                  </a:solidFill>
                  <a:ln w="3175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36" name="Rectangle 135"/>
                  <p:cNvSpPr/>
                  <p:nvPr/>
                </p:nvSpPr>
                <p:spPr>
                  <a:xfrm>
                    <a:off x="1763672" y="3744690"/>
                    <a:ext cx="144000" cy="108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37" name="Rectangle 136"/>
                  <p:cNvSpPr/>
                  <p:nvPr/>
                </p:nvSpPr>
                <p:spPr>
                  <a:xfrm>
                    <a:off x="1619672" y="3852690"/>
                    <a:ext cx="144000" cy="108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38" name="Rectangle 137"/>
                  <p:cNvSpPr/>
                  <p:nvPr/>
                </p:nvSpPr>
                <p:spPr>
                  <a:xfrm>
                    <a:off x="1763672" y="3852690"/>
                    <a:ext cx="144000" cy="108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34" name="Rectangle 133"/>
                <p:cNvSpPr/>
                <p:nvPr/>
              </p:nvSpPr>
              <p:spPr>
                <a:xfrm>
                  <a:off x="1048968" y="3744170"/>
                  <a:ext cx="288032" cy="21600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47" name="Group 146"/>
              <p:cNvGrpSpPr/>
              <p:nvPr/>
            </p:nvGrpSpPr>
            <p:grpSpPr>
              <a:xfrm>
                <a:off x="7099691" y="5570075"/>
                <a:ext cx="288032" cy="216520"/>
                <a:chOff x="2411760" y="3743650"/>
                <a:chExt cx="288032" cy="216520"/>
              </a:xfrm>
            </p:grpSpPr>
            <p:grpSp>
              <p:nvGrpSpPr>
                <p:cNvPr id="148" name="Group 147"/>
                <p:cNvGrpSpPr/>
                <p:nvPr/>
              </p:nvGrpSpPr>
              <p:grpSpPr>
                <a:xfrm>
                  <a:off x="2411760" y="3744170"/>
                  <a:ext cx="288000" cy="216000"/>
                  <a:chOff x="1619672" y="3744690"/>
                  <a:chExt cx="288000" cy="216000"/>
                </a:xfrm>
              </p:grpSpPr>
              <p:sp>
                <p:nvSpPr>
                  <p:cNvPr id="150" name="Rectangle 149"/>
                  <p:cNvSpPr/>
                  <p:nvPr/>
                </p:nvSpPr>
                <p:spPr>
                  <a:xfrm>
                    <a:off x="1619672" y="3744690"/>
                    <a:ext cx="144000" cy="108000"/>
                  </a:xfrm>
                  <a:prstGeom prst="rect">
                    <a:avLst/>
                  </a:prstGeom>
                  <a:solidFill>
                    <a:srgbClr val="00FFFF"/>
                  </a:solidFill>
                  <a:ln w="3175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51" name="Rectangle 150"/>
                  <p:cNvSpPr/>
                  <p:nvPr/>
                </p:nvSpPr>
                <p:spPr>
                  <a:xfrm>
                    <a:off x="1763672" y="3744690"/>
                    <a:ext cx="144000" cy="108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52" name="Rectangle 151"/>
                  <p:cNvSpPr/>
                  <p:nvPr/>
                </p:nvSpPr>
                <p:spPr>
                  <a:xfrm>
                    <a:off x="1619672" y="3852690"/>
                    <a:ext cx="144000" cy="108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53" name="Rectangle 152"/>
                  <p:cNvSpPr/>
                  <p:nvPr/>
                </p:nvSpPr>
                <p:spPr>
                  <a:xfrm>
                    <a:off x="1763672" y="3852690"/>
                    <a:ext cx="144000" cy="108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49" name="Rectangle 148"/>
                <p:cNvSpPr/>
                <p:nvPr/>
              </p:nvSpPr>
              <p:spPr>
                <a:xfrm>
                  <a:off x="2411760" y="3743650"/>
                  <a:ext cx="288032" cy="21600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54" name="Rectangle 153"/>
              <p:cNvSpPr/>
              <p:nvPr/>
            </p:nvSpPr>
            <p:spPr>
              <a:xfrm>
                <a:off x="6235595" y="5209394"/>
                <a:ext cx="288032" cy="216000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 smtClean="0">
                    <a:solidFill>
                      <a:schemeClr val="tx1"/>
                    </a:solidFill>
                    <a:latin typeface="+mj-lt"/>
                  </a:rPr>
                  <a:t>3</a:t>
                </a:r>
                <a:endParaRPr lang="zh-CN" altLang="en-US" sz="16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5947579" y="5209394"/>
                <a:ext cx="288032" cy="216000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 smtClean="0">
                    <a:solidFill>
                      <a:schemeClr val="tx1"/>
                    </a:solidFill>
                    <a:latin typeface="+mj-lt"/>
                  </a:rPr>
                  <a:t>2</a:t>
                </a:r>
                <a:endParaRPr lang="zh-CN" altLang="en-US" sz="16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5664891" y="5209394"/>
                <a:ext cx="288032" cy="216000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 smtClean="0">
                    <a:solidFill>
                      <a:schemeClr val="tx1"/>
                    </a:solidFill>
                    <a:latin typeface="+mj-lt"/>
                  </a:rPr>
                  <a:t>1</a:t>
                </a:r>
                <a:endParaRPr lang="zh-CN" altLang="en-US" sz="16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7099691" y="5208874"/>
                <a:ext cx="288032" cy="216000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 smtClean="0">
                    <a:solidFill>
                      <a:schemeClr val="tx1"/>
                    </a:solidFill>
                    <a:latin typeface="+mj-lt"/>
                  </a:rPr>
                  <a:t>N</a:t>
                </a:r>
                <a:endParaRPr lang="zh-CN" altLang="en-US" sz="16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6667643" y="5660335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6811691" y="5660335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6955739" y="5660335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6667643" y="5318051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6811691" y="5318051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6955739" y="5318051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72" name="Group 171"/>
              <p:cNvGrpSpPr/>
              <p:nvPr/>
            </p:nvGrpSpPr>
            <p:grpSpPr>
              <a:xfrm>
                <a:off x="7956408" y="5570075"/>
                <a:ext cx="288032" cy="216520"/>
                <a:chOff x="2411760" y="3743650"/>
                <a:chExt cx="288032" cy="216520"/>
              </a:xfrm>
            </p:grpSpPr>
            <p:grpSp>
              <p:nvGrpSpPr>
                <p:cNvPr id="173" name="Group 172"/>
                <p:cNvGrpSpPr/>
                <p:nvPr/>
              </p:nvGrpSpPr>
              <p:grpSpPr>
                <a:xfrm>
                  <a:off x="2411760" y="3744170"/>
                  <a:ext cx="288000" cy="216000"/>
                  <a:chOff x="1619672" y="3744690"/>
                  <a:chExt cx="288000" cy="216000"/>
                </a:xfrm>
              </p:grpSpPr>
              <p:sp>
                <p:nvSpPr>
                  <p:cNvPr id="175" name="Rectangle 174"/>
                  <p:cNvSpPr/>
                  <p:nvPr/>
                </p:nvSpPr>
                <p:spPr>
                  <a:xfrm>
                    <a:off x="1619672" y="3744690"/>
                    <a:ext cx="144000" cy="108000"/>
                  </a:xfrm>
                  <a:prstGeom prst="rect">
                    <a:avLst/>
                  </a:prstGeom>
                  <a:solidFill>
                    <a:srgbClr val="00FFFF"/>
                  </a:solidFill>
                  <a:ln w="3175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6" name="Rectangle 175"/>
                  <p:cNvSpPr/>
                  <p:nvPr/>
                </p:nvSpPr>
                <p:spPr>
                  <a:xfrm>
                    <a:off x="1763672" y="3744690"/>
                    <a:ext cx="144000" cy="108000"/>
                  </a:xfrm>
                  <a:prstGeom prst="rect">
                    <a:avLst/>
                  </a:prstGeom>
                  <a:solidFill>
                    <a:srgbClr val="00FFFF"/>
                  </a:solidFill>
                  <a:ln w="3175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7" name="Rectangle 176"/>
                  <p:cNvSpPr/>
                  <p:nvPr/>
                </p:nvSpPr>
                <p:spPr>
                  <a:xfrm>
                    <a:off x="1619672" y="3852690"/>
                    <a:ext cx="144000" cy="108000"/>
                  </a:xfrm>
                  <a:prstGeom prst="rect">
                    <a:avLst/>
                  </a:prstGeom>
                  <a:solidFill>
                    <a:srgbClr val="00FFFF"/>
                  </a:solidFill>
                  <a:ln w="3175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8" name="Rectangle 177"/>
                  <p:cNvSpPr/>
                  <p:nvPr/>
                </p:nvSpPr>
                <p:spPr>
                  <a:xfrm>
                    <a:off x="1763672" y="3852690"/>
                    <a:ext cx="144000" cy="108000"/>
                  </a:xfrm>
                  <a:prstGeom prst="rect">
                    <a:avLst/>
                  </a:prstGeom>
                  <a:solidFill>
                    <a:srgbClr val="0000FF"/>
                  </a:solidFill>
                  <a:ln w="3175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74" name="Rectangle 173"/>
                <p:cNvSpPr/>
                <p:nvPr/>
              </p:nvSpPr>
              <p:spPr>
                <a:xfrm>
                  <a:off x="2411760" y="3743650"/>
                  <a:ext cx="288032" cy="21600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79" name="Oval 178"/>
              <p:cNvSpPr/>
              <p:nvPr/>
            </p:nvSpPr>
            <p:spPr>
              <a:xfrm>
                <a:off x="7501035" y="5642083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7645083" y="5642083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7789131" y="5642083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82" name="Group 181"/>
              <p:cNvGrpSpPr/>
              <p:nvPr/>
            </p:nvGrpSpPr>
            <p:grpSpPr>
              <a:xfrm>
                <a:off x="8244408" y="5570075"/>
                <a:ext cx="288032" cy="216520"/>
                <a:chOff x="2411760" y="3743650"/>
                <a:chExt cx="288032" cy="216520"/>
              </a:xfrm>
            </p:grpSpPr>
            <p:grpSp>
              <p:nvGrpSpPr>
                <p:cNvPr id="183" name="Group 182"/>
                <p:cNvGrpSpPr/>
                <p:nvPr/>
              </p:nvGrpSpPr>
              <p:grpSpPr>
                <a:xfrm>
                  <a:off x="2411760" y="3744170"/>
                  <a:ext cx="288000" cy="216000"/>
                  <a:chOff x="1619672" y="3744690"/>
                  <a:chExt cx="288000" cy="216000"/>
                </a:xfrm>
              </p:grpSpPr>
              <p:sp>
                <p:nvSpPr>
                  <p:cNvPr id="185" name="Rectangle 184"/>
                  <p:cNvSpPr/>
                  <p:nvPr/>
                </p:nvSpPr>
                <p:spPr>
                  <a:xfrm>
                    <a:off x="1619672" y="3744690"/>
                    <a:ext cx="144000" cy="108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86" name="Rectangle 185"/>
                  <p:cNvSpPr/>
                  <p:nvPr/>
                </p:nvSpPr>
                <p:spPr>
                  <a:xfrm>
                    <a:off x="1763672" y="3744690"/>
                    <a:ext cx="144000" cy="108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87" name="Rectangle 186"/>
                  <p:cNvSpPr/>
                  <p:nvPr/>
                </p:nvSpPr>
                <p:spPr>
                  <a:xfrm>
                    <a:off x="1619672" y="3852690"/>
                    <a:ext cx="144000" cy="108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88" name="Rectangle 187"/>
                  <p:cNvSpPr/>
                  <p:nvPr/>
                </p:nvSpPr>
                <p:spPr>
                  <a:xfrm>
                    <a:off x="1763672" y="3852690"/>
                    <a:ext cx="144000" cy="108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84" name="Rectangle 183"/>
                <p:cNvSpPr/>
                <p:nvPr/>
              </p:nvSpPr>
              <p:spPr>
                <a:xfrm>
                  <a:off x="2411760" y="3743650"/>
                  <a:ext cx="288032" cy="21600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65" name="Freeform 164"/>
              <p:cNvSpPr/>
              <p:nvPr/>
            </p:nvSpPr>
            <p:spPr>
              <a:xfrm>
                <a:off x="6451595" y="5161685"/>
                <a:ext cx="1510630" cy="565322"/>
              </a:xfrm>
              <a:custGeom>
                <a:avLst/>
                <a:gdLst>
                  <a:gd name="connsiteX0" fmla="*/ 0 w 1382233"/>
                  <a:gd name="connsiteY0" fmla="*/ 565322 h 565322"/>
                  <a:gd name="connsiteX1" fmla="*/ 829340 w 1382233"/>
                  <a:gd name="connsiteY1" fmla="*/ 1796 h 565322"/>
                  <a:gd name="connsiteX2" fmla="*/ 1382233 w 1382233"/>
                  <a:gd name="connsiteY2" fmla="*/ 384569 h 565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82233" h="565322">
                    <a:moveTo>
                      <a:pt x="0" y="565322"/>
                    </a:moveTo>
                    <a:cubicBezTo>
                      <a:pt x="299484" y="298622"/>
                      <a:pt x="598968" y="31922"/>
                      <a:pt x="829340" y="1796"/>
                    </a:cubicBezTo>
                    <a:cubicBezTo>
                      <a:pt x="1059712" y="-28330"/>
                      <a:pt x="1311349" y="329634"/>
                      <a:pt x="1382233" y="384569"/>
                    </a:cubicBezTo>
                  </a:path>
                </a:pathLst>
              </a:custGeom>
              <a:ln w="28575">
                <a:solidFill>
                  <a:srgbClr val="FF0066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45" name="Group 44"/>
              <p:cNvGrpSpPr/>
              <p:nvPr/>
            </p:nvGrpSpPr>
            <p:grpSpPr>
              <a:xfrm>
                <a:off x="5220072" y="5013176"/>
                <a:ext cx="3564000" cy="1440160"/>
                <a:chOff x="5220072" y="5013176"/>
                <a:chExt cx="3564000" cy="1440160"/>
              </a:xfrm>
              <a:effectLst/>
            </p:grpSpPr>
            <p:cxnSp>
              <p:nvCxnSpPr>
                <p:cNvPr id="19" name="Straight Connector 18"/>
                <p:cNvCxnSpPr/>
                <p:nvPr/>
              </p:nvCxnSpPr>
              <p:spPr>
                <a:xfrm>
                  <a:off x="5220072" y="5013176"/>
                  <a:ext cx="3564000" cy="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/>
                <p:cNvCxnSpPr/>
                <p:nvPr/>
              </p:nvCxnSpPr>
              <p:spPr>
                <a:xfrm>
                  <a:off x="5220072" y="5013176"/>
                  <a:ext cx="0" cy="144016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9" name="TextBox 188"/>
              <p:cNvSpPr txBox="1"/>
              <p:nvPr/>
            </p:nvSpPr>
            <p:spPr>
              <a:xfrm>
                <a:off x="7956376" y="5085184"/>
                <a:ext cx="9233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sz="1400" dirty="0" smtClean="0"/>
                  <a:t>Cache</a:t>
                </a:r>
                <a:endParaRPr lang="zh-CN" altLang="en-US" sz="1400" dirty="0"/>
              </a:p>
            </p:txBody>
          </p:sp>
        </p:grpSp>
      </p:grpSp>
      <p:sp>
        <p:nvSpPr>
          <p:cNvPr id="16" name="Rectangle 15"/>
          <p:cNvSpPr/>
          <p:nvPr/>
        </p:nvSpPr>
        <p:spPr>
          <a:xfrm>
            <a:off x="827584" y="3717032"/>
            <a:ext cx="7344784" cy="1597288"/>
          </a:xfrm>
          <a:prstGeom prst="rect">
            <a:avLst/>
          </a:prstGeom>
          <a:solidFill>
            <a:schemeClr val="bg1"/>
          </a:solidFill>
        </p:spPr>
        <p:txBody>
          <a:bodyPr wrap="square" lIns="288000" tIns="288000" rIns="288000" bIns="28800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400" dirty="0" smtClean="0"/>
              <a:t>The average lookup cost = </a:t>
            </a:r>
            <a:r>
              <a:rPr lang="en-US" altLang="zh-CN" sz="2400" b="1" dirty="0" smtClean="0"/>
              <a:t>0.178</a:t>
            </a:r>
          </a:p>
          <a:p>
            <a:pPr algn="ctr">
              <a:lnSpc>
                <a:spcPct val="110000"/>
              </a:lnSpc>
            </a:pPr>
            <a:r>
              <a:rPr lang="en-US" altLang="zh-CN" dirty="0" smtClean="0">
                <a:solidFill>
                  <a:srgbClr val="FF0066"/>
                </a:solidFill>
              </a:rPr>
              <a:t>20 million </a:t>
            </a:r>
            <a:r>
              <a:rPr lang="en-US" altLang="zh-CN" dirty="0" smtClean="0"/>
              <a:t>key-value pairs (40 GB), </a:t>
            </a:r>
            <a:r>
              <a:rPr lang="en-US" altLang="zh-CN" dirty="0" smtClean="0">
                <a:solidFill>
                  <a:srgbClr val="FF0066"/>
                </a:solidFill>
              </a:rPr>
              <a:t>20MB</a:t>
            </a:r>
            <a:r>
              <a:rPr lang="en-US" altLang="zh-CN" dirty="0" smtClean="0"/>
              <a:t> cache (from </a:t>
            </a:r>
            <a:r>
              <a:rPr lang="en-US" altLang="zh-CN" dirty="0" smtClean="0">
                <a:solidFill>
                  <a:srgbClr val="FF0066"/>
                </a:solidFill>
              </a:rPr>
              <a:t>empty</a:t>
            </a:r>
            <a:r>
              <a:rPr lang="en-US" altLang="zh-CN" dirty="0" smtClean="0"/>
              <a:t>), </a:t>
            </a:r>
            <a:r>
              <a:rPr lang="en-US" altLang="zh-CN" dirty="0">
                <a:solidFill>
                  <a:srgbClr val="FF0066"/>
                </a:solidFill>
              </a:rPr>
              <a:t>8 </a:t>
            </a:r>
            <a:r>
              <a:rPr lang="en-US" altLang="zh-CN" dirty="0"/>
              <a:t>client threads,</a:t>
            </a:r>
            <a:r>
              <a:rPr lang="en-US" altLang="zh-CN" dirty="0">
                <a:solidFill>
                  <a:srgbClr val="FF0066"/>
                </a:solidFill>
              </a:rPr>
              <a:t> </a:t>
            </a:r>
            <a:r>
              <a:rPr lang="en-US" altLang="zh-CN" dirty="0" smtClean="0"/>
              <a:t>skewed workload (</a:t>
            </a:r>
            <a:r>
              <a:rPr lang="en-US" altLang="zh-CN" dirty="0" err="1" smtClean="0"/>
              <a:t>Zipf</a:t>
            </a:r>
            <a:r>
              <a:rPr lang="en-US" altLang="zh-CN" dirty="0" smtClean="0"/>
              <a:t> </a:t>
            </a:r>
            <a:r>
              <a:rPr lang="el-GR" altLang="zh-CN" dirty="0" smtClean="0">
                <a:latin typeface="Century Gothic" panose="020B0502020202020204" pitchFamily="34" charset="0"/>
              </a:rPr>
              <a:t>θ</a:t>
            </a:r>
            <a:r>
              <a:rPr lang="en-US" altLang="zh-CN" dirty="0" smtClean="0">
                <a:latin typeface="Century Gothic" panose="020B0502020202020204" pitchFamily="34" charset="0"/>
              </a:rPr>
              <a:t>=0.99</a:t>
            </a:r>
            <a:r>
              <a:rPr lang="en-US" altLang="zh-CN" dirty="0" smtClean="0"/>
              <a:t>)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5401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"/>
    </mc:Choice>
    <mc:Fallback xmlns="">
      <p:transition xmlns:p14="http://schemas.microsoft.com/office/powerpoint/2010/main" spd="slow" advTm="3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60432" y="6376243"/>
            <a:ext cx="504056" cy="365125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49</a:t>
            </a:fld>
            <a:endParaRPr lang="zh-CN" altLang="en-US" sz="1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Read Performance of DrTM-KV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90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627" y="3089025"/>
            <a:ext cx="3863802" cy="270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00" y="3089025"/>
            <a:ext cx="3770687" cy="2700000"/>
          </a:xfrm>
          <a:prstGeom prst="rect">
            <a:avLst/>
          </a:prstGeom>
        </p:spPr>
      </p:pic>
      <p:sp>
        <p:nvSpPr>
          <p:cNvPr id="193" name="TextBox 13"/>
          <p:cNvSpPr txBox="1"/>
          <p:nvPr/>
        </p:nvSpPr>
        <p:spPr>
          <a:xfrm>
            <a:off x="5508104" y="2996952"/>
            <a:ext cx="2016000" cy="307777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altLang="zh-C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Latency</a:t>
            </a:r>
            <a:r>
              <a:rPr lang="en-US" altLang="zh-CN" dirty="0" smtClean="0"/>
              <a:t>(V=64B)</a:t>
            </a:r>
            <a:endParaRPr lang="zh-CN" altLang="en-US" dirty="0"/>
          </a:p>
        </p:txBody>
      </p:sp>
      <p:sp>
        <p:nvSpPr>
          <p:cNvPr id="17" name="内容占位符 2"/>
          <p:cNvSpPr txBox="1">
            <a:spLocks/>
          </p:cNvSpPr>
          <p:nvPr/>
        </p:nvSpPr>
        <p:spPr>
          <a:xfrm>
            <a:off x="323528" y="1361357"/>
            <a:ext cx="8352928" cy="1779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630238" lvl="2">
              <a:buFont typeface="Wingdings" panose="05000000000000000000" pitchFamily="2" charset="2"/>
              <a:buChar char="ü"/>
            </a:pPr>
            <a:r>
              <a:rPr lang="en-US" altLang="zh-CN" sz="2000" dirty="0" smtClean="0">
                <a:solidFill>
                  <a:schemeClr val="tx1"/>
                </a:solidFill>
                <a:latin typeface="Century Gothic" pitchFamily="34" charset="0"/>
              </a:rPr>
              <a:t>DrTM-KV w/o caching provides a comparable performance</a:t>
            </a:r>
            <a:endParaRPr lang="en-US" altLang="zh-CN" sz="2000" dirty="0">
              <a:solidFill>
                <a:schemeClr val="tx1"/>
              </a:solidFill>
              <a:latin typeface="Century Gothic" pitchFamily="34" charset="0"/>
            </a:endParaRPr>
          </a:p>
          <a:p>
            <a:pPr marL="630238" lvl="2">
              <a:buFont typeface="Wingdings" panose="05000000000000000000" pitchFamily="2" charset="2"/>
              <a:buChar char="ü"/>
            </a:pPr>
            <a:r>
              <a:rPr lang="en-US" altLang="zh-CN" sz="2000" dirty="0" smtClean="0">
                <a:solidFill>
                  <a:schemeClr val="tx1"/>
                </a:solidFill>
                <a:latin typeface="Century Gothic" pitchFamily="34" charset="0"/>
              </a:rPr>
              <a:t>DrTM-KV w/ caching (DrTM-KV</a:t>
            </a:r>
            <a:r>
              <a:rPr lang="en-US" altLang="zh-CN" sz="2000" dirty="0">
                <a:solidFill>
                  <a:schemeClr val="tx1"/>
                </a:solidFill>
                <a:latin typeface="Century Gothic" pitchFamily="34" charset="0"/>
              </a:rPr>
              <a:t>/$) </a:t>
            </a:r>
            <a:r>
              <a:rPr lang="en-US" altLang="zh-CN" sz="2000" dirty="0" smtClean="0">
                <a:solidFill>
                  <a:schemeClr val="tx1"/>
                </a:solidFill>
                <a:latin typeface="Century Gothic" pitchFamily="34" charset="0"/>
              </a:rPr>
              <a:t>can achieve </a:t>
            </a:r>
            <a:r>
              <a:rPr lang="en-US" altLang="zh-CN" sz="2000" dirty="0">
                <a:solidFill>
                  <a:schemeClr val="tx1"/>
                </a:solidFill>
                <a:latin typeface="Century Gothic" pitchFamily="34" charset="0"/>
              </a:rPr>
              <a:t>both lowest latency (</a:t>
            </a:r>
            <a:r>
              <a:rPr lang="en-US" altLang="zh-CN" sz="2000" dirty="0">
                <a:solidFill>
                  <a:srgbClr val="FF0066"/>
                </a:solidFill>
                <a:latin typeface="Century Gothic" pitchFamily="34" charset="0"/>
              </a:rPr>
              <a:t>3.4 </a:t>
            </a:r>
            <a:r>
              <a:rPr lang="en-US" altLang="zh-CN" sz="2000" dirty="0" err="1">
                <a:solidFill>
                  <a:srgbClr val="FF0066"/>
                </a:solidFill>
                <a:latin typeface="Century Gothic" pitchFamily="34" charset="0"/>
              </a:rPr>
              <a:t>μs</a:t>
            </a:r>
            <a:r>
              <a:rPr lang="en-US" altLang="zh-CN" sz="2000" dirty="0">
                <a:solidFill>
                  <a:schemeClr val="tx1"/>
                </a:solidFill>
                <a:latin typeface="Century Gothic" pitchFamily="34" charset="0"/>
              </a:rPr>
              <a:t>) and highest throughput (</a:t>
            </a:r>
            <a:r>
              <a:rPr lang="en-US" altLang="zh-CN" sz="2000" dirty="0">
                <a:solidFill>
                  <a:srgbClr val="FF0066"/>
                </a:solidFill>
                <a:latin typeface="Century Gothic" pitchFamily="34" charset="0"/>
              </a:rPr>
              <a:t>23.4 Mops/sec</a:t>
            </a:r>
            <a:r>
              <a:rPr lang="en-US" altLang="zh-CN" sz="2000" dirty="0">
                <a:solidFill>
                  <a:schemeClr val="tx1"/>
                </a:solidFill>
                <a:latin typeface="Century Gothic" pitchFamily="34" charset="0"/>
              </a:rPr>
              <a:t>) </a:t>
            </a:r>
            <a:endParaRPr lang="en-US" altLang="zh-CN" sz="2000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2699792" y="2800673"/>
            <a:ext cx="0" cy="2664000"/>
          </a:xfrm>
          <a:prstGeom prst="line">
            <a:avLst/>
          </a:prstGeom>
          <a:ln w="38100">
            <a:solidFill>
              <a:srgbClr val="FF006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11"/>
          <p:cNvSpPr txBox="1"/>
          <p:nvPr/>
        </p:nvSpPr>
        <p:spPr>
          <a:xfrm>
            <a:off x="3348176" y="2564904"/>
            <a:ext cx="2808000" cy="307777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r"/>
            <a:r>
              <a:rPr lang="en-US" altLang="zh-CN" sz="2000" dirty="0" err="1" smtClean="0">
                <a:solidFill>
                  <a:srgbClr val="FF0066"/>
                </a:solidFill>
              </a:rPr>
              <a:t>FaRM</a:t>
            </a:r>
            <a:r>
              <a:rPr lang="en-US" altLang="zh-CN" sz="2000" dirty="0" smtClean="0">
                <a:solidFill>
                  <a:srgbClr val="FF0066"/>
                </a:solidFill>
              </a:rPr>
              <a:t>: 2.1X, Pilaf: 2.7X</a:t>
            </a:r>
            <a:endParaRPr lang="zh-CN" altLang="en-US" sz="2000" dirty="0">
              <a:solidFill>
                <a:srgbClr val="FF0066"/>
              </a:solidFill>
            </a:endParaRPr>
          </a:p>
        </p:txBody>
      </p:sp>
      <p:sp>
        <p:nvSpPr>
          <p:cNvPr id="192" name="TextBox 11"/>
          <p:cNvSpPr txBox="1"/>
          <p:nvPr/>
        </p:nvSpPr>
        <p:spPr>
          <a:xfrm>
            <a:off x="1907704" y="3017017"/>
            <a:ext cx="1584000" cy="307777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altLang="zh-C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Throughput</a:t>
            </a:r>
            <a:endPara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0" name="Straight Connector 29"/>
          <p:cNvCxnSpPr>
            <a:endCxn id="29" idx="1"/>
          </p:cNvCxnSpPr>
          <p:nvPr/>
        </p:nvCxnSpPr>
        <p:spPr>
          <a:xfrm flipV="1">
            <a:off x="2699792" y="2718793"/>
            <a:ext cx="648384" cy="81880"/>
          </a:xfrm>
          <a:prstGeom prst="line">
            <a:avLst/>
          </a:prstGeom>
          <a:ln w="38100">
            <a:solidFill>
              <a:srgbClr val="FF0066"/>
            </a:solidFill>
            <a:prstDash val="sysDot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31428" y="6041033"/>
            <a:ext cx="7596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5350" indent="-895350"/>
            <a:r>
              <a:rPr lang="en-US" altLang="zh-CN" b="1" dirty="0" smtClean="0"/>
              <a:t>Setting</a:t>
            </a:r>
            <a:r>
              <a:rPr lang="en-US" altLang="zh-CN" dirty="0" smtClean="0"/>
              <a:t>: 1 server and 5 clients (up to 8 threads), 20 million k/v pairs</a:t>
            </a:r>
            <a:br>
              <a:rPr lang="en-US" altLang="zh-CN" dirty="0" smtClean="0"/>
            </a:br>
            <a:r>
              <a:rPr lang="en-US" altLang="zh-CN" dirty="0" smtClean="0"/>
              <a:t>peak throughput of random RDMA READ </a:t>
            </a:r>
            <a:r>
              <a:rPr lang="en-US" altLang="zh-CN" dirty="0" smtClean="0">
                <a:latin typeface="Century Gothic" panose="020B0502020202020204" pitchFamily="34" charset="0"/>
              </a:rPr>
              <a:t>≈ </a:t>
            </a:r>
            <a:r>
              <a:rPr lang="en-US" altLang="zh-CN" dirty="0" smtClean="0">
                <a:solidFill>
                  <a:srgbClr val="FF0066"/>
                </a:solidFill>
              </a:rPr>
              <a:t>26 Mops/sec</a:t>
            </a:r>
            <a:endParaRPr lang="zh-CN" altLang="en-US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98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"/>
    </mc:Choice>
    <mc:Fallback xmlns="">
      <p:transition xmlns:p14="http://schemas.microsoft.com/office/powerpoint/2010/main" spd="slow" advTm="326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2488" y="6376243"/>
            <a:ext cx="432000" cy="365125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5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516054" y="2781151"/>
            <a:ext cx="8520442" cy="1367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173038" lvl="2" indent="-173038">
              <a:buNone/>
            </a:pPr>
            <a:r>
              <a:rPr lang="en-US" altLang="zh-CN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RDMA</a:t>
            </a:r>
            <a:r>
              <a:rPr lang="en-US" altLang="zh-CN" sz="2600" dirty="0" smtClean="0">
                <a:solidFill>
                  <a:schemeClr val="tx1"/>
                </a:solidFill>
                <a:latin typeface="Century Gothic" pitchFamily="34" charset="0"/>
              </a:rPr>
              <a:t>: </a:t>
            </a:r>
            <a:r>
              <a:rPr lang="en-US" altLang="zh-CN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</a:t>
            </a:r>
            <a:r>
              <a:rPr lang="en-US" altLang="zh-CN" sz="2600" dirty="0" smtClean="0">
                <a:solidFill>
                  <a:schemeClr val="tx1"/>
                </a:solidFill>
                <a:latin typeface="Century Gothic" pitchFamily="34" charset="0"/>
              </a:rPr>
              <a:t>emote </a:t>
            </a:r>
            <a:r>
              <a:rPr lang="en-US" altLang="zh-CN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</a:t>
            </a:r>
            <a:r>
              <a:rPr lang="en-US" altLang="zh-CN" sz="2600" dirty="0" smtClean="0">
                <a:solidFill>
                  <a:schemeClr val="tx1"/>
                </a:solidFill>
                <a:latin typeface="Century Gothic" pitchFamily="34" charset="0"/>
              </a:rPr>
              <a:t>irect </a:t>
            </a:r>
            <a:r>
              <a:rPr lang="en-US" altLang="zh-CN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</a:t>
            </a:r>
            <a:r>
              <a:rPr lang="en-US" altLang="zh-CN" sz="2600" dirty="0" smtClean="0">
                <a:solidFill>
                  <a:schemeClr val="tx1"/>
                </a:solidFill>
                <a:latin typeface="Century Gothic" pitchFamily="34" charset="0"/>
              </a:rPr>
              <a:t>emory </a:t>
            </a:r>
            <a:r>
              <a:rPr lang="en-US" altLang="zh-CN" sz="2600" b="1" dirty="0" smtClean="0">
                <a:solidFill>
                  <a:schemeClr val="tx1"/>
                </a:solidFill>
                <a:latin typeface="Century Gothic" pitchFamily="34" charset="0"/>
              </a:rPr>
              <a:t>A</a:t>
            </a:r>
            <a:r>
              <a:rPr lang="en-US" altLang="zh-CN" sz="2600" dirty="0" smtClean="0">
                <a:solidFill>
                  <a:schemeClr val="tx1"/>
                </a:solidFill>
                <a:latin typeface="Century Gothic" pitchFamily="34" charset="0"/>
              </a:rPr>
              <a:t>ccess</a:t>
            </a:r>
          </a:p>
          <a:p>
            <a:pPr marL="630238" lvl="2"/>
            <a:r>
              <a:rPr lang="en-US" altLang="zh-CN" sz="2200" dirty="0" smtClean="0">
                <a:solidFill>
                  <a:schemeClr val="tx1"/>
                </a:solidFill>
                <a:latin typeface="Century Gothic" pitchFamily="34" charset="0"/>
              </a:rPr>
              <a:t>Provide </a:t>
            </a:r>
            <a:r>
              <a:rPr lang="en-US" altLang="zh-CN" sz="2200" dirty="0" smtClean="0">
                <a:solidFill>
                  <a:srgbClr val="FF0066"/>
                </a:solidFill>
                <a:latin typeface="Century Gothic" pitchFamily="34" charset="0"/>
              </a:rPr>
              <a:t>cross-machine</a:t>
            </a:r>
            <a:r>
              <a:rPr lang="en-US" altLang="zh-CN" sz="2200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US" altLang="zh-CN" sz="2200" dirty="0">
                <a:solidFill>
                  <a:schemeClr val="tx1"/>
                </a:solidFill>
                <a:latin typeface="Century Gothic" pitchFamily="34" charset="0"/>
              </a:rPr>
              <a:t>accesses with high speed, </a:t>
            </a:r>
            <a:r>
              <a:rPr lang="en-US" altLang="zh-CN" sz="2200" dirty="0" smtClean="0">
                <a:solidFill>
                  <a:schemeClr val="tx1"/>
                </a:solidFill>
                <a:latin typeface="Century Gothic" pitchFamily="34" charset="0"/>
              </a:rPr>
              <a:t/>
            </a:r>
            <a:br>
              <a:rPr lang="en-US" altLang="zh-CN" sz="2200" dirty="0" smtClean="0">
                <a:solidFill>
                  <a:schemeClr val="tx1"/>
                </a:solidFill>
                <a:latin typeface="Century Gothic" pitchFamily="34" charset="0"/>
              </a:rPr>
            </a:br>
            <a:r>
              <a:rPr lang="en-US" altLang="zh-CN" sz="2200" dirty="0" smtClean="0">
                <a:solidFill>
                  <a:schemeClr val="tx1"/>
                </a:solidFill>
                <a:latin typeface="Century Gothic" pitchFamily="34" charset="0"/>
              </a:rPr>
              <a:t>low </a:t>
            </a:r>
            <a:r>
              <a:rPr lang="en-US" altLang="zh-CN" sz="2200" dirty="0">
                <a:solidFill>
                  <a:schemeClr val="tx1"/>
                </a:solidFill>
                <a:latin typeface="Century Gothic" pitchFamily="34" charset="0"/>
              </a:rPr>
              <a:t>latency and low CPU </a:t>
            </a:r>
            <a:r>
              <a:rPr lang="en-US" altLang="zh-CN" sz="2200" dirty="0" smtClean="0">
                <a:solidFill>
                  <a:schemeClr val="tx1"/>
                </a:solidFill>
                <a:latin typeface="Century Gothic" pitchFamily="34" charset="0"/>
              </a:rPr>
              <a:t>overhead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79500" y="419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9" name="TextBox 10"/>
          <p:cNvSpPr txBox="1"/>
          <p:nvPr/>
        </p:nvSpPr>
        <p:spPr>
          <a:xfrm>
            <a:off x="179536" y="4717593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2425" indent="-352425" algn="ctr"/>
            <a:r>
              <a:rPr lang="en-US" altLang="zh-C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altLang="zh-CN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ethink </a:t>
            </a:r>
            <a:r>
              <a:rPr lang="en-US" altLang="zh-C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design </a:t>
            </a:r>
            <a:r>
              <a:rPr lang="en-US" altLang="zh-CN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altLang="zh-CN" sz="3000" b="1" dirty="0" err="1" smtClean="0">
                <a:solidFill>
                  <a:srgbClr val="FF0066"/>
                </a:solidFill>
              </a:rPr>
              <a:t>low-COST</a:t>
            </a:r>
            <a:r>
              <a:rPr lang="en-US" altLang="zh-CN" sz="3000" b="1" dirty="0" smtClean="0"/>
              <a:t> </a:t>
            </a:r>
          </a:p>
          <a:p>
            <a:pPr marL="352425" indent="-352425" algn="ctr"/>
            <a:r>
              <a:rPr lang="en-US" altLang="zh-CN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scalable in-memory transaction systems</a:t>
            </a:r>
            <a:endParaRPr lang="zh-CN" alt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标题 1"/>
          <p:cNvSpPr txBox="1">
            <a:spLocks/>
          </p:cNvSpPr>
          <p:nvPr/>
        </p:nvSpPr>
        <p:spPr>
          <a:xfrm>
            <a:off x="288000" y="0"/>
            <a:ext cx="8856000" cy="1417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Opportunities:</a:t>
            </a:r>
            <a:r>
              <a:rPr lang="en-US" altLang="zh-TW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zh-TW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(not so)</a:t>
            </a:r>
            <a:r>
              <a:rPr lang="en-US" altLang="zh-TW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 New HW Features</a:t>
            </a:r>
            <a:endParaRPr lang="zh-TW" alt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内容占位符 2"/>
          <p:cNvSpPr txBox="1">
            <a:spLocks/>
          </p:cNvSpPr>
          <p:nvPr/>
        </p:nvSpPr>
        <p:spPr>
          <a:xfrm>
            <a:off x="516054" y="1361357"/>
            <a:ext cx="8088394" cy="1563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173038" lvl="2" indent="-173038">
              <a:buNone/>
            </a:pPr>
            <a:r>
              <a:rPr lang="en-US" altLang="zh-CN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HTM</a:t>
            </a:r>
            <a:r>
              <a:rPr lang="en-US" altLang="zh-CN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: </a:t>
            </a:r>
            <a:r>
              <a:rPr lang="en-US" altLang="zh-CN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H</a:t>
            </a:r>
            <a:r>
              <a:rPr lang="en-US" altLang="zh-CN" sz="2600" dirty="0" smtClean="0">
                <a:solidFill>
                  <a:schemeClr val="tx1"/>
                </a:solidFill>
                <a:latin typeface="Century Gothic" pitchFamily="34" charset="0"/>
              </a:rPr>
              <a:t>ardware</a:t>
            </a:r>
            <a:r>
              <a:rPr lang="en-US" altLang="zh-CN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altLang="zh-CN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</a:t>
            </a:r>
            <a:r>
              <a:rPr lang="en-US" altLang="zh-CN" sz="2600" dirty="0" smtClean="0">
                <a:solidFill>
                  <a:schemeClr val="tx1"/>
                </a:solidFill>
                <a:latin typeface="Century Gothic" pitchFamily="34" charset="0"/>
              </a:rPr>
              <a:t>ransaction</a:t>
            </a:r>
            <a:r>
              <a:rPr lang="en-US" altLang="zh-CN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altLang="zh-CN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</a:t>
            </a:r>
            <a:r>
              <a:rPr lang="en-US" altLang="zh-CN" sz="2600" dirty="0" smtClean="0">
                <a:solidFill>
                  <a:schemeClr val="tx1"/>
                </a:solidFill>
                <a:latin typeface="Century Gothic" pitchFamily="34" charset="0"/>
              </a:rPr>
              <a:t>emory</a:t>
            </a:r>
          </a:p>
          <a:p>
            <a:pPr marL="630238" lvl="2"/>
            <a:r>
              <a:rPr lang="en-US" altLang="zh-CN" sz="2200" dirty="0" smtClean="0">
                <a:solidFill>
                  <a:schemeClr val="tx1"/>
                </a:solidFill>
                <a:latin typeface="Century Gothic" pitchFamily="34" charset="0"/>
              </a:rPr>
              <a:t>Allow a </a:t>
            </a:r>
            <a:r>
              <a:rPr lang="en-US" altLang="zh-CN" sz="2200" dirty="0">
                <a:solidFill>
                  <a:schemeClr val="tx1"/>
                </a:solidFill>
                <a:latin typeface="Century Gothic" pitchFamily="34" charset="0"/>
              </a:rPr>
              <a:t>group of load </a:t>
            </a:r>
            <a:r>
              <a:rPr lang="en-US" altLang="zh-CN" sz="2200" dirty="0" smtClean="0">
                <a:solidFill>
                  <a:schemeClr val="tx1"/>
                </a:solidFill>
                <a:latin typeface="Century Gothic" pitchFamily="34" charset="0"/>
              </a:rPr>
              <a:t>&amp; store instructions </a:t>
            </a:r>
            <a:r>
              <a:rPr lang="en-US" altLang="zh-CN" sz="2200" dirty="0">
                <a:solidFill>
                  <a:schemeClr val="tx1"/>
                </a:solidFill>
                <a:latin typeface="Century Gothic" pitchFamily="34" charset="0"/>
              </a:rPr>
              <a:t>to execute in an </a:t>
            </a:r>
            <a:r>
              <a:rPr lang="en-US" altLang="zh-CN" sz="2200" dirty="0" smtClean="0">
                <a:solidFill>
                  <a:srgbClr val="FF0066"/>
                </a:solidFill>
                <a:latin typeface="Century Gothic" pitchFamily="34" charset="0"/>
              </a:rPr>
              <a:t>atomic</a:t>
            </a:r>
            <a:r>
              <a:rPr lang="en-US" altLang="zh-CN" sz="2200" dirty="0" smtClean="0">
                <a:solidFill>
                  <a:schemeClr val="tx1"/>
                </a:solidFill>
                <a:latin typeface="Century Gothic" pitchFamily="34" charset="0"/>
              </a:rPr>
              <a:t>, </a:t>
            </a:r>
            <a:r>
              <a:rPr lang="en-US" altLang="zh-CN" sz="2200" dirty="0" smtClean="0">
                <a:solidFill>
                  <a:srgbClr val="FF0066"/>
                </a:solidFill>
                <a:latin typeface="Century Gothic" pitchFamily="34" charset="0"/>
              </a:rPr>
              <a:t>consistent</a:t>
            </a:r>
            <a:r>
              <a:rPr lang="en-US" altLang="zh-CN" sz="2200" dirty="0" smtClean="0">
                <a:solidFill>
                  <a:schemeClr val="tx1"/>
                </a:solidFill>
                <a:latin typeface="Century Gothic" pitchFamily="34" charset="0"/>
              </a:rPr>
              <a:t> and </a:t>
            </a:r>
            <a:r>
              <a:rPr lang="en-US" altLang="zh-CN" sz="2200" dirty="0" smtClean="0">
                <a:solidFill>
                  <a:srgbClr val="FF0066"/>
                </a:solidFill>
                <a:latin typeface="Century Gothic" pitchFamily="34" charset="0"/>
              </a:rPr>
              <a:t>isolated</a:t>
            </a:r>
            <a:r>
              <a:rPr lang="en-US" altLang="zh-CN" sz="2200" dirty="0" smtClean="0">
                <a:solidFill>
                  <a:schemeClr val="tx1"/>
                </a:solidFill>
                <a:latin typeface="Century Gothic" pitchFamily="34" charset="0"/>
              </a:rPr>
              <a:t> (ACI) way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830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83"/>
    </mc:Choice>
    <mc:Fallback xmlns="">
      <p:transition xmlns:p14="http://schemas.microsoft.com/office/powerpoint/2010/main" spd="slow" advTm="34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43714" y="2955776"/>
            <a:ext cx="3276000" cy="545232"/>
          </a:xfrm>
          <a:prstGeom prst="roundRect">
            <a:avLst/>
          </a:prstGeom>
          <a:solidFill>
            <a:schemeClr val="bg1"/>
          </a:solidFill>
          <a:ln>
            <a:solidFill>
              <a:srgbClr val="FF00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Agenda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827584" y="1371600"/>
            <a:ext cx="6624736" cy="486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lvl="1" indent="-400050">
              <a:lnSpc>
                <a:spcPct val="150000"/>
              </a:lnSpc>
              <a:buClr>
                <a:srgbClr val="FF0066"/>
              </a:buClr>
              <a:buNone/>
            </a:pP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Transaction Layer</a:t>
            </a:r>
          </a:p>
          <a:p>
            <a:pPr marL="441325" lvl="1" indent="-400050">
              <a:lnSpc>
                <a:spcPct val="150000"/>
              </a:lnSpc>
              <a:buClr>
                <a:srgbClr val="FF0066"/>
              </a:buClr>
              <a:buNone/>
            </a:pP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Memory Storage</a:t>
            </a:r>
          </a:p>
          <a:p>
            <a:pPr marL="441325" lvl="1" indent="-400050">
              <a:lnSpc>
                <a:spcPct val="150000"/>
              </a:lnSpc>
              <a:buClr>
                <a:srgbClr val="FF0066"/>
              </a:buClr>
              <a:buNone/>
            </a:pP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Implementation</a:t>
            </a:r>
          </a:p>
          <a:p>
            <a:pPr marL="441325" lvl="1" indent="-400050">
              <a:lnSpc>
                <a:spcPct val="150000"/>
              </a:lnSpc>
              <a:buClr>
                <a:srgbClr val="FF0066"/>
              </a:buClr>
              <a:buNone/>
            </a:pP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Evaluation</a:t>
            </a:r>
          </a:p>
          <a:p>
            <a:pPr marL="441325" lvl="1" indent="-400050">
              <a:buClr>
                <a:srgbClr val="FF0066"/>
              </a:buClr>
              <a:buNone/>
            </a:pPr>
            <a:endParaRPr lang="en-US" altLang="zh-CN" sz="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"/>
    </mc:Choice>
    <mc:Fallback xmlns="">
      <p:transition xmlns:p14="http://schemas.microsoft.com/office/powerpoint/2010/main" spd="slow" advTm="158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3" name="内容占位符 2"/>
          <p:cNvSpPr txBox="1">
            <a:spLocks/>
          </p:cNvSpPr>
          <p:nvPr/>
        </p:nvSpPr>
        <p:spPr>
          <a:xfrm>
            <a:off x="372038" y="1361357"/>
            <a:ext cx="8520442" cy="5163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173038" lvl="2" indent="-173038">
              <a:buNone/>
            </a:pP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Transaction </a:t>
            </a:r>
            <a:r>
              <a:rPr lang="en-US" altLang="zh-CN" dirty="0" smtClean="0">
                <a:solidFill>
                  <a:srgbClr val="FF0066"/>
                </a:solidFill>
                <a:latin typeface="Century Gothic" pitchFamily="34" charset="0"/>
              </a:rPr>
              <a:t>chopping</a:t>
            </a: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: reduce HTM working set</a:t>
            </a:r>
            <a:endParaRPr lang="en-US" altLang="zh-CN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173038" lvl="2" indent="-173038">
              <a:buNone/>
            </a:pPr>
            <a:endParaRPr lang="en-US" altLang="zh-CN" sz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173038" lvl="2" indent="-173038">
              <a:buNone/>
            </a:pP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Fine-grained RTM’s </a:t>
            </a:r>
            <a:r>
              <a:rPr lang="en-US" altLang="zh-CN" dirty="0" smtClean="0">
                <a:solidFill>
                  <a:srgbClr val="FF0066"/>
                </a:solidFill>
                <a:latin typeface="Century Gothic" pitchFamily="34" charset="0"/>
              </a:rPr>
              <a:t>fallback handler</a:t>
            </a:r>
          </a:p>
          <a:p>
            <a:pPr marL="173038" lvl="2" indent="-173038">
              <a:buNone/>
            </a:pPr>
            <a:endParaRPr lang="en-US" altLang="zh-CN" sz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173038" lvl="2" indent="-173038">
              <a:buNone/>
            </a:pP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Atomicity Issues</a:t>
            </a:r>
            <a:r>
              <a:rPr lang="en-US" altLang="zh-CN" sz="2600" dirty="0" smtClean="0">
                <a:solidFill>
                  <a:schemeClr val="tx1"/>
                </a:solidFill>
                <a:latin typeface="Century Gothic" pitchFamily="34" charset="0"/>
              </a:rPr>
              <a:t>: </a:t>
            </a:r>
            <a:r>
              <a:rPr lang="en-US" altLang="zh-CN" sz="2600" dirty="0" smtClean="0">
                <a:solidFill>
                  <a:srgbClr val="FF0066"/>
                </a:solidFill>
                <a:latin typeface="Century Gothic" pitchFamily="34" charset="0"/>
              </a:rPr>
              <a:t>R</a:t>
            </a:r>
            <a:r>
              <a:rPr lang="en-US" altLang="zh-CN" sz="2400" dirty="0" smtClean="0">
                <a:solidFill>
                  <a:srgbClr val="FF0066"/>
                </a:solidFill>
                <a:latin typeface="Century Gothic" pitchFamily="34" charset="0"/>
              </a:rPr>
              <a:t>DMA</a:t>
            </a:r>
            <a:r>
              <a:rPr lang="en-US" altLang="zh-CN" sz="2600" dirty="0" smtClean="0">
                <a:solidFill>
                  <a:srgbClr val="FF0066"/>
                </a:solidFill>
                <a:latin typeface="Century Gothic" pitchFamily="34" charset="0"/>
              </a:rPr>
              <a:t> CAS vs. Local CAS</a:t>
            </a:r>
          </a:p>
          <a:p>
            <a:pPr marL="173038" lvl="2" indent="-173038">
              <a:buNone/>
            </a:pPr>
            <a:endParaRPr lang="en-US" altLang="zh-CN" sz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173038" lvl="2" indent="-173038">
              <a:buNone/>
            </a:pP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Horizontal scaling across socket</a:t>
            </a:r>
            <a:r>
              <a:rPr lang="en-US" altLang="zh-CN" sz="2600" dirty="0" smtClean="0">
                <a:solidFill>
                  <a:schemeClr val="tx1"/>
                </a:solidFill>
                <a:latin typeface="Century Gothic" pitchFamily="34" charset="0"/>
              </a:rPr>
              <a:t>: </a:t>
            </a:r>
            <a:r>
              <a:rPr lang="en-US" altLang="zh-CN" sz="2600" dirty="0" smtClean="0">
                <a:solidFill>
                  <a:srgbClr val="FF0066"/>
                </a:solidFill>
                <a:latin typeface="Century Gothic" pitchFamily="34" charset="0"/>
              </a:rPr>
              <a:t>logical node</a:t>
            </a:r>
          </a:p>
          <a:p>
            <a:pPr marL="173038" lvl="2" indent="-173038">
              <a:buNone/>
            </a:pPr>
            <a:endParaRPr lang="en-US" altLang="zh-CN" sz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173038" lvl="2" indent="-173038">
              <a:buNone/>
            </a:pP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Avoiding remote </a:t>
            </a:r>
            <a:r>
              <a:rPr lang="en-US" altLang="zh-CN" dirty="0" smtClean="0">
                <a:solidFill>
                  <a:srgbClr val="FF0066"/>
                </a:solidFill>
                <a:latin typeface="Century Gothic" pitchFamily="34" charset="0"/>
              </a:rPr>
              <a:t>range</a:t>
            </a:r>
            <a:r>
              <a:rPr lang="en-US" altLang="zh-CN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query</a:t>
            </a:r>
            <a:endParaRPr lang="en-US" altLang="zh-CN" sz="2000" dirty="0">
              <a:solidFill>
                <a:schemeClr val="tx1"/>
              </a:solidFill>
              <a:latin typeface="Century Gothic" pitchFamily="34" charset="0"/>
            </a:endParaRPr>
          </a:p>
          <a:p>
            <a:pPr marL="173038" lvl="2" indent="-173038">
              <a:buNone/>
            </a:pPr>
            <a:endParaRPr lang="en-US" altLang="zh-CN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1343025" lvl="2" indent="-1343025">
              <a:buNone/>
            </a:pPr>
            <a:r>
              <a:rPr lang="en-US" altLang="zh-CN" sz="2400" dirty="0" smtClean="0">
                <a:solidFill>
                  <a:srgbClr val="FF0066"/>
                </a:solidFill>
                <a:latin typeface="Century Gothic" pitchFamily="34" charset="0"/>
              </a:rPr>
              <a:t>Platform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:	</a:t>
            </a:r>
            <a:r>
              <a:rPr lang="en-US" altLang="zh-CN" sz="2400" i="1" dirty="0" smtClean="0">
                <a:solidFill>
                  <a:schemeClr val="tx1"/>
                </a:solidFill>
                <a:latin typeface="Century Gothic" pitchFamily="34" charset="0"/>
              </a:rPr>
              <a:t>Intel </a:t>
            </a:r>
            <a:r>
              <a:rPr lang="en-US" altLang="zh-CN" sz="2400" i="1" dirty="0">
                <a:solidFill>
                  <a:schemeClr val="tx1"/>
                </a:solidFill>
                <a:latin typeface="Century Gothic" pitchFamily="34" charset="0"/>
              </a:rPr>
              <a:t>E5-2650 </a:t>
            </a:r>
            <a:r>
              <a:rPr lang="en-US" altLang="zh-CN" sz="2400" i="1" dirty="0" smtClean="0">
                <a:solidFill>
                  <a:schemeClr val="tx1"/>
                </a:solidFill>
                <a:latin typeface="Century Gothic" pitchFamily="34" charset="0"/>
              </a:rPr>
              <a:t>v3 RTM-enabled</a:t>
            </a:r>
            <a:br>
              <a:rPr lang="en-US" altLang="zh-CN" sz="2400" i="1" dirty="0" smtClean="0">
                <a:solidFill>
                  <a:schemeClr val="tx1"/>
                </a:solidFill>
                <a:latin typeface="Century Gothic" pitchFamily="34" charset="0"/>
              </a:rPr>
            </a:br>
            <a:r>
              <a:rPr lang="en-US" altLang="zh-CN" sz="2400" i="1" dirty="0" err="1" smtClean="0">
                <a:solidFill>
                  <a:schemeClr val="tx1"/>
                </a:solidFill>
                <a:latin typeface="Century Gothic" pitchFamily="34" charset="0"/>
              </a:rPr>
              <a:t>Mellanox</a:t>
            </a:r>
            <a:r>
              <a:rPr lang="en-US" altLang="zh-CN" sz="2400" i="1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US" altLang="zh-CN" sz="2400" i="1" dirty="0">
                <a:solidFill>
                  <a:schemeClr val="tx1"/>
                </a:solidFill>
                <a:latin typeface="Century Gothic" pitchFamily="34" charset="0"/>
              </a:rPr>
              <a:t>ConnectX-3 </a:t>
            </a:r>
            <a:r>
              <a:rPr lang="en-US" altLang="zh-CN" sz="2400" i="1" dirty="0" smtClean="0">
                <a:solidFill>
                  <a:schemeClr val="tx1"/>
                </a:solidFill>
                <a:latin typeface="Century Gothic" pitchFamily="34" charset="0"/>
              </a:rPr>
              <a:t>56GB </a:t>
            </a:r>
            <a:r>
              <a:rPr lang="en-US" altLang="zh-CN" sz="2400" i="1" dirty="0" err="1" smtClean="0">
                <a:solidFill>
                  <a:schemeClr val="tx1"/>
                </a:solidFill>
                <a:latin typeface="Century Gothic" pitchFamily="34" charset="0"/>
              </a:rPr>
              <a:t>InfiniBand</a:t>
            </a:r>
            <a:r>
              <a:rPr lang="en-US" altLang="zh-CN" sz="2400" i="1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60432" y="6376243"/>
            <a:ext cx="504056" cy="365125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51</a:t>
            </a:fld>
            <a:endParaRPr lang="zh-CN" altLang="en-US" sz="1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Other Specific Implementation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58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"/>
    </mc:Choice>
    <mc:Fallback xmlns="">
      <p:transition xmlns:p14="http://schemas.microsoft.com/office/powerpoint/2010/main" spd="slow" advTm="194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43714" y="3675856"/>
            <a:ext cx="3276000" cy="545232"/>
          </a:xfrm>
          <a:prstGeom prst="roundRect">
            <a:avLst/>
          </a:prstGeom>
          <a:solidFill>
            <a:schemeClr val="bg1"/>
          </a:solidFill>
          <a:ln>
            <a:solidFill>
              <a:srgbClr val="FF00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Agenda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827584" y="1371600"/>
            <a:ext cx="6624736" cy="486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lvl="1" indent="-400050">
              <a:lnSpc>
                <a:spcPct val="150000"/>
              </a:lnSpc>
              <a:buClr>
                <a:srgbClr val="FF0066"/>
              </a:buClr>
              <a:buNone/>
            </a:pP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Transaction Layer</a:t>
            </a:r>
          </a:p>
          <a:p>
            <a:pPr marL="441325" lvl="1" indent="-400050">
              <a:lnSpc>
                <a:spcPct val="150000"/>
              </a:lnSpc>
              <a:buClr>
                <a:srgbClr val="FF0066"/>
              </a:buClr>
              <a:buNone/>
            </a:pP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Memory Storage</a:t>
            </a:r>
          </a:p>
          <a:p>
            <a:pPr marL="441325" lvl="1" indent="-400050">
              <a:lnSpc>
                <a:spcPct val="150000"/>
              </a:lnSpc>
              <a:buClr>
                <a:srgbClr val="FF0066"/>
              </a:buClr>
              <a:buNone/>
            </a:pP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Implementation</a:t>
            </a:r>
          </a:p>
          <a:p>
            <a:pPr marL="441325" lvl="1" indent="-400050">
              <a:lnSpc>
                <a:spcPct val="150000"/>
              </a:lnSpc>
              <a:buClr>
                <a:srgbClr val="FF0066"/>
              </a:buClr>
              <a:buNone/>
            </a:pP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Evaluation</a:t>
            </a:r>
          </a:p>
          <a:p>
            <a:pPr marL="441325" lvl="1" indent="-400050">
              <a:buClr>
                <a:srgbClr val="FF0066"/>
              </a:buClr>
              <a:buNone/>
            </a:pPr>
            <a:endParaRPr lang="en-US" altLang="zh-CN" sz="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58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"/>
    </mc:Choice>
    <mc:Fallback xmlns="">
      <p:transition xmlns:p14="http://schemas.microsoft.com/office/powerpoint/2010/main" spd="slow" advTm="205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Evaluation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372038" y="1361358"/>
            <a:ext cx="8088394" cy="4515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531813" lvl="2" indent="-531813">
              <a:buNone/>
            </a:pP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Baseline: </a:t>
            </a: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L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atest </a:t>
            </a:r>
            <a:r>
              <a:rPr lang="en-US" altLang="zh-CN" sz="2400" i="1" dirty="0" smtClean="0">
                <a:solidFill>
                  <a:srgbClr val="FF0066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Calvin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 </a:t>
            </a:r>
            <a:r>
              <a:rPr lang="en-US" altLang="zh-CN" sz="22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(Mar. 2015)</a:t>
            </a:r>
            <a:endParaRPr lang="en-US" altLang="zh-CN" sz="2400" dirty="0" smtClean="0">
              <a:solidFill>
                <a:schemeClr val="tx1"/>
              </a:solidFill>
              <a:latin typeface="Century Gothic" pitchFamily="34" charset="0"/>
              <a:ea typeface="Meiryo UI" pitchFamily="34" charset="-128"/>
              <a:cs typeface="Meiryo UI" pitchFamily="34" charset="-128"/>
            </a:endParaRPr>
          </a:p>
          <a:p>
            <a:pPr marL="173038" lvl="2" indent="-173038">
              <a:buNone/>
            </a:pPr>
            <a:endParaRPr lang="en-US" altLang="zh-CN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Meiryo UI" pitchFamily="34" charset="-128"/>
              <a:cs typeface="Meiryo UI" pitchFamily="34" charset="-128"/>
            </a:endParaRPr>
          </a:p>
          <a:p>
            <a:pPr marL="173038" lvl="2" indent="-173038">
              <a:buNone/>
            </a:pP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Platforms: </a:t>
            </a:r>
            <a:r>
              <a:rPr lang="en-US" altLang="zh-CN" sz="2600" dirty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A small-scale 6-machine cluster</a:t>
            </a:r>
            <a:endParaRPr lang="en-US" altLang="zh-CN" sz="2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Meiryo UI" pitchFamily="34" charset="-128"/>
              <a:cs typeface="Meiryo UI" pitchFamily="34" charset="-128"/>
            </a:endParaRPr>
          </a:p>
          <a:p>
            <a:pPr marL="630238" lvl="2"/>
            <a:r>
              <a:rPr lang="en-US" altLang="zh-CN" sz="22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Each</a:t>
            </a:r>
            <a:r>
              <a:rPr lang="en-US" altLang="zh-CN" sz="20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:  two 10-cores</a:t>
            </a:r>
            <a:r>
              <a:rPr lang="en-US" altLang="zh-CN" sz="2000" dirty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, </a:t>
            </a:r>
            <a:r>
              <a:rPr lang="en-US" altLang="zh-CN" sz="2000" dirty="0" smtClean="0">
                <a:solidFill>
                  <a:srgbClr val="FF0066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RTM-enabled</a:t>
            </a:r>
            <a:r>
              <a:rPr lang="en-US" altLang="zh-CN" sz="20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Intel Xeon </a:t>
            </a:r>
            <a:r>
              <a:rPr lang="en-US" altLang="zh-CN" sz="20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E5-2650</a:t>
            </a:r>
            <a:br>
              <a:rPr lang="en-US" altLang="zh-CN" sz="20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</a:br>
            <a:r>
              <a:rPr lang="en-US" altLang="zh-CN" sz="20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(disabled HT), 64GB DRAM</a:t>
            </a:r>
            <a:r>
              <a:rPr lang="en-US" altLang="zh-CN" sz="2000" dirty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, </a:t>
            </a:r>
            <a:r>
              <a:rPr lang="en-US" altLang="zh-CN" sz="2000" dirty="0" err="1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Mellanox</a:t>
            </a:r>
            <a:r>
              <a:rPr lang="en-US" altLang="zh-CN" sz="2000" dirty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 </a:t>
            </a:r>
            <a:r>
              <a:rPr lang="en-US" altLang="zh-CN" sz="20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ConnectX-3 </a:t>
            </a:r>
            <a:r>
              <a:rPr lang="en-US" altLang="zh-CN" sz="2000" dirty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MCX353A 56Gbps </a:t>
            </a:r>
            <a:r>
              <a:rPr lang="en-US" altLang="zh-CN" sz="2000" dirty="0" err="1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InfiniBand</a:t>
            </a:r>
            <a:r>
              <a:rPr lang="en-US" altLang="zh-CN" sz="2000" dirty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 </a:t>
            </a:r>
            <a:r>
              <a:rPr lang="en-US" altLang="zh-CN" sz="20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NIC w/ </a:t>
            </a:r>
            <a:r>
              <a:rPr lang="en-US" altLang="zh-CN" sz="2000" dirty="0" smtClean="0">
                <a:solidFill>
                  <a:srgbClr val="FF0066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RDMA</a:t>
            </a:r>
            <a:r>
              <a:rPr lang="en-US" altLang="zh-CN" sz="2000" baseline="30000" dirty="0" smtClean="0">
                <a:solidFill>
                  <a:srgbClr val="FF0066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1</a:t>
            </a:r>
            <a:endParaRPr lang="en-US" altLang="zh-CN" sz="1800" baseline="30000" dirty="0" smtClean="0">
              <a:solidFill>
                <a:schemeClr val="tx1"/>
              </a:solidFill>
              <a:latin typeface="Century Gothic" pitchFamily="34" charset="0"/>
              <a:ea typeface="Meiryo UI" pitchFamily="34" charset="-128"/>
              <a:cs typeface="Meiryo UI" pitchFamily="34" charset="-128"/>
            </a:endParaRPr>
          </a:p>
          <a:p>
            <a:pPr marL="173038" lvl="2" indent="-173038">
              <a:buNone/>
            </a:pPr>
            <a:endParaRPr lang="en-US" altLang="zh-CN" sz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Meiryo UI" pitchFamily="34" charset="-128"/>
              <a:cs typeface="Meiryo UI" pitchFamily="34" charset="-128"/>
            </a:endParaRPr>
          </a:p>
          <a:p>
            <a:pPr marL="173038" lvl="2" indent="-173038">
              <a:buNone/>
            </a:pP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Benchmarks</a:t>
            </a:r>
            <a:r>
              <a:rPr lang="en-US" altLang="zh-CN" baseline="30000" dirty="0" smtClean="0">
                <a:solidFill>
                  <a:srgbClr val="FF0066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2</a:t>
            </a:r>
            <a:endParaRPr lang="en-US" altLang="zh-CN" baseline="30000" dirty="0">
              <a:solidFill>
                <a:srgbClr val="FF0066"/>
              </a:solidFill>
              <a:latin typeface="Century Gothic" pitchFamily="34" charset="0"/>
              <a:ea typeface="Meiryo UI" pitchFamily="34" charset="-128"/>
              <a:cs typeface="Meiryo UI" pitchFamily="34" charset="-128"/>
            </a:endParaRPr>
          </a:p>
          <a:p>
            <a:pPr marL="630238" lvl="2"/>
            <a:r>
              <a:rPr lang="en-US" altLang="zh-CN" sz="22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TPC-C</a:t>
            </a:r>
          </a:p>
          <a:p>
            <a:pPr marL="630238" lvl="2"/>
            <a:r>
              <a:rPr lang="en-US" altLang="zh-CN" sz="2200" dirty="0" err="1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SmallBank</a:t>
            </a:r>
            <a:endParaRPr lang="en-US" altLang="zh-CN" sz="2200" dirty="0" smtClean="0">
              <a:solidFill>
                <a:schemeClr val="tx1"/>
              </a:solidFill>
              <a:latin typeface="Century Gothic" pitchFamily="34" charset="0"/>
              <a:ea typeface="Meiryo UI" pitchFamily="34" charset="-128"/>
              <a:cs typeface="Meiryo UI" pitchFamily="34" charset="-128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858089"/>
              </p:ext>
            </p:extLst>
          </p:nvPr>
        </p:nvGraphicFramePr>
        <p:xfrm>
          <a:off x="3600432" y="4050524"/>
          <a:ext cx="4176000" cy="90000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56000"/>
                <a:gridCol w="684000"/>
                <a:gridCol w="684000"/>
                <a:gridCol w="684000"/>
                <a:gridCol w="684000"/>
                <a:gridCol w="684000"/>
              </a:tblGrid>
              <a:tr h="324000">
                <a:tc>
                  <a:txBody>
                    <a:bodyPr/>
                    <a:lstStyle/>
                    <a:p>
                      <a:pPr algn="r"/>
                      <a:endParaRPr lang="zh-CN" altLang="en-US" sz="1400" b="0" dirty="0">
                        <a:solidFill>
                          <a:schemeClr val="tx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NEW</a:t>
                      </a:r>
                      <a:endParaRPr lang="zh-CN" altLang="en-US" sz="1600" b="0" dirty="0">
                        <a:solidFill>
                          <a:schemeClr val="bg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PAY</a:t>
                      </a:r>
                      <a:endParaRPr lang="zh-CN" altLang="en-US" sz="1600" b="0" dirty="0">
                        <a:solidFill>
                          <a:schemeClr val="bg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DLY</a:t>
                      </a:r>
                      <a:endParaRPr lang="zh-CN" altLang="en-US" sz="1600" b="0" dirty="0">
                        <a:solidFill>
                          <a:schemeClr val="bg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OS</a:t>
                      </a:r>
                      <a:endParaRPr lang="zh-CN" altLang="en-US" sz="1600" b="0" dirty="0">
                        <a:solidFill>
                          <a:schemeClr val="bg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SL</a:t>
                      </a:r>
                      <a:endParaRPr lang="zh-CN" altLang="en-US" sz="1600" b="0" dirty="0">
                        <a:solidFill>
                          <a:schemeClr val="bg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Ratio</a:t>
                      </a:r>
                      <a:endParaRPr lang="zh-CN" altLang="en-US" sz="16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45%</a:t>
                      </a:r>
                      <a:endParaRPr lang="zh-CN" altLang="en-US" sz="16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43%</a:t>
                      </a:r>
                      <a:endParaRPr lang="zh-CN" altLang="en-US" sz="16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4%</a:t>
                      </a:r>
                      <a:endParaRPr lang="zh-CN" altLang="en-US" sz="16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4%</a:t>
                      </a:r>
                      <a:endParaRPr lang="zh-CN" altLang="en-US" sz="16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4%</a:t>
                      </a:r>
                      <a:endParaRPr lang="zh-CN" altLang="en-US" sz="16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Type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err="1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d+rw</a:t>
                      </a:r>
                      <a:endParaRPr lang="zh-CN" altLang="en-US" sz="16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err="1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d+rw</a:t>
                      </a:r>
                      <a:endParaRPr lang="zh-CN" altLang="en-US" sz="16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err="1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l+rw</a:t>
                      </a:r>
                      <a:endParaRPr lang="zh-CN" altLang="en-US" sz="16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err="1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l+ro</a:t>
                      </a:r>
                      <a:endParaRPr lang="zh-CN" altLang="en-US" sz="16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err="1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l+ro</a:t>
                      </a:r>
                      <a:endParaRPr lang="zh-CN" altLang="en-US" sz="16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5496" y="6309320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0" indent="-95250"/>
            <a:r>
              <a:rPr lang="en-US" altLang="zh-CN" sz="1400" baseline="30000" dirty="0" smtClean="0">
                <a:solidFill>
                  <a:srgbClr val="FF0066"/>
                </a:solidFill>
                <a:latin typeface="Century Gothic" pitchFamily="34" charset="0"/>
              </a:rPr>
              <a:t>1 </a:t>
            </a:r>
            <a:r>
              <a:rPr lang="en-US" altLang="zh-CN" sz="1400" dirty="0" smtClean="0">
                <a:latin typeface="Century Gothic" pitchFamily="34" charset="0"/>
              </a:rPr>
              <a:t>All </a:t>
            </a:r>
            <a:r>
              <a:rPr lang="en-US" altLang="zh-CN" sz="1400" dirty="0">
                <a:latin typeface="Century Gothic" pitchFamily="34" charset="0"/>
              </a:rPr>
              <a:t>machines run Ubuntu 14.04 with </a:t>
            </a:r>
            <a:r>
              <a:rPr lang="en-US" altLang="zh-CN" sz="1400" dirty="0" err="1" smtClean="0">
                <a:latin typeface="Century Gothic" pitchFamily="34" charset="0"/>
              </a:rPr>
              <a:t>Mellanox</a:t>
            </a:r>
            <a:r>
              <a:rPr lang="en-US" altLang="zh-CN" sz="1400" dirty="0" smtClean="0">
                <a:latin typeface="Century Gothic" pitchFamily="34" charset="0"/>
              </a:rPr>
              <a:t> </a:t>
            </a:r>
            <a:r>
              <a:rPr lang="en-US" altLang="zh-CN" sz="1400" dirty="0">
                <a:latin typeface="Century Gothic" pitchFamily="34" charset="0"/>
              </a:rPr>
              <a:t>OFED v3.0-2.0.1 </a:t>
            </a:r>
            <a:r>
              <a:rPr lang="en-US" altLang="zh-CN" sz="1400" dirty="0" smtClean="0">
                <a:latin typeface="Century Gothic" pitchFamily="34" charset="0"/>
              </a:rPr>
              <a:t>stack.</a:t>
            </a:r>
          </a:p>
          <a:p>
            <a:pPr marL="95250" indent="-95250"/>
            <a:r>
              <a:rPr lang="en-US" altLang="zh-CN" sz="1400" baseline="30000" dirty="0" smtClean="0">
                <a:solidFill>
                  <a:srgbClr val="FF0066"/>
                </a:solidFill>
                <a:latin typeface="Century Gothic" pitchFamily="34" charset="0"/>
              </a:rPr>
              <a:t>2 </a:t>
            </a:r>
            <a:r>
              <a:rPr lang="en-US" altLang="zh-CN" sz="1400" b="1" dirty="0" smtClean="0">
                <a:latin typeface="Century Gothic" pitchFamily="34" charset="0"/>
              </a:rPr>
              <a:t>d</a:t>
            </a:r>
            <a:r>
              <a:rPr lang="en-US" altLang="zh-CN" sz="1400" dirty="0" smtClean="0">
                <a:latin typeface="Century Gothic" pitchFamily="34" charset="0"/>
              </a:rPr>
              <a:t> </a:t>
            </a:r>
            <a:r>
              <a:rPr lang="en-US" altLang="zh-CN" sz="1400" dirty="0">
                <a:latin typeface="Century Gothic" pitchFamily="34" charset="0"/>
              </a:rPr>
              <a:t>and </a:t>
            </a:r>
            <a:r>
              <a:rPr lang="en-US" altLang="zh-CN" sz="1400" b="1" dirty="0">
                <a:latin typeface="Century Gothic" pitchFamily="34" charset="0"/>
              </a:rPr>
              <a:t>l</a:t>
            </a:r>
            <a:r>
              <a:rPr lang="en-US" altLang="zh-CN" sz="1400" dirty="0">
                <a:latin typeface="Century Gothic" pitchFamily="34" charset="0"/>
              </a:rPr>
              <a:t> stand for distributed and local. </a:t>
            </a:r>
            <a:r>
              <a:rPr lang="en-US" altLang="zh-CN" sz="1400" b="1" dirty="0" err="1">
                <a:latin typeface="Century Gothic" pitchFamily="34" charset="0"/>
              </a:rPr>
              <a:t>rw</a:t>
            </a:r>
            <a:r>
              <a:rPr lang="en-US" altLang="zh-CN" sz="1400" dirty="0">
                <a:latin typeface="Century Gothic" pitchFamily="34" charset="0"/>
              </a:rPr>
              <a:t> and </a:t>
            </a:r>
            <a:r>
              <a:rPr lang="en-US" altLang="zh-CN" sz="1400" b="1" dirty="0" err="1">
                <a:latin typeface="Century Gothic" pitchFamily="34" charset="0"/>
              </a:rPr>
              <a:t>ro</a:t>
            </a:r>
            <a:r>
              <a:rPr lang="en-US" altLang="zh-CN" sz="1400" dirty="0">
                <a:latin typeface="Century Gothic" pitchFamily="34" charset="0"/>
              </a:rPr>
              <a:t> stand for </a:t>
            </a:r>
            <a:r>
              <a:rPr lang="en-US" altLang="zh-CN" sz="1400" dirty="0" smtClean="0">
                <a:latin typeface="Century Gothic" pitchFamily="34" charset="0"/>
              </a:rPr>
              <a:t>read-write </a:t>
            </a:r>
            <a:r>
              <a:rPr lang="en-US" altLang="zh-CN" sz="1400" dirty="0">
                <a:latin typeface="Century Gothic" pitchFamily="34" charset="0"/>
              </a:rPr>
              <a:t>and read-only.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2488" y="6376243"/>
            <a:ext cx="432000" cy="365125"/>
          </a:xfrm>
        </p:spPr>
        <p:txBody>
          <a:bodyPr wrap="none"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53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936152"/>
              </p:ext>
            </p:extLst>
          </p:nvPr>
        </p:nvGraphicFramePr>
        <p:xfrm>
          <a:off x="3600432" y="5121288"/>
          <a:ext cx="4860000" cy="90000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56000"/>
                <a:gridCol w="684000"/>
                <a:gridCol w="684000"/>
                <a:gridCol w="684000"/>
                <a:gridCol w="684000"/>
                <a:gridCol w="684000"/>
                <a:gridCol w="684000"/>
              </a:tblGrid>
              <a:tr h="324000">
                <a:tc>
                  <a:txBody>
                    <a:bodyPr/>
                    <a:lstStyle/>
                    <a:p>
                      <a:pPr algn="r"/>
                      <a:endParaRPr lang="zh-CN" altLang="en-US" sz="1600" b="0" dirty="0">
                        <a:solidFill>
                          <a:schemeClr val="tx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SP</a:t>
                      </a:r>
                      <a:endParaRPr lang="zh-CN" altLang="en-US" sz="1600" b="0" dirty="0">
                        <a:solidFill>
                          <a:schemeClr val="bg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AMG</a:t>
                      </a:r>
                      <a:endParaRPr lang="zh-CN" altLang="en-US" sz="1600" b="0" dirty="0">
                        <a:solidFill>
                          <a:schemeClr val="bg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BAL</a:t>
                      </a:r>
                      <a:endParaRPr lang="zh-CN" altLang="en-US" sz="1600" b="0" dirty="0">
                        <a:solidFill>
                          <a:schemeClr val="bg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DC</a:t>
                      </a:r>
                      <a:endParaRPr lang="zh-CN" altLang="en-US" sz="1600" b="0" dirty="0">
                        <a:solidFill>
                          <a:schemeClr val="bg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WC</a:t>
                      </a:r>
                      <a:endParaRPr lang="zh-CN" altLang="en-US" sz="1600" b="0" dirty="0">
                        <a:solidFill>
                          <a:schemeClr val="bg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TS</a:t>
                      </a:r>
                      <a:endParaRPr lang="zh-CN" altLang="en-US" sz="1600" b="0" dirty="0">
                        <a:solidFill>
                          <a:schemeClr val="bg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Ratio</a:t>
                      </a:r>
                      <a:endParaRPr lang="zh-CN" altLang="en-US" sz="16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25%</a:t>
                      </a:r>
                      <a:endParaRPr lang="zh-CN" altLang="en-US" sz="16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15%</a:t>
                      </a:r>
                      <a:endParaRPr lang="zh-CN" altLang="en-US" sz="16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15%</a:t>
                      </a:r>
                      <a:endParaRPr lang="zh-CN" altLang="en-US" sz="16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15%</a:t>
                      </a:r>
                      <a:endParaRPr lang="zh-CN" altLang="en-US" sz="16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15%</a:t>
                      </a:r>
                      <a:endParaRPr lang="zh-CN" altLang="en-US" sz="16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15%</a:t>
                      </a:r>
                      <a:endParaRPr lang="zh-CN" altLang="en-US" sz="16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Type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err="1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d+rw</a:t>
                      </a:r>
                      <a:endParaRPr lang="zh-CN" altLang="en-US" sz="16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err="1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d+rw</a:t>
                      </a:r>
                      <a:endParaRPr lang="zh-CN" altLang="en-US" sz="16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err="1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l+ro</a:t>
                      </a:r>
                      <a:endParaRPr lang="zh-CN" altLang="en-US" sz="16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err="1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l+rw</a:t>
                      </a:r>
                      <a:endParaRPr lang="zh-CN" altLang="en-US" sz="16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err="1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l+rw</a:t>
                      </a:r>
                      <a:endParaRPr lang="zh-CN" altLang="en-US" sz="16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err="1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l+rw</a:t>
                      </a:r>
                      <a:endParaRPr lang="zh-CN" altLang="en-US" sz="16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91880" y="400507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TPC-C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87824" y="507590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SmallBank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156176" y="260648"/>
            <a:ext cx="2736304" cy="1636582"/>
            <a:chOff x="6156176" y="260648"/>
            <a:chExt cx="2736304" cy="1636582"/>
          </a:xfrm>
        </p:grpSpPr>
        <p:cxnSp>
          <p:nvCxnSpPr>
            <p:cNvPr id="25" name="Straight Connector 24"/>
            <p:cNvCxnSpPr>
              <a:stCxn id="23" idx="0"/>
              <a:endCxn id="3" idx="2"/>
            </p:cNvCxnSpPr>
            <p:nvPr/>
          </p:nvCxnSpPr>
          <p:spPr>
            <a:xfrm flipV="1">
              <a:off x="7182176" y="1052648"/>
              <a:ext cx="630304" cy="504144"/>
            </a:xfrm>
            <a:prstGeom prst="line">
              <a:avLst/>
            </a:prstGeom>
            <a:ln w="76200" cap="sq">
              <a:solidFill>
                <a:schemeClr val="tx1"/>
              </a:solidFill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Rectangle 2"/>
            <p:cNvSpPr/>
            <p:nvPr/>
          </p:nvSpPr>
          <p:spPr>
            <a:xfrm>
              <a:off x="6732480" y="260648"/>
              <a:ext cx="2160000" cy="79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804488" y="332568"/>
              <a:ext cx="972000" cy="324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CN" dirty="0" smtClean="0">
                  <a:solidFill>
                    <a:srgbClr val="FF0066"/>
                  </a:solidFill>
                </a:rPr>
                <a:t>10xCore</a:t>
              </a:r>
              <a:endParaRPr lang="zh-CN" altLang="en-US" dirty="0">
                <a:solidFill>
                  <a:srgbClr val="FF0066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848484" y="332568"/>
              <a:ext cx="972000" cy="324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dirty="0" smtClean="0">
                  <a:solidFill>
                    <a:srgbClr val="FF0066"/>
                  </a:solidFill>
                </a:rPr>
                <a:t>10xCore</a:t>
              </a:r>
              <a:endParaRPr lang="zh-CN" altLang="en-US" dirty="0">
                <a:solidFill>
                  <a:srgbClr val="FF0066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804362" y="728576"/>
              <a:ext cx="2015996" cy="252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rgbClr val="FF0066"/>
                  </a:solidFill>
                </a:rPr>
                <a:t>56GBps IB NIC</a:t>
              </a:r>
              <a:endParaRPr lang="zh-CN" altLang="en-US" dirty="0">
                <a:solidFill>
                  <a:srgbClr val="FF0066"/>
                </a:solidFill>
              </a:endParaRPr>
            </a:p>
          </p:txBody>
        </p:sp>
        <p:cxnSp>
          <p:nvCxnSpPr>
            <p:cNvPr id="30" name="Straight Connector 29"/>
            <p:cNvCxnSpPr>
              <a:stCxn id="23" idx="0"/>
            </p:cNvCxnSpPr>
            <p:nvPr/>
          </p:nvCxnSpPr>
          <p:spPr>
            <a:xfrm flipV="1">
              <a:off x="7182176" y="1198081"/>
              <a:ext cx="230482" cy="358711"/>
            </a:xfrm>
            <a:prstGeom prst="line">
              <a:avLst/>
            </a:prstGeom>
            <a:ln w="76200" cap="sq">
              <a:solidFill>
                <a:schemeClr val="tx1"/>
              </a:solidFill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3" idx="0"/>
            </p:cNvCxnSpPr>
            <p:nvPr/>
          </p:nvCxnSpPr>
          <p:spPr>
            <a:xfrm flipV="1">
              <a:off x="7182176" y="1204097"/>
              <a:ext cx="0" cy="352695"/>
            </a:xfrm>
            <a:prstGeom prst="line">
              <a:avLst/>
            </a:prstGeom>
            <a:ln w="76200" cap="sq">
              <a:solidFill>
                <a:schemeClr val="tx1"/>
              </a:solidFill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3" idx="0"/>
            </p:cNvCxnSpPr>
            <p:nvPr/>
          </p:nvCxnSpPr>
          <p:spPr>
            <a:xfrm flipH="1" flipV="1">
              <a:off x="6948264" y="1198081"/>
              <a:ext cx="233912" cy="358711"/>
            </a:xfrm>
            <a:prstGeom prst="line">
              <a:avLst/>
            </a:prstGeom>
            <a:ln w="76200" cap="sq">
              <a:solidFill>
                <a:schemeClr val="tx1"/>
              </a:solidFill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3" idx="0"/>
            </p:cNvCxnSpPr>
            <p:nvPr/>
          </p:nvCxnSpPr>
          <p:spPr>
            <a:xfrm flipH="1" flipV="1">
              <a:off x="6717782" y="1198081"/>
              <a:ext cx="464394" cy="358711"/>
            </a:xfrm>
            <a:prstGeom prst="line">
              <a:avLst/>
            </a:prstGeom>
            <a:ln w="76200" cap="sq">
              <a:solidFill>
                <a:schemeClr val="tx1"/>
              </a:solidFill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23" idx="0"/>
            </p:cNvCxnSpPr>
            <p:nvPr/>
          </p:nvCxnSpPr>
          <p:spPr>
            <a:xfrm flipH="1" flipV="1">
              <a:off x="6444208" y="1198081"/>
              <a:ext cx="737968" cy="358711"/>
            </a:xfrm>
            <a:prstGeom prst="line">
              <a:avLst/>
            </a:prstGeom>
            <a:ln w="76200" cap="sq">
              <a:solidFill>
                <a:schemeClr val="tx1"/>
              </a:solidFill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6156176" y="1556792"/>
              <a:ext cx="2052000" cy="340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dirty="0">
                  <a:solidFill>
                    <a:srgbClr val="FF0066"/>
                  </a:solidFill>
                </a:rPr>
                <a:t>40Gbps </a:t>
              </a:r>
              <a:r>
                <a:rPr lang="en-US" altLang="zh-CN" dirty="0" smtClean="0">
                  <a:solidFill>
                    <a:srgbClr val="FF0066"/>
                  </a:solidFill>
                </a:rPr>
                <a:t>IB </a:t>
              </a:r>
              <a:r>
                <a:rPr lang="en-US" altLang="zh-CN" dirty="0">
                  <a:solidFill>
                    <a:srgbClr val="FF0066"/>
                  </a:solidFill>
                </a:rPr>
                <a:t>Switch</a:t>
              </a:r>
              <a:endParaRPr lang="zh-CN" altLang="en-US" dirty="0">
                <a:solidFill>
                  <a:srgbClr val="FF0066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7694354" y="1128630"/>
              <a:ext cx="878767" cy="36933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altLang="zh-CN" dirty="0"/>
                <a:t>RDMA</a:t>
              </a:r>
              <a:endParaRPr lang="zh-CN" altLang="en-US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6300192" y="1052736"/>
              <a:ext cx="36000" cy="36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444240" y="1052736"/>
              <a:ext cx="36000" cy="36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588288" y="1052736"/>
              <a:ext cx="36000" cy="36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7303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"/>
    </mc:Choice>
    <mc:Fallback xmlns="">
      <p:transition xmlns:p14="http://schemas.microsoft.com/office/powerpoint/2010/main" spd="slow" advTm="138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7391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Performance on TPC-C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graphicFrame>
        <p:nvGraphicFramePr>
          <p:cNvPr id="25" name="Chart 24"/>
          <p:cNvGraphicFramePr/>
          <p:nvPr>
            <p:extLst>
              <p:ext uri="{D42A27DB-BD31-4B8C-83A1-F6EECF244321}">
                <p14:modId xmlns:p14="http://schemas.microsoft.com/office/powerpoint/2010/main" val="2161899226"/>
              </p:ext>
            </p:extLst>
          </p:nvPr>
        </p:nvGraphicFramePr>
        <p:xfrm>
          <a:off x="395536" y="2060848"/>
          <a:ext cx="4032448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1907704" y="2060848"/>
            <a:ext cx="1872208" cy="400110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177800" indent="-177800">
              <a:lnSpc>
                <a:spcPct val="110000"/>
              </a:lnSpc>
              <a:spcBef>
                <a:spcPct val="0"/>
              </a:spcBef>
              <a:buNone/>
              <a:defRPr sz="3600">
                <a:solidFill>
                  <a:srgbClr val="FF0066"/>
                </a:solidFill>
                <a:effectLst>
                  <a:glow rad="254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pPr algn="ctr"/>
            <a:r>
              <a:rPr lang="en-US" altLang="zh-CN" sz="2000" b="1" dirty="0" smtClean="0">
                <a:solidFill>
                  <a:schemeClr val="tx1"/>
                </a:solidFill>
              </a:rPr>
              <a:t>Standard-mix</a:t>
            </a:r>
            <a:endParaRPr lang="en-US" altLang="zh-CN" sz="2000" b="1" dirty="0">
              <a:solidFill>
                <a:schemeClr val="tx1"/>
              </a:solidFill>
            </a:endParaRPr>
          </a:p>
        </p:txBody>
      </p:sp>
      <p:sp>
        <p:nvSpPr>
          <p:cNvPr id="2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2488" y="6376243"/>
            <a:ext cx="432000" cy="365125"/>
          </a:xfrm>
        </p:spPr>
        <p:txBody>
          <a:bodyPr wrap="none"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54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  <p:graphicFrame>
        <p:nvGraphicFramePr>
          <p:cNvPr id="30" name="Chart 29"/>
          <p:cNvGraphicFramePr/>
          <p:nvPr>
            <p:extLst>
              <p:ext uri="{D42A27DB-BD31-4B8C-83A1-F6EECF244321}">
                <p14:modId xmlns:p14="http://schemas.microsoft.com/office/powerpoint/2010/main" val="726384217"/>
              </p:ext>
            </p:extLst>
          </p:nvPr>
        </p:nvGraphicFramePr>
        <p:xfrm>
          <a:off x="4788024" y="2060848"/>
          <a:ext cx="4032448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6300192" y="2060848"/>
            <a:ext cx="1872208" cy="400110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177800" indent="-177800">
              <a:lnSpc>
                <a:spcPct val="110000"/>
              </a:lnSpc>
              <a:spcBef>
                <a:spcPct val="0"/>
              </a:spcBef>
              <a:buNone/>
              <a:defRPr sz="3600">
                <a:solidFill>
                  <a:srgbClr val="FF0066"/>
                </a:solidFill>
                <a:effectLst>
                  <a:glow rad="254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pPr algn="ctr"/>
            <a:r>
              <a:rPr lang="en-US" altLang="zh-CN" sz="2000" b="1" dirty="0" smtClean="0">
                <a:solidFill>
                  <a:schemeClr val="tx1"/>
                </a:solidFill>
              </a:rPr>
              <a:t>Standard-mix</a:t>
            </a:r>
            <a:endParaRPr lang="en-US" altLang="zh-CN" sz="2000" b="1" dirty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38294" y="2564904"/>
            <a:ext cx="949730" cy="2952000"/>
            <a:chOff x="3838294" y="1772816"/>
            <a:chExt cx="949730" cy="2952000"/>
          </a:xfrm>
        </p:grpSpPr>
        <p:grpSp>
          <p:nvGrpSpPr>
            <p:cNvPr id="37" name="Group 36"/>
            <p:cNvGrpSpPr/>
            <p:nvPr/>
          </p:nvGrpSpPr>
          <p:grpSpPr>
            <a:xfrm>
              <a:off x="4283968" y="1772816"/>
              <a:ext cx="360016" cy="2952000"/>
              <a:chOff x="4211972" y="3645024"/>
              <a:chExt cx="360016" cy="1872208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>
                <a:off x="4463988" y="3645024"/>
                <a:ext cx="0" cy="187220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4211972" y="3645024"/>
                <a:ext cx="36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4355988" y="5517232"/>
                <a:ext cx="216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TextBox 47"/>
            <p:cNvSpPr txBox="1"/>
            <p:nvPr/>
          </p:nvSpPr>
          <p:spPr>
            <a:xfrm>
              <a:off x="3838294" y="2162743"/>
              <a:ext cx="949730" cy="402161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zh-CN"/>
              </a:defPPr>
              <a:lvl1pPr marL="177800" indent="-177800" algn="ctr">
                <a:lnSpc>
                  <a:spcPct val="110000"/>
                </a:lnSpc>
                <a:spcBef>
                  <a:spcPct val="0"/>
                </a:spcBef>
                <a:buNone/>
                <a:defRPr sz="2000" b="1">
                  <a:effectLst>
                    <a:glow rad="254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defRPr>
              </a:lvl1pPr>
            </a:lstStyle>
            <a:p>
              <a:r>
                <a:rPr lang="en-US" altLang="zh-CN" sz="2400" b="0" dirty="0" smtClean="0"/>
                <a:t>26.9x</a:t>
              </a:r>
              <a:endParaRPr lang="zh-CN" altLang="en-US" sz="2400" b="0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123728" y="1412776"/>
            <a:ext cx="6696000" cy="40011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marL="898525" indent="-898525"/>
            <a:r>
              <a:rPr lang="en-US" altLang="zh-CN" sz="2000" b="1" dirty="0"/>
              <a:t>DrTM(S)</a:t>
            </a:r>
            <a:r>
              <a:rPr lang="en-US" altLang="zh-CN" sz="2000" dirty="0"/>
              <a:t>: run a separate </a:t>
            </a:r>
            <a:r>
              <a:rPr lang="en-US" altLang="zh-CN" sz="2000" dirty="0">
                <a:solidFill>
                  <a:srgbClr val="FF0066"/>
                </a:solidFill>
              </a:rPr>
              <a:t>logical</a:t>
            </a:r>
            <a:r>
              <a:rPr lang="en-US" altLang="zh-CN" sz="2000" dirty="0"/>
              <a:t> node </a:t>
            </a:r>
            <a:r>
              <a:rPr lang="en-US" altLang="zh-CN" sz="2000" dirty="0" smtClean="0"/>
              <a:t>on </a:t>
            </a:r>
            <a:r>
              <a:rPr lang="en-US" altLang="zh-CN" sz="2000" dirty="0"/>
              <a:t>each socket</a:t>
            </a:r>
            <a:endParaRPr lang="zh-CN" altLang="en-US" sz="2000" dirty="0"/>
          </a:p>
        </p:txBody>
      </p:sp>
      <p:grpSp>
        <p:nvGrpSpPr>
          <p:cNvPr id="4" name="Group 3"/>
          <p:cNvGrpSpPr/>
          <p:nvPr/>
        </p:nvGrpSpPr>
        <p:grpSpPr>
          <a:xfrm>
            <a:off x="3635897" y="3645024"/>
            <a:ext cx="949730" cy="1872208"/>
            <a:chOff x="3635897" y="2852936"/>
            <a:chExt cx="949730" cy="1872208"/>
          </a:xfrm>
        </p:grpSpPr>
        <p:grpSp>
          <p:nvGrpSpPr>
            <p:cNvPr id="12" name="Group 11"/>
            <p:cNvGrpSpPr/>
            <p:nvPr/>
          </p:nvGrpSpPr>
          <p:grpSpPr>
            <a:xfrm>
              <a:off x="4283980" y="2852936"/>
              <a:ext cx="216000" cy="1872208"/>
              <a:chOff x="4355988" y="3645024"/>
              <a:chExt cx="216000" cy="1872208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4463988" y="3645024"/>
                <a:ext cx="0" cy="187220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4355988" y="3645024"/>
                <a:ext cx="216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4355988" y="5517232"/>
                <a:ext cx="216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12"/>
            <p:cNvSpPr txBox="1"/>
            <p:nvPr/>
          </p:nvSpPr>
          <p:spPr>
            <a:xfrm>
              <a:off x="3635897" y="3356992"/>
              <a:ext cx="949730" cy="402161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zh-CN"/>
              </a:defPPr>
              <a:lvl1pPr marL="177800" indent="-177800" algn="ctr">
                <a:lnSpc>
                  <a:spcPct val="110000"/>
                </a:lnSpc>
                <a:spcBef>
                  <a:spcPct val="0"/>
                </a:spcBef>
                <a:buNone/>
                <a:defRPr sz="2000" b="1">
                  <a:effectLst>
                    <a:glow rad="254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defRPr>
              </a:lvl1pPr>
            </a:lstStyle>
            <a:p>
              <a:r>
                <a:rPr lang="en-US" altLang="zh-CN" sz="2400" b="0" dirty="0">
                  <a:solidFill>
                    <a:srgbClr val="FF0066"/>
                  </a:solidFill>
                </a:rPr>
                <a:t>17.9x</a:t>
              </a:r>
              <a:endParaRPr lang="zh-CN" altLang="en-US" sz="2400" b="0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195736" y="4797151"/>
            <a:ext cx="1404040" cy="792089"/>
            <a:chOff x="2195736" y="4005063"/>
            <a:chExt cx="1404040" cy="792089"/>
          </a:xfrm>
        </p:grpSpPr>
        <p:sp>
          <p:nvSpPr>
            <p:cNvPr id="21" name="TextBox 20"/>
            <p:cNvSpPr txBox="1"/>
            <p:nvPr/>
          </p:nvSpPr>
          <p:spPr>
            <a:xfrm>
              <a:off x="2555776" y="4232121"/>
              <a:ext cx="10440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</a:lstStyle>
            <a:p>
              <a:r>
                <a:rPr lang="en-US" altLang="zh-CN" dirty="0" smtClean="0"/>
                <a:t>8threads</a:t>
              </a:r>
              <a:endParaRPr lang="zh-CN" altLang="en-US" dirty="0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H="1" flipV="1">
              <a:off x="2195736" y="4005063"/>
              <a:ext cx="360000" cy="32400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H="1">
              <a:off x="2339764" y="4437112"/>
              <a:ext cx="216012" cy="36004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2591760" y="4201344"/>
            <a:ext cx="1402304" cy="637594"/>
            <a:chOff x="2591760" y="3409256"/>
            <a:chExt cx="1402304" cy="637594"/>
          </a:xfrm>
        </p:grpSpPr>
        <p:sp>
          <p:nvSpPr>
            <p:cNvPr id="59" name="TextBox 58"/>
            <p:cNvSpPr txBox="1"/>
            <p:nvPr/>
          </p:nvSpPr>
          <p:spPr>
            <a:xfrm>
              <a:off x="2878064" y="3769851"/>
              <a:ext cx="11160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dirty="0" smtClean="0"/>
                <a:t>16threads</a:t>
              </a:r>
              <a:endParaRPr lang="zh-CN" altLang="en-US" dirty="0"/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 flipH="1" flipV="1">
              <a:off x="2591760" y="3409256"/>
              <a:ext cx="286304" cy="360595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6948440" y="3645025"/>
            <a:ext cx="1584000" cy="914037"/>
            <a:chOff x="6948440" y="2852937"/>
            <a:chExt cx="1584000" cy="914037"/>
          </a:xfrm>
        </p:grpSpPr>
        <p:sp>
          <p:nvSpPr>
            <p:cNvPr id="65" name="TextBox 64"/>
            <p:cNvSpPr txBox="1"/>
            <p:nvPr/>
          </p:nvSpPr>
          <p:spPr>
            <a:xfrm>
              <a:off x="6948440" y="3212976"/>
              <a:ext cx="1584000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</a:lstStyle>
            <a:p>
              <a:r>
                <a:rPr lang="en-US" altLang="zh-CN" dirty="0"/>
                <a:t>B</a:t>
              </a:r>
              <a:r>
                <a:rPr lang="en-US" altLang="zh-CN" baseline="30000" dirty="0"/>
                <a:t>+</a:t>
              </a:r>
              <a:r>
                <a:rPr lang="en-US" altLang="zh-CN" dirty="0"/>
                <a:t>-tree is not NUMA-friendly</a:t>
              </a:r>
              <a:endParaRPr lang="zh-CN" altLang="en-US" dirty="0"/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 flipV="1">
              <a:off x="7884368" y="2852937"/>
              <a:ext cx="216024" cy="395879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TextBox 67"/>
          <p:cNvSpPr txBox="1"/>
          <p:nvPr/>
        </p:nvSpPr>
        <p:spPr>
          <a:xfrm>
            <a:off x="6300496" y="169712"/>
            <a:ext cx="273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New-order TX</a:t>
            </a:r>
            <a:br>
              <a:rPr lang="en-US" altLang="zh-CN" sz="2000" dirty="0" smtClean="0"/>
            </a:br>
            <a:r>
              <a:rPr lang="en-US" altLang="zh-CN" sz="2000" dirty="0" smtClean="0"/>
              <a:t>≈ Standard-mix </a:t>
            </a:r>
            <a:r>
              <a:rPr lang="en-US" altLang="zh-CN" sz="2000" dirty="0" smtClean="0">
                <a:solidFill>
                  <a:srgbClr val="FF0066"/>
                </a:solidFill>
              </a:rPr>
              <a:t>x45%</a:t>
            </a:r>
            <a:endParaRPr lang="zh-CN" altLang="en-US" sz="20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95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3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3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2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>
        <p:bldSub>
          <a:bldChart bld="series"/>
        </p:bldSub>
      </p:bldGraphic>
      <p:bldGraphic spid="30" grpId="0">
        <p:bldSub>
          <a:bldChart bld="series"/>
        </p:bldSub>
      </p:bldGraphic>
      <p:bldP spid="2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7391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Scalability on TPC-C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2488" y="6376243"/>
            <a:ext cx="432000" cy="365125"/>
          </a:xfrm>
        </p:spPr>
        <p:txBody>
          <a:bodyPr wrap="none"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55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  <p:graphicFrame>
        <p:nvGraphicFramePr>
          <p:cNvPr id="30" name="Chart 29"/>
          <p:cNvGraphicFramePr/>
          <p:nvPr>
            <p:extLst>
              <p:ext uri="{D42A27DB-BD31-4B8C-83A1-F6EECF244321}">
                <p14:modId xmlns:p14="http://schemas.microsoft.com/office/powerpoint/2010/main" val="1467339953"/>
              </p:ext>
            </p:extLst>
          </p:nvPr>
        </p:nvGraphicFramePr>
        <p:xfrm>
          <a:off x="1079904" y="1268760"/>
          <a:ext cx="684076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4032232" y="1453044"/>
            <a:ext cx="1872208" cy="400110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177800" indent="-177800">
              <a:lnSpc>
                <a:spcPct val="110000"/>
              </a:lnSpc>
              <a:spcBef>
                <a:spcPct val="0"/>
              </a:spcBef>
              <a:buNone/>
              <a:defRPr sz="3600">
                <a:solidFill>
                  <a:srgbClr val="FF0066"/>
                </a:solidFill>
                <a:effectLst>
                  <a:glow rad="254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pPr algn="ctr"/>
            <a:r>
              <a:rPr lang="en-US" altLang="zh-CN" sz="2000" b="1" dirty="0" smtClean="0">
                <a:solidFill>
                  <a:schemeClr val="tx1"/>
                </a:solidFill>
              </a:rPr>
              <a:t>Standard-mix</a:t>
            </a:r>
            <a:endParaRPr lang="en-US" altLang="zh-CN" sz="2000" b="1" dirty="0">
              <a:solidFill>
                <a:schemeClr val="tx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300496" y="169712"/>
            <a:ext cx="273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New-order TX</a:t>
            </a:r>
            <a:br>
              <a:rPr lang="en-US" altLang="zh-CN" sz="2000" dirty="0" smtClean="0"/>
            </a:br>
            <a:r>
              <a:rPr lang="en-US" altLang="zh-CN" sz="2000" dirty="0" smtClean="0"/>
              <a:t>≈ Standard-mix </a:t>
            </a:r>
            <a:r>
              <a:rPr lang="en-US" altLang="zh-CN" sz="2000" dirty="0" smtClean="0">
                <a:solidFill>
                  <a:srgbClr val="FF0066"/>
                </a:solidFill>
              </a:rPr>
              <a:t>x45%</a:t>
            </a:r>
            <a:endParaRPr lang="zh-CN" altLang="en-US" sz="2000" dirty="0">
              <a:solidFill>
                <a:srgbClr val="FF0066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88416" y="2852936"/>
            <a:ext cx="2628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Each logical machine has fixed </a:t>
            </a:r>
            <a:r>
              <a:rPr lang="en-US" altLang="zh-CN" dirty="0"/>
              <a:t>4 threads</a:t>
            </a:r>
            <a:endParaRPr lang="zh-CN" alt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904440" y="3717032"/>
            <a:ext cx="2160000" cy="792088"/>
            <a:chOff x="5904440" y="3717032"/>
            <a:chExt cx="2160000" cy="792088"/>
          </a:xfrm>
        </p:grpSpPr>
        <p:sp>
          <p:nvSpPr>
            <p:cNvPr id="32" name="Rectangle 31"/>
            <p:cNvSpPr/>
            <p:nvPr/>
          </p:nvSpPr>
          <p:spPr>
            <a:xfrm>
              <a:off x="5904440" y="3717032"/>
              <a:ext cx="2160000" cy="79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976448" y="4185120"/>
              <a:ext cx="972000" cy="324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CN" dirty="0" smtClean="0">
                  <a:solidFill>
                    <a:srgbClr val="FF0066"/>
                  </a:solidFill>
                </a:rPr>
                <a:t>10xCore</a:t>
              </a:r>
              <a:endParaRPr lang="zh-CN" altLang="en-US" dirty="0">
                <a:solidFill>
                  <a:srgbClr val="FF0066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020444" y="4185120"/>
              <a:ext cx="972000" cy="324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dirty="0" smtClean="0">
                  <a:solidFill>
                    <a:srgbClr val="FF0066"/>
                  </a:solidFill>
                </a:rPr>
                <a:t>10xCore</a:t>
              </a:r>
              <a:endParaRPr lang="zh-CN" altLang="en-US" dirty="0">
                <a:solidFill>
                  <a:srgbClr val="FF0066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976448" y="3789040"/>
              <a:ext cx="432000" cy="324000"/>
            </a:xfrm>
            <a:prstGeom prst="rect">
              <a:avLst/>
            </a:prstGeom>
            <a:solidFill>
              <a:srgbClr val="FF0066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</a:rPr>
                <a:t>LM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516448" y="3789040"/>
              <a:ext cx="432000" cy="324000"/>
            </a:xfrm>
            <a:prstGeom prst="rect">
              <a:avLst/>
            </a:prstGeom>
            <a:solidFill>
              <a:srgbClr val="FF0066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</a:rPr>
                <a:t>LM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020444" y="3789040"/>
              <a:ext cx="432000" cy="324000"/>
            </a:xfrm>
            <a:prstGeom prst="rect">
              <a:avLst/>
            </a:prstGeom>
            <a:solidFill>
              <a:srgbClr val="FF0066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</a:rPr>
                <a:t>LM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560444" y="3789040"/>
              <a:ext cx="432000" cy="324000"/>
            </a:xfrm>
            <a:prstGeom prst="rect">
              <a:avLst/>
            </a:prstGeom>
            <a:solidFill>
              <a:srgbClr val="FF0066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</a:rPr>
                <a:t>LM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1200853" y="5662556"/>
            <a:ext cx="7115563" cy="707886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r>
              <a:rPr lang="en-US" altLang="zh-CN" sz="2000" dirty="0" smtClean="0"/>
              <a:t>NOTE: the </a:t>
            </a:r>
            <a:r>
              <a:rPr lang="en-US" altLang="zh-CN" sz="2000" dirty="0" smtClean="0">
                <a:solidFill>
                  <a:srgbClr val="FF0066"/>
                </a:solidFill>
              </a:rPr>
              <a:t>interaction</a:t>
            </a:r>
            <a:r>
              <a:rPr lang="en-US" altLang="zh-CN" sz="2000" dirty="0" smtClean="0"/>
              <a:t> btw. </a:t>
            </a:r>
            <a:r>
              <a:rPr lang="en-US" altLang="zh-CN" sz="2000" dirty="0"/>
              <a:t>two logical nodes sharing the same </a:t>
            </a:r>
            <a:r>
              <a:rPr lang="en-US" altLang="zh-CN" sz="2000" dirty="0" smtClean="0"/>
              <a:t>machine </a:t>
            </a:r>
            <a:r>
              <a:rPr lang="en-US" altLang="zh-CN" sz="2000" dirty="0"/>
              <a:t>still uses our </a:t>
            </a:r>
            <a:r>
              <a:rPr lang="en-US" altLang="zh-CN" sz="2000" dirty="0" smtClean="0">
                <a:solidFill>
                  <a:srgbClr val="FF0066"/>
                </a:solidFill>
              </a:rPr>
              <a:t>RDMA-friendly 2PL protocol</a:t>
            </a:r>
            <a:endParaRPr lang="zh-CN" altLang="en-US" sz="2000" dirty="0">
              <a:solidFill>
                <a:srgbClr val="FF0066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6192448" y="3429000"/>
            <a:ext cx="36" cy="396000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69165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6"/>
    </mc:Choice>
    <mc:Fallback xmlns="">
      <p:transition xmlns:p14="http://schemas.microsoft.com/office/powerpoint/2010/main" spd="slow" advTm="13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0" grpId="0" uiExpand="1">
        <p:bldSub>
          <a:bldChart bld="series"/>
        </p:bldSub>
      </p:bldGraphic>
      <p:bldP spid="29" grpId="0" animBg="1"/>
      <p:bldP spid="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7391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Performance on </a:t>
            </a:r>
            <a:r>
              <a:rPr lang="en-US" altLang="zh-TW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Smallbank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graphicFrame>
        <p:nvGraphicFramePr>
          <p:cNvPr id="25" name="Chart 24"/>
          <p:cNvGraphicFramePr/>
          <p:nvPr>
            <p:extLst/>
          </p:nvPr>
        </p:nvGraphicFramePr>
        <p:xfrm>
          <a:off x="395536" y="1844824"/>
          <a:ext cx="417600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2488" y="6376243"/>
            <a:ext cx="432000" cy="365125"/>
          </a:xfrm>
        </p:spPr>
        <p:txBody>
          <a:bodyPr wrap="none"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56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  <p:graphicFrame>
        <p:nvGraphicFramePr>
          <p:cNvPr id="30" name="Chart 29"/>
          <p:cNvGraphicFramePr/>
          <p:nvPr>
            <p:extLst/>
          </p:nvPr>
        </p:nvGraphicFramePr>
        <p:xfrm>
          <a:off x="4644472" y="1844824"/>
          <a:ext cx="417600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2339752" y="1516722"/>
            <a:ext cx="5256000" cy="904166"/>
            <a:chOff x="2339752" y="1516722"/>
            <a:chExt cx="5256000" cy="904166"/>
          </a:xfrm>
        </p:grpSpPr>
        <p:sp>
          <p:nvSpPr>
            <p:cNvPr id="20" name="TextBox 19"/>
            <p:cNvSpPr txBox="1"/>
            <p:nvPr/>
          </p:nvSpPr>
          <p:spPr>
            <a:xfrm>
              <a:off x="2339752" y="1516722"/>
              <a:ext cx="5256000" cy="400110"/>
            </a:xfrm>
            <a:prstGeom prst="rect">
              <a:avLst/>
            </a:prstGeom>
            <a:solidFill>
              <a:srgbClr val="CCFFFF"/>
            </a:solidFill>
          </p:spPr>
          <p:txBody>
            <a:bodyPr wrap="square" rtlCol="0">
              <a:spAutoFit/>
            </a:bodyPr>
            <a:lstStyle/>
            <a:p>
              <a:pPr marL="898525" indent="-898525"/>
              <a:r>
                <a:rPr lang="en-US" altLang="zh-CN" sz="2000" dirty="0" smtClean="0"/>
                <a:t>The probability </a:t>
              </a:r>
              <a:r>
                <a:rPr lang="en-US" altLang="zh-CN" sz="2000" dirty="0"/>
                <a:t>of distributed transactions</a:t>
              </a:r>
              <a:endParaRPr lang="zh-CN" altLang="en-US" sz="2000" dirty="0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H="1">
              <a:off x="2627784" y="1844824"/>
              <a:ext cx="288032" cy="576064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85858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6"/>
    </mc:Choice>
    <mc:Fallback xmlns="">
      <p:transition xmlns:p14="http://schemas.microsoft.com/office/powerpoint/2010/main" spd="slow" advTm="13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>
        <p:bldSub>
          <a:bldChart bld="series"/>
        </p:bldSub>
      </p:bldGraphic>
      <p:bldGraphic spid="30" grpId="0">
        <p:bldSub>
          <a:bldChart bld="series"/>
        </p:bldSub>
      </p:bldGraphic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60432" y="6376243"/>
            <a:ext cx="504056" cy="365125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57</a:t>
            </a:fld>
            <a:endParaRPr lang="zh-CN" altLang="en-US" sz="1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Durability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88" name="Table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626551"/>
              </p:ext>
            </p:extLst>
          </p:nvPr>
        </p:nvGraphicFramePr>
        <p:xfrm>
          <a:off x="683568" y="2165122"/>
          <a:ext cx="6624368" cy="295200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584176"/>
                <a:gridCol w="1728192"/>
                <a:gridCol w="1656000"/>
                <a:gridCol w="1656000"/>
              </a:tblGrid>
              <a:tr h="360000">
                <a:tc gridSpan="2">
                  <a:txBody>
                    <a:bodyPr/>
                    <a:lstStyle/>
                    <a:p>
                      <a:pPr algn="r"/>
                      <a:endParaRPr lang="zh-CN" altLang="en-US" sz="2000" b="0" dirty="0">
                        <a:solidFill>
                          <a:schemeClr val="tx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zh-CN" altLang="en-US" sz="1600" b="0" dirty="0">
                        <a:solidFill>
                          <a:schemeClr val="tx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w/o logging</a:t>
                      </a:r>
                      <a:endParaRPr lang="zh-CN" altLang="en-US" sz="2000" b="1" baseline="30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w/ logging</a:t>
                      </a:r>
                      <a:endParaRPr lang="zh-CN" altLang="en-US" sz="2000" b="1" baseline="30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24000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Standard-mix</a:t>
                      </a:r>
                      <a:r>
                        <a:rPr lang="en-US" altLang="zh-CN" sz="2000" b="1" baseline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 (</a:t>
                      </a:r>
                      <a:r>
                        <a:rPr lang="en-US" altLang="zh-CN" sz="2000" b="1" baseline="0" dirty="0" err="1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txns</a:t>
                      </a:r>
                      <a:r>
                        <a:rPr lang="en-US" altLang="zh-CN" sz="2000" b="1" baseline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/sec)</a:t>
                      </a:r>
                      <a:endParaRPr lang="zh-CN" altLang="en-US" sz="2000" b="1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6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3,670,355</a:t>
                      </a:r>
                      <a:endParaRPr lang="zh-CN" altLang="en-US" sz="20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3,243,135</a:t>
                      </a:r>
                      <a:endParaRPr lang="zh-CN" altLang="en-US" sz="20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New-order</a:t>
                      </a:r>
                      <a:r>
                        <a:rPr lang="en-US" altLang="zh-CN" sz="2000" b="1" baseline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 (</a:t>
                      </a:r>
                      <a:r>
                        <a:rPr lang="en-US" altLang="zh-CN" sz="2000" b="1" baseline="0" dirty="0" err="1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txns</a:t>
                      </a:r>
                      <a:r>
                        <a:rPr lang="en-US" altLang="zh-CN" sz="2000" b="1" baseline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/sec)</a:t>
                      </a:r>
                      <a:endParaRPr lang="zh-CN" altLang="en-US" sz="2000" b="1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6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1,651,763</a:t>
                      </a:r>
                      <a:endParaRPr lang="zh-CN" altLang="en-US" sz="20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1,459,495</a:t>
                      </a:r>
                      <a:endParaRPr lang="zh-CN" altLang="en-US" sz="20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 rowSpan="4"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Latency</a:t>
                      </a:r>
                      <a:r>
                        <a:rPr lang="en-US" altLang="zh-CN" sz="2000" b="1" baseline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 (</a:t>
                      </a:r>
                      <a:r>
                        <a:rPr lang="el-GR" altLang="zh-CN" sz="2000" b="1" baseline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μ</a:t>
                      </a:r>
                      <a:r>
                        <a:rPr lang="en-US" altLang="zh-CN" sz="2000" b="1" baseline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s)</a:t>
                      </a:r>
                      <a:endParaRPr lang="zh-CN" altLang="en-US" sz="2000" b="1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average</a:t>
                      </a:r>
                      <a:endParaRPr lang="zh-CN" altLang="en-US" sz="2000" b="1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13.26</a:t>
                      </a:r>
                      <a:endParaRPr lang="zh-CN" altLang="en-US" sz="20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15.02</a:t>
                      </a:r>
                      <a:endParaRPr lang="zh-CN" altLang="en-US" sz="20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 vMerge="1">
                  <a:txBody>
                    <a:bodyPr/>
                    <a:lstStyle/>
                    <a:p>
                      <a:pPr algn="ctr"/>
                      <a:endParaRPr lang="zh-CN" altLang="en-US" sz="1800" b="1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50%</a:t>
                      </a:r>
                      <a:endParaRPr lang="zh-CN" altLang="en-US" sz="2000" b="1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6.55</a:t>
                      </a:r>
                      <a:endParaRPr lang="zh-CN" altLang="en-US" sz="20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7.02</a:t>
                      </a:r>
                      <a:endParaRPr lang="zh-CN" altLang="en-US" sz="20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 vMerge="1">
                  <a:txBody>
                    <a:bodyPr/>
                    <a:lstStyle/>
                    <a:p>
                      <a:pPr algn="ctr"/>
                      <a:endParaRPr lang="zh-CN" altLang="en-US" sz="16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90%</a:t>
                      </a:r>
                      <a:endParaRPr lang="zh-CN" altLang="en-US" sz="2000" b="1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23.67</a:t>
                      </a:r>
                      <a:endParaRPr lang="zh-CN" altLang="en-US" sz="20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30.45</a:t>
                      </a:r>
                      <a:endParaRPr lang="zh-CN" altLang="en-US" sz="20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 vMerge="1">
                  <a:txBody>
                    <a:bodyPr/>
                    <a:lstStyle/>
                    <a:p>
                      <a:pPr algn="ctr"/>
                      <a:endParaRPr lang="zh-CN" altLang="en-US" sz="16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99%</a:t>
                      </a:r>
                      <a:endParaRPr lang="zh-CN" altLang="en-US" sz="2000" b="1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86.96</a:t>
                      </a:r>
                      <a:endParaRPr lang="zh-CN" altLang="en-US" sz="20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91.14</a:t>
                      </a:r>
                      <a:endParaRPr lang="zh-CN" altLang="en-US" sz="20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Capacity</a:t>
                      </a:r>
                      <a:r>
                        <a:rPr lang="en-US" altLang="zh-CN" sz="2000" b="1" baseline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 Abort Rate (%)</a:t>
                      </a:r>
                      <a:endParaRPr lang="zh-CN" altLang="en-US" sz="2000" b="1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6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39.26</a:t>
                      </a:r>
                      <a:endParaRPr lang="zh-CN" altLang="en-US" sz="20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43.68</a:t>
                      </a:r>
                      <a:endParaRPr lang="zh-CN" altLang="en-US" sz="20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Fallback Path Rate (%)</a:t>
                      </a:r>
                      <a:endParaRPr lang="zh-CN" altLang="en-US" sz="2000" b="1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6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10.02</a:t>
                      </a:r>
                      <a:endParaRPr lang="zh-CN" altLang="en-US" sz="20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14.80</a:t>
                      </a:r>
                      <a:endParaRPr lang="zh-CN" altLang="en-US" sz="20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7524328" y="2465580"/>
            <a:ext cx="1296144" cy="402161"/>
            <a:chOff x="7452320" y="2781488"/>
            <a:chExt cx="1296144" cy="402161"/>
          </a:xfrm>
        </p:grpSpPr>
        <p:sp>
          <p:nvSpPr>
            <p:cNvPr id="89" name="TextBox 88"/>
            <p:cNvSpPr txBox="1"/>
            <p:nvPr/>
          </p:nvSpPr>
          <p:spPr>
            <a:xfrm>
              <a:off x="7524328" y="2781488"/>
              <a:ext cx="1224136" cy="402161"/>
            </a:xfrm>
            <a:prstGeom prst="rect">
              <a:avLst/>
            </a:prstGeom>
            <a:noFill/>
            <a:effectLst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zh-CN"/>
              </a:defPPr>
              <a:lvl1pPr marL="177800" indent="-177800" algn="ctr">
                <a:lnSpc>
                  <a:spcPct val="110000"/>
                </a:lnSpc>
                <a:spcBef>
                  <a:spcPct val="0"/>
                </a:spcBef>
                <a:buNone/>
                <a:defRPr sz="2000" b="1">
                  <a:effectLst>
                    <a:glow rad="254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defRPr>
              </a:lvl1pPr>
            </a:lstStyle>
            <a:p>
              <a:pPr algn="l"/>
              <a:r>
                <a:rPr lang="en-US" altLang="zh-CN" sz="2400" b="0" dirty="0" smtClean="0">
                  <a:solidFill>
                    <a:srgbClr val="FF0066"/>
                  </a:solidFill>
                </a:rPr>
                <a:t>11.6%</a:t>
              </a:r>
              <a:endParaRPr lang="zh-CN" altLang="en-US" sz="2400" b="0" dirty="0">
                <a:solidFill>
                  <a:srgbClr val="FF0066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7452320" y="2838568"/>
              <a:ext cx="0" cy="288000"/>
            </a:xfrm>
            <a:prstGeom prst="straightConnector1">
              <a:avLst/>
            </a:prstGeom>
            <a:ln>
              <a:headEnd w="lg" len="med"/>
              <a:tailEnd type="stealth" w="lg" len="med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7524327" y="3135657"/>
            <a:ext cx="1152128" cy="402161"/>
            <a:chOff x="7452320" y="3451565"/>
            <a:chExt cx="998511" cy="402161"/>
          </a:xfrm>
        </p:grpSpPr>
        <p:sp>
          <p:nvSpPr>
            <p:cNvPr id="91" name="TextBox 90"/>
            <p:cNvSpPr txBox="1"/>
            <p:nvPr/>
          </p:nvSpPr>
          <p:spPr>
            <a:xfrm>
              <a:off x="7514727" y="3451565"/>
              <a:ext cx="936104" cy="402161"/>
            </a:xfrm>
            <a:prstGeom prst="rect">
              <a:avLst/>
            </a:prstGeom>
            <a:noFill/>
            <a:effectLst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zh-CN"/>
              </a:defPPr>
              <a:lvl1pPr marL="177800" indent="-177800" algn="ctr">
                <a:lnSpc>
                  <a:spcPct val="110000"/>
                </a:lnSpc>
                <a:spcBef>
                  <a:spcPct val="0"/>
                </a:spcBef>
                <a:buNone/>
                <a:defRPr sz="2000" b="1">
                  <a:effectLst>
                    <a:glow rad="254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defRPr>
              </a:lvl1pPr>
            </a:lstStyle>
            <a:p>
              <a:pPr algn="l"/>
              <a:r>
                <a:rPr lang="en-US" altLang="zh-CN" sz="2400" b="0" dirty="0" smtClean="0">
                  <a:solidFill>
                    <a:srgbClr val="FF0066"/>
                  </a:solidFill>
                </a:rPr>
                <a:t>11.3%</a:t>
              </a:r>
              <a:endParaRPr lang="zh-CN" altLang="en-US" sz="2400" b="0" dirty="0">
                <a:solidFill>
                  <a:srgbClr val="FF0066"/>
                </a:solidFill>
              </a:endParaRPr>
            </a:p>
          </p:txBody>
        </p:sp>
        <p:cxnSp>
          <p:nvCxnSpPr>
            <p:cNvPr id="122" name="Straight Arrow Connector 121"/>
            <p:cNvCxnSpPr/>
            <p:nvPr/>
          </p:nvCxnSpPr>
          <p:spPr>
            <a:xfrm>
              <a:off x="7452320" y="3508645"/>
              <a:ext cx="0" cy="288000"/>
            </a:xfrm>
            <a:prstGeom prst="straightConnector1">
              <a:avLst/>
            </a:prstGeom>
            <a:ln>
              <a:headEnd type="stealth" w="lg" len="med"/>
              <a:tailEnd type="none" w="lg" len="lg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23" name="TextBox 122"/>
          <p:cNvSpPr txBox="1"/>
          <p:nvPr/>
        </p:nvSpPr>
        <p:spPr>
          <a:xfrm>
            <a:off x="683568" y="5229200"/>
            <a:ext cx="4536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Setting: 6 machines with 8 threads</a:t>
            </a:r>
            <a:endParaRPr lang="zh-CN" altLang="en-US" sz="2000" dirty="0"/>
          </a:p>
        </p:txBody>
      </p:sp>
      <p:sp>
        <p:nvSpPr>
          <p:cNvPr id="124" name="TextBox 123"/>
          <p:cNvSpPr txBox="1"/>
          <p:nvPr/>
        </p:nvSpPr>
        <p:spPr>
          <a:xfrm>
            <a:off x="4860032" y="1291407"/>
            <a:ext cx="4032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rgbClr val="FF0066"/>
                </a:solidFill>
              </a:rPr>
              <a:t>Due to additional writes to </a:t>
            </a:r>
            <a:r>
              <a:rPr lang="en-US" altLang="zh-CN" sz="2200" dirty="0" smtClean="0">
                <a:solidFill>
                  <a:srgbClr val="FF0066"/>
                </a:solidFill>
              </a:rPr>
              <a:t>NVRAM </a:t>
            </a:r>
            <a:r>
              <a:rPr lang="en-US" altLang="zh-CN" sz="2000" dirty="0" smtClean="0">
                <a:solidFill>
                  <a:srgbClr val="FF0066"/>
                </a:solidFill>
              </a:rPr>
              <a:t>(emulated by DRAM)</a:t>
            </a:r>
            <a:endParaRPr lang="zh-CN" altLang="en-US" sz="20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4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3" name="内容占位符 2"/>
          <p:cNvSpPr txBox="1">
            <a:spLocks/>
          </p:cNvSpPr>
          <p:nvPr/>
        </p:nvSpPr>
        <p:spPr>
          <a:xfrm>
            <a:off x="372038" y="1361357"/>
            <a:ext cx="8520442" cy="5163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173038" lvl="2" indent="-173038">
              <a:buNone/>
            </a:pP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Require </a:t>
            </a:r>
            <a:r>
              <a:rPr lang="en-US" altLang="zh-CN" dirty="0">
                <a:solidFill>
                  <a:schemeClr val="tx1"/>
                </a:solidFill>
                <a:latin typeface="Century Gothic" pitchFamily="34" charset="0"/>
              </a:rPr>
              <a:t>advance knowledge</a:t>
            </a:r>
            <a:r>
              <a:rPr lang="en-US" altLang="zh-CN" dirty="0">
                <a:solidFill>
                  <a:srgbClr val="FF0066"/>
                </a:solidFill>
                <a:latin typeface="Century Gothic" pitchFamily="34" charset="0"/>
              </a:rPr>
              <a:t> </a:t>
            </a:r>
            <a:r>
              <a:rPr lang="en-US" altLang="zh-CN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of read/write sets of </a:t>
            </a: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transactions</a:t>
            </a:r>
            <a:endParaRPr lang="en-US" altLang="zh-CN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173038" lvl="2" indent="-173038">
              <a:buNone/>
            </a:pPr>
            <a:endParaRPr lang="en-US" altLang="zh-CN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173038" lvl="2" indent="-173038">
              <a:buNone/>
            </a:pP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Provide only </a:t>
            </a:r>
            <a:r>
              <a:rPr lang="en-US" altLang="zh-CN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an HTM/RDMA-friendly </a:t>
            </a: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hash table for unordered stores, </a:t>
            </a:r>
            <a:r>
              <a:rPr lang="en-US" altLang="zh-CN" dirty="0" smtClean="0">
                <a:solidFill>
                  <a:srgbClr val="000000"/>
                </a:solidFill>
                <a:latin typeface="Century Gothic" pitchFamily="34" charset="0"/>
              </a:rPr>
              <a:t>w/o B</a:t>
            </a:r>
            <a:r>
              <a:rPr lang="en-US" altLang="zh-CN" baseline="30000" dirty="0" smtClean="0">
                <a:solidFill>
                  <a:srgbClr val="000000"/>
                </a:solidFill>
                <a:latin typeface="Century Gothic" pitchFamily="34" charset="0"/>
              </a:rPr>
              <a:t>+</a:t>
            </a:r>
            <a:r>
              <a:rPr lang="en-US" altLang="zh-CN" dirty="0" smtClean="0">
                <a:solidFill>
                  <a:srgbClr val="000000"/>
                </a:solidFill>
                <a:latin typeface="Century Gothic" pitchFamily="34" charset="0"/>
              </a:rPr>
              <a:t>-tree support</a:t>
            </a:r>
            <a:endParaRPr lang="en-US" altLang="zh-CN" sz="2600" dirty="0" smtClean="0">
              <a:solidFill>
                <a:srgbClr val="000000"/>
              </a:solidFill>
              <a:latin typeface="Century Gothic" pitchFamily="34" charset="0"/>
            </a:endParaRPr>
          </a:p>
          <a:p>
            <a:pPr marL="173038" lvl="2" indent="-173038">
              <a:buNone/>
            </a:pPr>
            <a:endParaRPr lang="en-US" altLang="zh-CN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173038" lvl="2" indent="-173038">
              <a:buNone/>
            </a:pP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Preserve </a:t>
            </a:r>
            <a:r>
              <a:rPr lang="en-US" altLang="zh-CN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durability </a:t>
            </a:r>
            <a:r>
              <a:rPr lang="en-US" altLang="zh-CN" dirty="0">
                <a:solidFill>
                  <a:srgbClr val="000000"/>
                </a:solidFill>
                <a:latin typeface="Century Gothic" pitchFamily="34" charset="0"/>
              </a:rPr>
              <a:t>rather than availability</a:t>
            </a:r>
            <a:r>
              <a:rPr lang="en-US" altLang="zh-CN" dirty="0">
                <a:solidFill>
                  <a:srgbClr val="FF0066"/>
                </a:solidFill>
                <a:latin typeface="Century Gothic" pitchFamily="34" charset="0"/>
              </a:rPr>
              <a:t> </a:t>
            </a:r>
            <a:r>
              <a:rPr lang="en-US" altLang="zh-CN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 case of machine failures</a:t>
            </a:r>
            <a:endParaRPr lang="en-US" altLang="zh-CN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173038" lvl="2" indent="-173038">
              <a:buNone/>
            </a:pPr>
            <a:endParaRPr lang="en-US" altLang="zh-CN" sz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60432" y="6376243"/>
            <a:ext cx="504056" cy="365125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58</a:t>
            </a:fld>
            <a:endParaRPr lang="zh-CN" altLang="en-US" sz="1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Limitations of DrTM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34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"/>
    </mc:Choice>
    <mc:Fallback xmlns="">
      <p:transition spd="slow" advTm="194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Conclusion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516006" y="3640162"/>
            <a:ext cx="8160450" cy="2453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355600" lvl="2" indent="-355600">
              <a:buNone/>
            </a:pPr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         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: 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The first design </a:t>
            </a:r>
            <a:r>
              <a:rPr lang="en-US" altLang="zh-C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and impl. of combining </a:t>
            </a:r>
            <a:r>
              <a:rPr lang="en-US" altLang="zh-CN" sz="2400" dirty="0">
                <a:solidFill>
                  <a:srgbClr val="FF0066"/>
                </a:solidFill>
                <a:latin typeface="Century Gothic" pitchFamily="34" charset="0"/>
              </a:rPr>
              <a:t>HTM</a:t>
            </a: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en-US" altLang="zh-C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and </a:t>
            </a:r>
            <a:r>
              <a:rPr lang="en-US" altLang="zh-CN" sz="2400" dirty="0">
                <a:solidFill>
                  <a:srgbClr val="FF0066"/>
                </a:solidFill>
                <a:latin typeface="Century Gothic" pitchFamily="34" charset="0"/>
              </a:rPr>
              <a:t>RDMA</a:t>
            </a: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to boost in-memory transaction 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system</a:t>
            </a:r>
            <a:endParaRPr lang="en-US" altLang="zh-CN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Meiryo UI" pitchFamily="34" charset="-128"/>
              <a:cs typeface="Meiryo UI" pitchFamily="34" charset="-128"/>
            </a:endParaRPr>
          </a:p>
          <a:p>
            <a:pPr marL="450850" lvl="2" indent="-450850">
              <a:spcBef>
                <a:spcPts val="0"/>
              </a:spcBef>
              <a:buClrTx/>
              <a:buNone/>
            </a:pPr>
            <a:endParaRPr lang="en-US" altLang="zh-CN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Meiryo UI" pitchFamily="34" charset="-128"/>
              <a:cs typeface="Meiryo UI" pitchFamily="34" charset="-128"/>
            </a:endParaRPr>
          </a:p>
          <a:p>
            <a:pPr marL="450850" lvl="2" indent="-450850">
              <a:spcBef>
                <a:spcPts val="0"/>
              </a:spcBef>
              <a:buClrTx/>
              <a:buNone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微软雅黑"/>
                <a:cs typeface="+mn-cs"/>
              </a:rPr>
              <a:t>Achieving </a:t>
            </a:r>
            <a:r>
              <a:rPr lang="en-US" altLang="zh-CN" sz="2400" dirty="0" smtClean="0">
                <a:solidFill>
                  <a:srgbClr val="FF0066"/>
                </a:solidFill>
                <a:latin typeface="Century Gothic" pitchFamily="34" charset="0"/>
                <a:ea typeface="微软雅黑"/>
                <a:cs typeface="+mn-cs"/>
              </a:rPr>
              <a:t>orders-of-magnitude</a:t>
            </a:r>
            <a:r>
              <a:rPr lang="en-US" altLang="zh-CN" sz="2400" dirty="0" smtClean="0">
                <a:solidFill>
                  <a:srgbClr val="000000"/>
                </a:solidFill>
                <a:latin typeface="Century Gothic" pitchFamily="34" charset="0"/>
                <a:ea typeface="微软雅黑"/>
                <a:cs typeface="+mn-c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微软雅黑"/>
                <a:cs typeface="+mn-cs"/>
              </a:rPr>
              <a:t>higher throughput 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微软雅黑"/>
                <a:cs typeface="+mn-cs"/>
              </a:rPr>
              <a:t/>
            </a:r>
            <a:b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微软雅黑"/>
                <a:cs typeface="+mn-cs"/>
              </a:rPr>
            </a:b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微软雅黑"/>
                <a:cs typeface="+mn-cs"/>
              </a:rPr>
              <a:t>and 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微软雅黑"/>
                <a:cs typeface="+mn-cs"/>
              </a:rPr>
              <a:t>lower latency 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微软雅黑"/>
                <a:cs typeface="+mn-cs"/>
              </a:rPr>
              <a:t>than 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微软雅黑"/>
                <a:cs typeface="+mn-cs"/>
              </a:rPr>
              <a:t>prior general 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微软雅黑"/>
                <a:cs typeface="+mn-cs"/>
              </a:rPr>
              <a:t>designs</a:t>
            </a:r>
          </a:p>
          <a:p>
            <a:pPr marL="450850" lvl="2" indent="-450850">
              <a:spcBef>
                <a:spcPts val="0"/>
              </a:spcBef>
              <a:buClrTx/>
              <a:buNone/>
            </a:pP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微软雅黑"/>
              <a:cs typeface="+mn-cs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2488" y="6376243"/>
            <a:ext cx="432000" cy="365125"/>
          </a:xfrm>
        </p:spPr>
        <p:txBody>
          <a:bodyPr wrap="none"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59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7" name="标题 4"/>
          <p:cNvSpPr txBox="1">
            <a:spLocks/>
          </p:cNvSpPr>
          <p:nvPr/>
        </p:nvSpPr>
        <p:spPr>
          <a:xfrm>
            <a:off x="371990" y="3573016"/>
            <a:ext cx="1311801" cy="68103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177800" indent="-177800">
              <a:lnSpc>
                <a:spcPct val="110000"/>
              </a:lnSpc>
              <a:spcBef>
                <a:spcPct val="0"/>
              </a:spcBef>
              <a:buNone/>
              <a:defRPr sz="4400">
                <a:solidFill>
                  <a:srgbClr val="FF0066"/>
                </a:solidFill>
                <a:effectLst>
                  <a:glow rad="254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 altLang="zh-TW" sz="3200" dirty="0" smtClean="0"/>
              <a:t>DrTM</a:t>
            </a:r>
            <a:endParaRPr lang="zh-TW" altLang="en-US" sz="3200" dirty="0"/>
          </a:p>
        </p:txBody>
      </p:sp>
      <p:sp>
        <p:nvSpPr>
          <p:cNvPr id="3" name="文本框 2"/>
          <p:cNvSpPr txBox="1"/>
          <p:nvPr/>
        </p:nvSpPr>
        <p:spPr>
          <a:xfrm>
            <a:off x="516006" y="1466781"/>
            <a:ext cx="77768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600" dirty="0" smtClean="0">
                <a:solidFill>
                  <a:srgbClr val="FF0066"/>
                </a:solidFill>
              </a:rPr>
              <a:t>High</a:t>
            </a:r>
            <a:r>
              <a:rPr kumimoji="1" lang="en-US" altLang="zh-CN" sz="2600" dirty="0" smtClean="0"/>
              <a:t> </a:t>
            </a:r>
            <a:r>
              <a:rPr kumimoji="1" lang="en-US" altLang="zh-CN" sz="2600" dirty="0" smtClean="0">
                <a:solidFill>
                  <a:srgbClr val="FF0066"/>
                </a:solidFill>
              </a:rPr>
              <a:t>COST</a:t>
            </a:r>
            <a:r>
              <a:rPr kumimoji="1" lang="en-US" altLang="zh-CN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concurrency control in distributed transactions calls for new designs</a:t>
            </a:r>
            <a:endParaRPr kumimoji="1" lang="zh-CN" alt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16006" y="2564904"/>
            <a:ext cx="80649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600" dirty="0" smtClean="0">
                <a:solidFill>
                  <a:srgbClr val="FF0066"/>
                </a:solidFill>
                <a:latin typeface="Century Gothic"/>
                <a:cs typeface="Century Gothic"/>
              </a:rPr>
              <a:t>New</a:t>
            </a:r>
            <a:r>
              <a:rPr kumimoji="1" lang="en-US" altLang="zh-CN" sz="2600" dirty="0" smtClean="0">
                <a:latin typeface="Century Gothic"/>
                <a:cs typeface="Century Gothic"/>
              </a:rPr>
              <a:t> </a:t>
            </a:r>
            <a:r>
              <a:rPr kumimoji="1" lang="en-US" altLang="zh-CN" sz="2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hardware </a:t>
            </a:r>
            <a:r>
              <a:rPr kumimoji="1" lang="en-US" altLang="zh-CN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technologies open opportunities</a:t>
            </a:r>
            <a:endParaRPr kumimoji="1" lang="zh-CN" alt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965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5"/>
    </mc:Choice>
    <mc:Fallback xmlns="">
      <p:transition xmlns:p14="http://schemas.microsoft.com/office/powerpoint/2010/main" spd="slow" advTm="162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3" name="内容占位符 2"/>
          <p:cNvSpPr txBox="1">
            <a:spLocks/>
          </p:cNvSpPr>
          <p:nvPr/>
        </p:nvSpPr>
        <p:spPr>
          <a:xfrm>
            <a:off x="516054" y="1361357"/>
            <a:ext cx="8088394" cy="1563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173038" lvl="2" indent="-173038">
              <a:buNone/>
            </a:pPr>
            <a:r>
              <a:rPr lang="en-US" altLang="zh-CN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HTM</a:t>
            </a:r>
            <a:r>
              <a:rPr lang="en-US" altLang="zh-CN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: </a:t>
            </a:r>
            <a:r>
              <a:rPr lang="en-US" altLang="zh-CN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H</a:t>
            </a:r>
            <a:r>
              <a:rPr lang="en-US" altLang="zh-CN" sz="2600" dirty="0" smtClean="0">
                <a:solidFill>
                  <a:schemeClr val="tx1"/>
                </a:solidFill>
                <a:latin typeface="Century Gothic" pitchFamily="34" charset="0"/>
              </a:rPr>
              <a:t>ardware</a:t>
            </a:r>
            <a:r>
              <a:rPr lang="en-US" altLang="zh-CN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altLang="zh-CN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</a:t>
            </a:r>
            <a:r>
              <a:rPr lang="en-US" altLang="zh-CN" sz="2600" dirty="0" smtClean="0">
                <a:solidFill>
                  <a:schemeClr val="tx1"/>
                </a:solidFill>
                <a:latin typeface="Century Gothic" pitchFamily="34" charset="0"/>
              </a:rPr>
              <a:t>ransaction</a:t>
            </a:r>
            <a:r>
              <a:rPr lang="en-US" altLang="zh-CN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altLang="zh-CN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</a:t>
            </a:r>
            <a:r>
              <a:rPr lang="en-US" altLang="zh-CN" sz="2600" dirty="0" smtClean="0">
                <a:solidFill>
                  <a:schemeClr val="tx1"/>
                </a:solidFill>
                <a:latin typeface="Century Gothic" pitchFamily="34" charset="0"/>
              </a:rPr>
              <a:t>emory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2488" y="6376243"/>
            <a:ext cx="432000" cy="365125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6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Opportunities</a:t>
            </a:r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 with HTM &amp; RDMA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516054" y="2780928"/>
            <a:ext cx="8520442" cy="1367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173038" lvl="2" indent="-173038">
              <a:buNone/>
            </a:pPr>
            <a:r>
              <a:rPr lang="en-US" altLang="zh-CN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RDMA</a:t>
            </a:r>
            <a:r>
              <a:rPr lang="en-US" altLang="zh-CN" sz="2600" dirty="0">
                <a:solidFill>
                  <a:schemeClr val="tx1"/>
                </a:solidFill>
                <a:latin typeface="Century Gothic" pitchFamily="34" charset="0"/>
              </a:rPr>
              <a:t>: </a:t>
            </a:r>
            <a:r>
              <a:rPr lang="en-US" altLang="zh-CN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</a:t>
            </a:r>
            <a:r>
              <a:rPr lang="en-US" altLang="zh-CN" sz="2600" dirty="0">
                <a:solidFill>
                  <a:schemeClr val="tx1"/>
                </a:solidFill>
                <a:latin typeface="Century Gothic" pitchFamily="34" charset="0"/>
              </a:rPr>
              <a:t>emote </a:t>
            </a:r>
            <a:r>
              <a:rPr lang="en-US" altLang="zh-CN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</a:t>
            </a:r>
            <a:r>
              <a:rPr lang="en-US" altLang="zh-CN" sz="2600" dirty="0" smtClean="0">
                <a:solidFill>
                  <a:schemeClr val="tx1"/>
                </a:solidFill>
                <a:latin typeface="Century Gothic" pitchFamily="34" charset="0"/>
              </a:rPr>
              <a:t>irect </a:t>
            </a:r>
            <a:r>
              <a:rPr lang="en-US" altLang="zh-CN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</a:t>
            </a:r>
            <a:r>
              <a:rPr lang="en-US" altLang="zh-CN" sz="2600" dirty="0" smtClean="0">
                <a:solidFill>
                  <a:schemeClr val="tx1"/>
                </a:solidFill>
                <a:latin typeface="Century Gothic" pitchFamily="34" charset="0"/>
              </a:rPr>
              <a:t>emory </a:t>
            </a:r>
            <a:r>
              <a:rPr lang="en-US" altLang="zh-CN" sz="2600" b="1" dirty="0" smtClean="0">
                <a:solidFill>
                  <a:schemeClr val="tx1"/>
                </a:solidFill>
                <a:latin typeface="Century Gothic" pitchFamily="34" charset="0"/>
              </a:rPr>
              <a:t>A</a:t>
            </a:r>
            <a:r>
              <a:rPr lang="en-US" altLang="zh-CN" sz="2600" dirty="0" smtClean="0">
                <a:solidFill>
                  <a:schemeClr val="tx1"/>
                </a:solidFill>
                <a:latin typeface="Century Gothic" pitchFamily="34" charset="0"/>
              </a:rPr>
              <a:t>ccess</a:t>
            </a:r>
          </a:p>
        </p:txBody>
      </p:sp>
      <p:sp>
        <p:nvSpPr>
          <p:cNvPr id="9" name="Rectangle 9"/>
          <p:cNvSpPr/>
          <p:nvPr/>
        </p:nvSpPr>
        <p:spPr>
          <a:xfrm>
            <a:off x="827584" y="1867471"/>
            <a:ext cx="7272000" cy="769441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63538" lvl="1" indent="-322263">
              <a:buClr>
                <a:srgbClr val="FF0066"/>
              </a:buClr>
              <a:buNone/>
            </a:pPr>
            <a:r>
              <a:rPr lang="en-US" altLang="zh-CN" sz="2200" i="1" dirty="0" smtClean="0">
                <a:latin typeface="Century Gothic" pitchFamily="34" charset="0"/>
              </a:rPr>
              <a:t>a</a:t>
            </a:r>
            <a:r>
              <a:rPr lang="en-US" altLang="zh-CN" sz="2200" i="1" dirty="0" smtClean="0">
                <a:solidFill>
                  <a:srgbClr val="FF0066"/>
                </a:solidFill>
                <a:latin typeface="Century Gothic" pitchFamily="34" charset="0"/>
              </a:rPr>
              <a:t> non-transactional</a:t>
            </a:r>
            <a:r>
              <a:rPr lang="en-US" altLang="zh-CN" sz="2200" i="1" dirty="0" smtClean="0">
                <a:latin typeface="Century Gothic" pitchFamily="34" charset="0"/>
              </a:rPr>
              <a:t> </a:t>
            </a:r>
            <a:r>
              <a:rPr lang="en-US" altLang="zh-CN" sz="2200" i="1" dirty="0">
                <a:latin typeface="Century Gothic" pitchFamily="34" charset="0"/>
              </a:rPr>
              <a:t>code will unconditionally abort </a:t>
            </a:r>
            <a:r>
              <a:rPr lang="en-US" altLang="zh-CN" sz="2200" i="1" dirty="0" smtClean="0">
                <a:latin typeface="Century Gothic" pitchFamily="34" charset="0"/>
              </a:rPr>
              <a:t>a </a:t>
            </a:r>
            <a:r>
              <a:rPr lang="en-US" altLang="zh-CN" sz="2200" i="1" dirty="0">
                <a:latin typeface="Century Gothic" pitchFamily="34" charset="0"/>
              </a:rPr>
              <a:t>transaction when their accesses </a:t>
            </a:r>
            <a:r>
              <a:rPr lang="en-US" altLang="zh-CN" sz="2200" i="1" dirty="0" smtClean="0">
                <a:latin typeface="Century Gothic" pitchFamily="34" charset="0"/>
              </a:rPr>
              <a:t>conflict</a:t>
            </a:r>
            <a:endParaRPr lang="en-US" altLang="zh-CN" sz="2200" dirty="0">
              <a:solidFill>
                <a:srgbClr val="FF0066"/>
              </a:solidFill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extBox 19"/>
          <p:cNvSpPr txBox="1"/>
          <p:nvPr/>
        </p:nvSpPr>
        <p:spPr>
          <a:xfrm>
            <a:off x="6779181" y="2237963"/>
            <a:ext cx="1753259" cy="830997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square" lIns="36000" rIns="36000" rtlCol="0">
            <a:spAutoFit/>
          </a:bodyPr>
          <a:lstStyle/>
          <a:p>
            <a:pPr algn="r"/>
            <a:r>
              <a:rPr lang="en-US" altLang="zh-CN" sz="2400" b="1" dirty="0" smtClean="0">
                <a:effectLst>
                  <a:glow rad="190500">
                    <a:schemeClr val="bg1">
                      <a:lumMod val="95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Strong Atomicity</a:t>
            </a:r>
            <a:endParaRPr lang="zh-CN" altLang="en-US" sz="2400" b="1" dirty="0">
              <a:effectLst>
                <a:glow rad="190500">
                  <a:schemeClr val="bg1">
                    <a:lumMod val="95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231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83"/>
    </mc:Choice>
    <mc:Fallback xmlns="">
      <p:transition xmlns:p14="http://schemas.microsoft.com/office/powerpoint/2010/main" spd="slow" advTm="3483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273" y="2617641"/>
            <a:ext cx="3043607" cy="3043607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标题 4"/>
          <p:cNvSpPr txBox="1">
            <a:spLocks/>
          </p:cNvSpPr>
          <p:nvPr/>
        </p:nvSpPr>
        <p:spPr>
          <a:xfrm>
            <a:off x="5048200" y="1883866"/>
            <a:ext cx="3124200" cy="6810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i="0" kern="1200" cap="all">
                <a:solidFill>
                  <a:srgbClr val="3366FF"/>
                </a:solidFill>
                <a:latin typeface="Tahoma"/>
                <a:ea typeface="+mj-ea"/>
                <a:cs typeface="Tahoma"/>
              </a:defRPr>
            </a:lvl1pPr>
          </a:lstStyle>
          <a:p>
            <a:pPr algn="ctr"/>
            <a:r>
              <a:rPr lang="en-US" altLang="zh-TW" sz="4400" b="0" cap="none" dirty="0" smtClean="0">
                <a:solidFill>
                  <a:srgbClr val="FF0066"/>
                </a:solidFill>
                <a:latin typeface="Century Gothic" pitchFamily="34" charset="0"/>
                <a:cs typeface="MV Boli" pitchFamily="2" charset="0"/>
              </a:rPr>
              <a:t>Questions</a:t>
            </a:r>
            <a:endParaRPr lang="zh-TW" altLang="en-US" sz="4400" b="0" cap="none" dirty="0">
              <a:solidFill>
                <a:srgbClr val="FF0066"/>
              </a:solidFill>
              <a:latin typeface="Century Gothic" pitchFamily="34" charset="0"/>
              <a:cs typeface="MV Boli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4" name="标题 1"/>
          <p:cNvSpPr txBox="1">
            <a:spLocks/>
          </p:cNvSpPr>
          <p:nvPr/>
        </p:nvSpPr>
        <p:spPr>
          <a:xfrm>
            <a:off x="288000" y="0"/>
            <a:ext cx="8856000" cy="1417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0"/>
              </a:spcBef>
              <a:buNone/>
              <a:defRPr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altLang="zh-TW" dirty="0"/>
              <a:t>Thanks</a:t>
            </a:r>
            <a:endParaRPr lang="zh-TW" altLang="en-US" dirty="0"/>
          </a:p>
        </p:txBody>
      </p:sp>
      <p:sp>
        <p:nvSpPr>
          <p:cNvPr id="35" name="Rectangle 5"/>
          <p:cNvSpPr txBox="1">
            <a:spLocks noChangeArrowheads="1"/>
          </p:cNvSpPr>
          <p:nvPr/>
        </p:nvSpPr>
        <p:spPr>
          <a:xfrm>
            <a:off x="920440" y="2844810"/>
            <a:ext cx="3975120" cy="136012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80000"/>
              </a:lnSpc>
              <a:buNone/>
            </a:pPr>
            <a:r>
              <a:rPr lang="en-US" altLang="zh-TW" sz="2200" dirty="0">
                <a:solidFill>
                  <a:srgbClr val="002060"/>
                </a:solidFill>
                <a:latin typeface="Century Gothic" pitchFamily="34" charset="0"/>
                <a:ea typeface="Verdana" pitchFamily="34" charset="0"/>
                <a:cs typeface="Verdana" pitchFamily="34" charset="0"/>
                <a:hlinkClick r:id="rId4"/>
              </a:rPr>
              <a:t>http://</a:t>
            </a:r>
            <a:r>
              <a:rPr lang="en-US" altLang="zh-TW" sz="2200" dirty="0" smtClean="0">
                <a:solidFill>
                  <a:srgbClr val="002060"/>
                </a:solidFill>
                <a:latin typeface="Century Gothic" pitchFamily="34" charset="0"/>
                <a:ea typeface="Verdana" pitchFamily="34" charset="0"/>
                <a:cs typeface="Verdana" pitchFamily="34" charset="0"/>
                <a:hlinkClick r:id="rId4"/>
              </a:rPr>
              <a:t>ipads.se.sjtu.edu.cn/pub/projects/drtm</a:t>
            </a:r>
            <a:endParaRPr lang="en-US" altLang="zh-TW" sz="2200" dirty="0" smtClean="0">
              <a:solidFill>
                <a:srgbClr val="002060"/>
              </a:solidFill>
              <a:latin typeface="Century Gothic" pitchFamily="34" charset="0"/>
              <a:ea typeface="Verdana" pitchFamily="34" charset="0"/>
              <a:cs typeface="Verdana" pitchFamily="34" charset="0"/>
            </a:endParaRPr>
          </a:p>
          <a:p>
            <a:pPr marL="0" indent="0" algn="r">
              <a:lnSpc>
                <a:spcPct val="80000"/>
              </a:lnSpc>
              <a:buNone/>
            </a:pPr>
            <a:r>
              <a:rPr lang="en-US" altLang="zh-TW" sz="2200" dirty="0" smtClean="0">
                <a:solidFill>
                  <a:srgbClr val="002060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Institute of Parallel and Distributed Systems</a:t>
            </a:r>
          </a:p>
        </p:txBody>
      </p:sp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548" y="4221088"/>
            <a:ext cx="778176" cy="1008000"/>
          </a:xfrm>
          <a:prstGeom prst="round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 descr="Z:\Research\B.photos\Students\yanzhe-small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" t="-486" r="2425" b="486"/>
          <a:stretch/>
        </p:blipFill>
        <p:spPr bwMode="auto">
          <a:xfrm>
            <a:off x="2437863" y="4221088"/>
            <a:ext cx="757290" cy="1008000"/>
          </a:xfrm>
          <a:prstGeom prst="round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Z:\Research\B.photos\Rong\rong-smal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53" y="4221088"/>
            <a:ext cx="788998" cy="1008000"/>
          </a:xfrm>
          <a:prstGeom prst="round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Z:\Research\B.photos\Students\jiaxin-small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863" y="4221088"/>
            <a:ext cx="762000" cy="1006475"/>
          </a:xfrm>
          <a:prstGeom prst="round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标题 4"/>
          <p:cNvSpPr txBox="1">
            <a:spLocks/>
          </p:cNvSpPr>
          <p:nvPr/>
        </p:nvSpPr>
        <p:spPr>
          <a:xfrm>
            <a:off x="2339752" y="2008818"/>
            <a:ext cx="1611961" cy="68103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177800" indent="-177800">
              <a:lnSpc>
                <a:spcPct val="110000"/>
              </a:lnSpc>
              <a:spcBef>
                <a:spcPct val="0"/>
              </a:spcBef>
              <a:buNone/>
              <a:defRPr sz="4400">
                <a:solidFill>
                  <a:srgbClr val="FF0066"/>
                </a:solidFill>
                <a:effectLst>
                  <a:glow rad="254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pPr algn="r"/>
            <a:r>
              <a:rPr lang="en-US" altLang="zh-TW" sz="4000" dirty="0" smtClean="0"/>
              <a:t>DrTM</a:t>
            </a:r>
            <a:endParaRPr lang="zh-TW" alt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5" r="24030" b="3416"/>
          <a:stretch/>
        </p:blipFill>
        <p:spPr>
          <a:xfrm>
            <a:off x="920440" y="4221088"/>
            <a:ext cx="755354" cy="1008000"/>
          </a:xfrm>
          <a:prstGeom prst="round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308008">
            <a:off x="3727241" y="1804684"/>
            <a:ext cx="10512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65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80"/>
    </mc:Choice>
    <mc:Fallback xmlns="">
      <p:transition xmlns:p14="http://schemas.microsoft.com/office/powerpoint/2010/main" spd="slow" advTm="4080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Backup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48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7391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Impact from Distributed Transaction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2488" y="6376243"/>
            <a:ext cx="432000" cy="365125"/>
          </a:xfrm>
        </p:spPr>
        <p:txBody>
          <a:bodyPr wrap="none"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62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171490"/>
            <a:ext cx="7696200" cy="28003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232304" y="4725144"/>
            <a:ext cx="5076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898525" indent="-898525" algn="ctr"/>
            <a:r>
              <a:rPr lang="en-US" altLang="zh-CN" dirty="0" smtClean="0"/>
              <a:t>Ration of Cross-warehouse Accesses (%)</a:t>
            </a:r>
            <a:endParaRPr lang="zh-CN" altLang="en-US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-729470" y="3386999"/>
            <a:ext cx="31954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898525" indent="-898525" algn="ctr"/>
            <a:r>
              <a:rPr lang="en-US" altLang="zh-CN" dirty="0" smtClean="0"/>
              <a:t>Throughput (M </a:t>
            </a:r>
            <a:r>
              <a:rPr lang="en-US" altLang="zh-CN" dirty="0" err="1" smtClean="0"/>
              <a:t>txns</a:t>
            </a:r>
            <a:r>
              <a:rPr lang="en-US" altLang="zh-CN" dirty="0" smtClean="0"/>
              <a:t>/sec)</a:t>
            </a:r>
            <a:endParaRPr lang="zh-CN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394040" y="2004182"/>
            <a:ext cx="5076000" cy="395869"/>
          </a:xfrm>
          <a:prstGeom prst="rect">
            <a:avLst/>
          </a:prstGeom>
          <a:solidFill>
            <a:schemeClr val="bg1"/>
          </a:solidFill>
        </p:spPr>
        <p:txBody>
          <a:bodyPr wrap="square" bIns="72000" rtlCol="0">
            <a:spAutoFit/>
          </a:bodyPr>
          <a:lstStyle/>
          <a:p>
            <a:pPr marL="898525" indent="-898525" algn="ctr"/>
            <a:r>
              <a:rPr lang="en-US" altLang="zh-CN" dirty="0" smtClean="0"/>
              <a:t>Ration of Distributed Transactions (%)</a:t>
            </a:r>
            <a:endParaRPr lang="zh-CN" alt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923928" y="2668850"/>
            <a:ext cx="1872208" cy="400110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177800" indent="-177800">
              <a:lnSpc>
                <a:spcPct val="110000"/>
              </a:lnSpc>
              <a:spcBef>
                <a:spcPct val="0"/>
              </a:spcBef>
              <a:buNone/>
              <a:defRPr sz="3600">
                <a:solidFill>
                  <a:srgbClr val="FF0066"/>
                </a:solidFill>
                <a:effectLst>
                  <a:glow rad="254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pPr algn="ctr"/>
            <a:r>
              <a:rPr lang="en-US" altLang="zh-CN" sz="2000" b="1" dirty="0" smtClean="0">
                <a:solidFill>
                  <a:schemeClr val="tx1"/>
                </a:solidFill>
              </a:rPr>
              <a:t>New-order TX</a:t>
            </a:r>
            <a:endParaRPr lang="en-US" altLang="zh-CN" sz="2000" b="1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34481" y="4976786"/>
            <a:ext cx="1044000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</a:lstStyle>
          <a:p>
            <a:r>
              <a:rPr lang="en-US" altLang="zh-CN" dirty="0" smtClean="0">
                <a:solidFill>
                  <a:srgbClr val="FF0066"/>
                </a:solidFill>
              </a:rPr>
              <a:t>default</a:t>
            </a:r>
            <a:endParaRPr lang="zh-CN" altLang="en-US" dirty="0">
              <a:solidFill>
                <a:srgbClr val="FF0066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1526498" y="4725144"/>
            <a:ext cx="146279" cy="324000"/>
          </a:xfrm>
          <a:prstGeom prst="straightConnector1">
            <a:avLst/>
          </a:prstGeom>
          <a:ln>
            <a:solidFill>
              <a:srgbClr val="FF0066"/>
            </a:solidFill>
            <a:tailEnd type="stealth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1290481" y="4454409"/>
            <a:ext cx="288000" cy="288000"/>
          </a:xfrm>
          <a:prstGeom prst="ellipse">
            <a:avLst/>
          </a:prstGeom>
          <a:noFill/>
          <a:ln>
            <a:solidFill>
              <a:srgbClr val="FF00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Oval 23"/>
          <p:cNvSpPr/>
          <p:nvPr/>
        </p:nvSpPr>
        <p:spPr>
          <a:xfrm>
            <a:off x="1259632" y="2348880"/>
            <a:ext cx="360000" cy="288000"/>
          </a:xfrm>
          <a:prstGeom prst="ellipse">
            <a:avLst/>
          </a:prstGeom>
          <a:noFill/>
          <a:ln>
            <a:solidFill>
              <a:srgbClr val="FF00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514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7391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High Contention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graphicFrame>
        <p:nvGraphicFramePr>
          <p:cNvPr id="25" name="Chart 24"/>
          <p:cNvGraphicFramePr/>
          <p:nvPr>
            <p:extLst/>
          </p:nvPr>
        </p:nvGraphicFramePr>
        <p:xfrm>
          <a:off x="755575" y="1660738"/>
          <a:ext cx="6993541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3995936" y="1844824"/>
            <a:ext cx="1872208" cy="400110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177800" indent="-177800">
              <a:lnSpc>
                <a:spcPct val="110000"/>
              </a:lnSpc>
              <a:spcBef>
                <a:spcPct val="0"/>
              </a:spcBef>
              <a:buNone/>
              <a:defRPr sz="3600">
                <a:solidFill>
                  <a:srgbClr val="FF0066"/>
                </a:solidFill>
                <a:effectLst>
                  <a:glow rad="254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pPr algn="ctr"/>
            <a:r>
              <a:rPr lang="en-US" altLang="zh-CN" sz="2000" b="1" dirty="0" smtClean="0">
                <a:solidFill>
                  <a:schemeClr val="tx1"/>
                </a:solidFill>
              </a:rPr>
              <a:t>Standard-mix</a:t>
            </a:r>
            <a:endParaRPr lang="en-US" altLang="zh-CN" sz="2000" b="1" dirty="0">
              <a:solidFill>
                <a:schemeClr val="tx1"/>
              </a:solidFill>
            </a:endParaRPr>
          </a:p>
        </p:txBody>
      </p:sp>
      <p:sp>
        <p:nvSpPr>
          <p:cNvPr id="2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2488" y="6376243"/>
            <a:ext cx="432000" cy="365125"/>
          </a:xfrm>
        </p:spPr>
        <p:txBody>
          <a:bodyPr wrap="none"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63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452332" y="3465184"/>
            <a:ext cx="216000" cy="1548000"/>
            <a:chOff x="4355988" y="3645024"/>
            <a:chExt cx="216000" cy="1872208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4463988" y="3645024"/>
              <a:ext cx="0" cy="1872208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355988" y="3645024"/>
              <a:ext cx="216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355988" y="5517232"/>
              <a:ext cx="216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7452320" y="2348880"/>
            <a:ext cx="360016" cy="2664000"/>
            <a:chOff x="4211972" y="3645024"/>
            <a:chExt cx="360016" cy="1872208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4463988" y="3645024"/>
              <a:ext cx="0" cy="1872208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211972" y="3645024"/>
              <a:ext cx="36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355988" y="5517232"/>
              <a:ext cx="216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/>
          <p:nvPr/>
        </p:nvSpPr>
        <p:spPr>
          <a:xfrm>
            <a:off x="7092280" y="2630975"/>
            <a:ext cx="949730" cy="402161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177800" indent="-177800" algn="ctr">
              <a:lnSpc>
                <a:spcPct val="110000"/>
              </a:lnSpc>
              <a:spcBef>
                <a:spcPct val="0"/>
              </a:spcBef>
              <a:buNone/>
              <a:defRPr sz="2000" b="1">
                <a:effectLst>
                  <a:glow rad="254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 altLang="zh-CN" sz="2400" b="0" dirty="0" smtClean="0"/>
              <a:t>12.8x</a:t>
            </a:r>
            <a:endParaRPr lang="zh-CN" altLang="en-US" sz="2400" b="0" dirty="0"/>
          </a:p>
        </p:txBody>
      </p:sp>
      <p:sp>
        <p:nvSpPr>
          <p:cNvPr id="20" name="TextBox 19"/>
          <p:cNvSpPr txBox="1"/>
          <p:nvPr/>
        </p:nvSpPr>
        <p:spPr>
          <a:xfrm>
            <a:off x="1259632" y="5981218"/>
            <a:ext cx="6768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DrTM(S)</a:t>
            </a:r>
            <a:r>
              <a:rPr lang="en-US" altLang="zh-CN" sz="2000" dirty="0"/>
              <a:t>: run a separate </a:t>
            </a:r>
            <a:r>
              <a:rPr lang="en-US" altLang="zh-CN" sz="2000" dirty="0">
                <a:solidFill>
                  <a:srgbClr val="FF0066"/>
                </a:solidFill>
              </a:rPr>
              <a:t>logical</a:t>
            </a:r>
            <a:r>
              <a:rPr lang="en-US" altLang="zh-CN" sz="2000" dirty="0"/>
              <a:t> node </a:t>
            </a:r>
            <a:r>
              <a:rPr lang="en-US" altLang="zh-CN" sz="2000" dirty="0" smtClean="0"/>
              <a:t>on </a:t>
            </a:r>
            <a:r>
              <a:rPr lang="en-US" altLang="zh-CN" sz="2000" dirty="0"/>
              <a:t>each socket</a:t>
            </a:r>
            <a:endParaRPr lang="zh-CN" alt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4608120" y="4595686"/>
            <a:ext cx="1044000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</a:lstStyle>
          <a:p>
            <a:r>
              <a:rPr lang="en-US" altLang="zh-CN" dirty="0" smtClean="0"/>
              <a:t>8threads</a:t>
            </a:r>
            <a:endParaRPr lang="zh-CN" alt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4248120" y="4473176"/>
            <a:ext cx="360000" cy="21600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4464160" y="4833184"/>
            <a:ext cx="180000" cy="25200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220072" y="4221040"/>
            <a:ext cx="1116000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zh-CN" dirty="0" smtClean="0"/>
              <a:t>16threads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177914" y="3855111"/>
            <a:ext cx="949730" cy="402161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177800" indent="-177800" algn="ctr">
              <a:lnSpc>
                <a:spcPct val="110000"/>
              </a:lnSpc>
              <a:spcBef>
                <a:spcPct val="0"/>
              </a:spcBef>
              <a:buNone/>
              <a:defRPr sz="2000" b="1">
                <a:effectLst>
                  <a:glow rad="254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 altLang="zh-CN" sz="2400" b="0" dirty="0" smtClean="0">
                <a:solidFill>
                  <a:srgbClr val="FF0066"/>
                </a:solidFill>
              </a:rPr>
              <a:t>7.8x</a:t>
            </a:r>
            <a:endParaRPr lang="zh-CN" altLang="en-US" sz="2400" b="0" dirty="0">
              <a:solidFill>
                <a:srgbClr val="FF0066"/>
              </a:solidFill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 flipH="1" flipV="1">
            <a:off x="4499992" y="3861048"/>
            <a:ext cx="720000" cy="43200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6300496" y="169712"/>
            <a:ext cx="273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New-order TX</a:t>
            </a:r>
            <a:br>
              <a:rPr lang="en-US" altLang="zh-CN" sz="2000" dirty="0" smtClean="0"/>
            </a:br>
            <a:r>
              <a:rPr lang="en-US" altLang="zh-CN" sz="2000" dirty="0" smtClean="0"/>
              <a:t>≈ Standard-mix </a:t>
            </a:r>
            <a:r>
              <a:rPr lang="en-US" altLang="zh-CN" sz="2000" dirty="0" smtClean="0">
                <a:solidFill>
                  <a:srgbClr val="FF0066"/>
                </a:solidFill>
              </a:rPr>
              <a:t>x45%</a:t>
            </a:r>
            <a:endParaRPr lang="zh-CN" altLang="en-US" sz="2000" dirty="0">
              <a:solidFill>
                <a:srgbClr val="FF0066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11760" y="1413937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FF0066"/>
                </a:solidFill>
              </a:rPr>
              <a:t>TPC-C: </a:t>
            </a:r>
            <a:r>
              <a:rPr lang="en-US" altLang="zh-CN" sz="2400" b="1" dirty="0" smtClean="0">
                <a:solidFill>
                  <a:srgbClr val="FF0066"/>
                </a:solidFill>
              </a:rPr>
              <a:t>1</a:t>
            </a:r>
            <a:r>
              <a:rPr lang="en-US" altLang="zh-CN" sz="2400" dirty="0" smtClean="0">
                <a:solidFill>
                  <a:srgbClr val="FF0066"/>
                </a:solidFill>
              </a:rPr>
              <a:t> warehouse/machine</a:t>
            </a:r>
            <a:endParaRPr lang="zh-CN" altLang="en-US" sz="24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15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7391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Lease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graphicFrame>
        <p:nvGraphicFramePr>
          <p:cNvPr id="25" name="Chart 24"/>
          <p:cNvGraphicFramePr/>
          <p:nvPr>
            <p:extLst/>
          </p:nvPr>
        </p:nvGraphicFramePr>
        <p:xfrm>
          <a:off x="323528" y="1988840"/>
          <a:ext cx="417600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2488" y="6376243"/>
            <a:ext cx="432000" cy="365125"/>
          </a:xfrm>
        </p:spPr>
        <p:txBody>
          <a:bodyPr wrap="none"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64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  <p:graphicFrame>
        <p:nvGraphicFramePr>
          <p:cNvPr id="30" name="Chart 29"/>
          <p:cNvGraphicFramePr/>
          <p:nvPr>
            <p:extLst/>
          </p:nvPr>
        </p:nvGraphicFramePr>
        <p:xfrm>
          <a:off x="4644472" y="1988840"/>
          <a:ext cx="417600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436072" y="1280954"/>
            <a:ext cx="3312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1 of 10 records is chosen from 120 </a:t>
            </a:r>
            <a:r>
              <a:rPr lang="en-US" altLang="zh-CN" sz="2000" dirty="0" smtClean="0">
                <a:solidFill>
                  <a:srgbClr val="FF0066"/>
                </a:solidFill>
              </a:rPr>
              <a:t>hotpot</a:t>
            </a:r>
            <a:r>
              <a:rPr lang="en-US" altLang="zh-CN" sz="2000" dirty="0" smtClean="0"/>
              <a:t> records</a:t>
            </a:r>
            <a:endParaRPr lang="zh-CN" alt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051720" y="1973025"/>
            <a:ext cx="1548000" cy="400110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177800" indent="-177800">
              <a:lnSpc>
                <a:spcPct val="110000"/>
              </a:lnSpc>
              <a:spcBef>
                <a:spcPct val="0"/>
              </a:spcBef>
              <a:buNone/>
              <a:defRPr sz="3600">
                <a:solidFill>
                  <a:srgbClr val="FF0066"/>
                </a:solidFill>
                <a:effectLst>
                  <a:glow rad="254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pPr algn="ctr"/>
            <a:r>
              <a:rPr lang="en-US" altLang="zh-CN" sz="2000" b="1" dirty="0" smtClean="0">
                <a:solidFill>
                  <a:schemeClr val="tx1"/>
                </a:solidFill>
              </a:rPr>
              <a:t>Read-write</a:t>
            </a:r>
            <a:endParaRPr lang="en-US" altLang="zh-CN" sz="2000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2344" y="1958340"/>
            <a:ext cx="1116000" cy="400110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177800" indent="-177800">
              <a:lnSpc>
                <a:spcPct val="110000"/>
              </a:lnSpc>
              <a:spcBef>
                <a:spcPct val="0"/>
              </a:spcBef>
              <a:buNone/>
              <a:defRPr sz="3600">
                <a:solidFill>
                  <a:srgbClr val="FF0066"/>
                </a:solidFill>
                <a:effectLst>
                  <a:glow rad="254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pPr algn="ctr"/>
            <a:r>
              <a:rPr lang="en-US" altLang="zh-CN" sz="2000" b="1" dirty="0" smtClean="0">
                <a:solidFill>
                  <a:schemeClr val="tx1"/>
                </a:solidFill>
              </a:rPr>
              <a:t>Hotspot</a:t>
            </a:r>
            <a:endParaRPr lang="en-US" altLang="zh-CN" sz="20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5568" y="1280954"/>
            <a:ext cx="3528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Parts of records (0%-100%) does not write back (</a:t>
            </a:r>
            <a:r>
              <a:rPr lang="en-US" altLang="zh-CN" sz="2000" dirty="0" smtClean="0">
                <a:solidFill>
                  <a:srgbClr val="FF0066"/>
                </a:solidFill>
              </a:rPr>
              <a:t>read</a:t>
            </a:r>
            <a:r>
              <a:rPr lang="en-US" altLang="zh-CN" sz="2000" dirty="0" smtClean="0"/>
              <a:t>)</a:t>
            </a:r>
            <a:endParaRPr lang="zh-CN" altLang="en-US" sz="20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8604472" y="4437112"/>
            <a:ext cx="216000" cy="324000"/>
            <a:chOff x="4355988" y="3645024"/>
            <a:chExt cx="216000" cy="1872208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4463988" y="3645024"/>
              <a:ext cx="0" cy="1872208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355988" y="3645024"/>
              <a:ext cx="216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355988" y="5517232"/>
              <a:ext cx="216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8100392" y="3861048"/>
            <a:ext cx="864096" cy="402161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177800" indent="-177800" algn="ctr">
              <a:lnSpc>
                <a:spcPct val="110000"/>
              </a:lnSpc>
              <a:spcBef>
                <a:spcPct val="0"/>
              </a:spcBef>
              <a:buNone/>
              <a:defRPr sz="2000" b="1">
                <a:effectLst>
                  <a:glow rad="254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 altLang="zh-CN" sz="2400" b="0" dirty="0" smtClean="0">
                <a:solidFill>
                  <a:srgbClr val="FF0066"/>
                </a:solidFill>
              </a:rPr>
              <a:t>29%</a:t>
            </a:r>
            <a:endParaRPr lang="zh-CN" altLang="en-US" sz="2400" b="0" dirty="0">
              <a:solidFill>
                <a:srgbClr val="FF006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51920" y="3641671"/>
            <a:ext cx="864096" cy="402161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177800" indent="-177800" algn="ctr">
              <a:lnSpc>
                <a:spcPct val="110000"/>
              </a:lnSpc>
              <a:spcBef>
                <a:spcPct val="0"/>
              </a:spcBef>
              <a:buNone/>
              <a:defRPr sz="2000" b="1">
                <a:effectLst>
                  <a:glow rad="254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 altLang="zh-CN" sz="2400" b="0" dirty="0" smtClean="0">
                <a:solidFill>
                  <a:srgbClr val="FF0066"/>
                </a:solidFill>
              </a:rPr>
              <a:t>64%</a:t>
            </a:r>
            <a:endParaRPr lang="zh-CN" altLang="en-US" sz="2400" b="0" dirty="0">
              <a:solidFill>
                <a:srgbClr val="FF0066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428008" y="4221112"/>
            <a:ext cx="216000" cy="504000"/>
            <a:chOff x="4355988" y="3645024"/>
            <a:chExt cx="216000" cy="1872208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4463988" y="3645024"/>
              <a:ext cx="0" cy="1872208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355988" y="3645024"/>
              <a:ext cx="216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355988" y="5517232"/>
              <a:ext cx="216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4860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2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"/>
                                        <p:tgtEl>
                                          <p:spTgt spid="3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3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>
        <p:bldSub>
          <a:bldChart bld="series"/>
        </p:bldSub>
      </p:bldGraphic>
      <p:bldGraphic spid="30" grpId="0">
        <p:bldSub>
          <a:bldChart bld="series"/>
        </p:bldSub>
      </p:bldGraphic>
      <p:bldP spid="20" grpId="0"/>
      <p:bldP spid="10" grpId="0" animBg="1"/>
      <p:bldP spid="17" grpId="0" animBg="1"/>
      <p:bldP spid="18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7391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Location-based Cache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2488" y="6376243"/>
            <a:ext cx="432000" cy="365125"/>
          </a:xfrm>
        </p:spPr>
        <p:txBody>
          <a:bodyPr wrap="none"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65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099" y="1655140"/>
            <a:ext cx="5256584" cy="37180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1468" y="5651956"/>
            <a:ext cx="7596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5350" indent="-895350"/>
            <a:r>
              <a:rPr lang="en-US" altLang="zh-CN" b="1" dirty="0" smtClean="0"/>
              <a:t>Setting</a:t>
            </a:r>
            <a:r>
              <a:rPr lang="en-US" altLang="zh-CN" dirty="0" smtClean="0"/>
              <a:t>: 1 server and 5 clients (up to 8 threads), 20 million k/v pairs</a:t>
            </a:r>
            <a:r>
              <a:rPr lang="en-US" altLang="zh-CN" dirty="0">
                <a:solidFill>
                  <a:srgbClr val="FF0066"/>
                </a:solidFill>
              </a:rPr>
              <a:t/>
            </a:r>
            <a:br>
              <a:rPr lang="en-US" altLang="zh-CN" dirty="0">
                <a:solidFill>
                  <a:srgbClr val="FF0066"/>
                </a:solidFill>
              </a:rPr>
            </a:br>
            <a:r>
              <a:rPr lang="en-US" altLang="zh-CN" dirty="0" smtClean="0"/>
              <a:t>Traditional replacement policy (i.e., </a:t>
            </a:r>
            <a:r>
              <a:rPr lang="en-US" altLang="zh-CN" dirty="0" smtClean="0">
                <a:solidFill>
                  <a:srgbClr val="FF0066"/>
                </a:solidFill>
              </a:rPr>
              <a:t>LRU</a:t>
            </a:r>
            <a:r>
              <a:rPr lang="en-US" altLang="zh-CN" dirty="0" smtClean="0"/>
              <a:t>)</a:t>
            </a:r>
          </a:p>
        </p:txBody>
      </p:sp>
      <p:sp>
        <p:nvSpPr>
          <p:cNvPr id="3" name="Oval 2"/>
          <p:cNvSpPr/>
          <p:nvPr/>
        </p:nvSpPr>
        <p:spPr>
          <a:xfrm>
            <a:off x="6732240" y="4581128"/>
            <a:ext cx="540000" cy="540000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7064548" y="5117122"/>
            <a:ext cx="1467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66"/>
                </a:solidFill>
              </a:rPr>
              <a:t>f</a:t>
            </a:r>
            <a:r>
              <a:rPr lang="en-US" altLang="zh-CN" sz="2000" dirty="0" smtClean="0">
                <a:solidFill>
                  <a:srgbClr val="FF0066"/>
                </a:solidFill>
              </a:rPr>
              <a:t>ull cache</a:t>
            </a:r>
            <a:endParaRPr lang="zh-CN" altLang="en-US" sz="2000" dirty="0">
              <a:solidFill>
                <a:srgbClr val="FF00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35896" y="1916832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FF0066"/>
                </a:solidFill>
              </a:rPr>
              <a:t>Skewed</a:t>
            </a:r>
            <a:endParaRPr lang="zh-CN" altLang="en-US" sz="2000" dirty="0">
              <a:solidFill>
                <a:srgbClr val="FF006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9992" y="2780928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FF0066"/>
                </a:solidFill>
              </a:rPr>
              <a:t>Uniform</a:t>
            </a:r>
            <a:endParaRPr lang="zh-CN" altLang="en-US" sz="2000" dirty="0">
              <a:solidFill>
                <a:srgbClr val="FF0066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211960" y="2204864"/>
            <a:ext cx="144000" cy="360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004064" y="3069000"/>
            <a:ext cx="144000" cy="360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83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7391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RDMA READ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2488" y="6376243"/>
            <a:ext cx="432000" cy="365125"/>
          </a:xfrm>
        </p:spPr>
        <p:txBody>
          <a:bodyPr wrap="none"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66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1857018"/>
            <a:ext cx="4824536" cy="34124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07704" y="5529426"/>
            <a:ext cx="56166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0" indent="-1079500"/>
            <a:r>
              <a:rPr lang="fr-FR" altLang="zh-CN" sz="2000" b="1" dirty="0" err="1" smtClean="0"/>
              <a:t>Testbed</a:t>
            </a:r>
            <a:r>
              <a:rPr lang="fr-FR" altLang="zh-CN" sz="2000" dirty="0" smtClean="0"/>
              <a:t>: </a:t>
            </a:r>
            <a:r>
              <a:rPr lang="fr-FR" altLang="zh-CN" sz="2000" dirty="0" err="1" smtClean="0"/>
              <a:t>Mellanox</a:t>
            </a:r>
            <a:r>
              <a:rPr lang="fr-FR" altLang="zh-CN" sz="2000" dirty="0" smtClean="0"/>
              <a:t> </a:t>
            </a:r>
            <a:r>
              <a:rPr lang="fr-FR" altLang="zh-CN" sz="2000" dirty="0"/>
              <a:t>ConnectX-3 MCX353A 56Gbps </a:t>
            </a:r>
            <a:r>
              <a:rPr lang="fr-FR" altLang="zh-CN" sz="2000" dirty="0" err="1"/>
              <a:t>InfiniBand</a:t>
            </a:r>
            <a:r>
              <a:rPr lang="fr-FR" altLang="zh-CN" sz="2000" dirty="0"/>
              <a:t> NIC w/ RDMA</a:t>
            </a:r>
            <a:endParaRPr lang="zh-CN" altLang="en-US" sz="2000" dirty="0"/>
          </a:p>
        </p:txBody>
      </p:sp>
      <p:sp>
        <p:nvSpPr>
          <p:cNvPr id="9" name="Oval 8"/>
          <p:cNvSpPr/>
          <p:nvPr/>
        </p:nvSpPr>
        <p:spPr>
          <a:xfrm>
            <a:off x="2699792" y="1929026"/>
            <a:ext cx="1800000" cy="540000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3275856" y="1323345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FF0066"/>
                </a:solidFill>
              </a:rPr>
              <a:t>Peak throughput </a:t>
            </a:r>
            <a:r>
              <a:rPr lang="en-US" altLang="zh-CN" sz="2000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≈ </a:t>
            </a:r>
            <a:r>
              <a:rPr lang="en-US" altLang="zh-CN" sz="2400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26</a:t>
            </a:r>
            <a:r>
              <a:rPr lang="en-US" altLang="zh-CN" sz="2000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 Mops/sec</a:t>
            </a:r>
            <a:endParaRPr lang="zh-CN" altLang="en-US" sz="20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90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3158" y="3140968"/>
            <a:ext cx="4608000" cy="337572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bIns="46800">
            <a:spAutoFit/>
          </a:bodyPr>
          <a:lstStyle/>
          <a:p>
            <a:r>
              <a:rPr lang="en-US" altLang="zh-CN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R</a:t>
            </a:r>
            <a:r>
              <a:rPr lang="en-US" altLang="zh-CN" sz="14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EMOTE_READ</a:t>
            </a:r>
            <a:r>
              <a:rPr lang="en-US" altLang="zh-CN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(key, </a:t>
            </a:r>
            <a:r>
              <a:rPr lang="en-US" altLang="zh-CN" sz="14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end_time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altLang="zh-CN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_</a:t>
            </a:r>
            <a:r>
              <a:rPr lang="en-US" altLang="zh-CN" sz="14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s</a:t>
            </a:r>
            <a:r>
              <a:rPr lang="en-US" altLang="zh-CN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</a:rPr>
              <a:t>= </a:t>
            </a:r>
            <a:r>
              <a:rPr lang="en-US" altLang="zh-CN" sz="1400" dirty="0">
                <a:solidFill>
                  <a:srgbClr val="FF0066"/>
                </a:solidFill>
                <a:latin typeface="Courier New" panose="02070309020205020404" pitchFamily="49" charset="0"/>
              </a:rPr>
              <a:t>INIT</a:t>
            </a:r>
            <a:endParaRPr lang="zh-CN" altLang="en-US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altLang="zh-CN" sz="14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L:s</a:t>
            </a:r>
            <a:r>
              <a:rPr lang="en-US" altLang="zh-CN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</a:rPr>
              <a:t>= R</a:t>
            </a:r>
            <a:r>
              <a:rPr lang="en-US" altLang="zh-CN" sz="1200" dirty="0">
                <a:solidFill>
                  <a:srgbClr val="000000"/>
                </a:solidFill>
                <a:latin typeface="Courier New" panose="02070309020205020404" pitchFamily="49" charset="0"/>
              </a:rPr>
              <a:t>DMA_CAS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(key</a:t>
            </a:r>
            <a:r>
              <a:rPr lang="en-US" altLang="zh-CN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, _s, </a:t>
            </a:r>
            <a:r>
              <a:rPr lang="en-US" altLang="zh-CN" sz="1400" dirty="0" smtClean="0">
                <a:solidFill>
                  <a:srgbClr val="FF0066"/>
                </a:solidFill>
                <a:latin typeface="Courier New" panose="02070309020205020404" pitchFamily="49" charset="0"/>
              </a:rPr>
              <a:t>R_LEASE</a:t>
            </a:r>
            <a:r>
              <a:rPr lang="en-US" altLang="zh-CN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zh-CN" sz="14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end_time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))</a:t>
            </a:r>
          </a:p>
          <a:p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altLang="zh-CN" sz="1400" dirty="0">
                <a:solidFill>
                  <a:srgbClr val="0000FF"/>
                </a:solidFill>
                <a:latin typeface="Courier New" panose="02070309020205020404" pitchFamily="49" charset="0"/>
              </a:rPr>
              <a:t>if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14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s</a:t>
            </a:r>
            <a:r>
              <a:rPr lang="en-US" altLang="zh-CN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</a:rPr>
              <a:t>== </a:t>
            </a:r>
            <a:r>
              <a:rPr lang="en-US" altLang="zh-CN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_</a:t>
            </a:r>
            <a:r>
              <a:rPr lang="en-US" altLang="zh-CN" sz="14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s</a:t>
            </a:r>
            <a:r>
              <a:rPr lang="en-US" altLang="zh-CN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1400" dirty="0" smtClean="0">
                <a:solidFill>
                  <a:srgbClr val="006600"/>
                </a:solidFill>
                <a:latin typeface="Courier New" panose="02070309020205020404" pitchFamily="49" charset="0"/>
              </a:rPr>
              <a:t>//SUCCESS: </a:t>
            </a:r>
            <a:r>
              <a:rPr lang="en-US" altLang="zh-CN" sz="1400" dirty="0" err="1" smtClean="0">
                <a:solidFill>
                  <a:srgbClr val="006600"/>
                </a:solidFill>
                <a:latin typeface="Courier New" panose="02070309020205020404" pitchFamily="49" charset="0"/>
              </a:rPr>
              <a:t>init</a:t>
            </a:r>
            <a:endParaRPr lang="zh-CN" altLang="en-US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zh-CN" sz="14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read_cache</a:t>
            </a:r>
            <a:r>
              <a:rPr lang="en-US" altLang="zh-CN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[key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</a:rPr>
              <a:t>] = R</a:t>
            </a:r>
            <a:r>
              <a:rPr lang="en-US" altLang="zh-CN" sz="1200" dirty="0">
                <a:solidFill>
                  <a:srgbClr val="000000"/>
                </a:solidFill>
                <a:latin typeface="Courier New" panose="02070309020205020404" pitchFamily="49" charset="0"/>
              </a:rPr>
              <a:t>DMA_READ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(key)</a:t>
            </a:r>
            <a:endParaRPr lang="zh-CN" altLang="en-US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zh-CN" alt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zh-CN" sz="1400" dirty="0">
                <a:solidFill>
                  <a:srgbClr val="0000FF"/>
                </a:solidFill>
                <a:latin typeface="Courier New" panose="02070309020205020404" pitchFamily="49" charset="0"/>
              </a:rPr>
              <a:t>return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end_time</a:t>
            </a:r>
            <a:endParaRPr lang="zh-CN" altLang="en-US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altLang="zh-CN" sz="1400" dirty="0">
                <a:solidFill>
                  <a:srgbClr val="0000FF"/>
                </a:solidFill>
                <a:latin typeface="Courier New" panose="02070309020205020404" pitchFamily="49" charset="0"/>
              </a:rPr>
              <a:t>else if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1400" b="1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s</a:t>
            </a:r>
            <a:r>
              <a:rPr lang="en-US" altLang="zh-CN" sz="14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.w_lock</a:t>
            </a:r>
            <a:r>
              <a:rPr lang="en-US" altLang="zh-CN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</a:rPr>
              <a:t>== </a:t>
            </a:r>
            <a:r>
              <a:rPr lang="en-US" altLang="zh-CN" sz="1400" dirty="0">
                <a:solidFill>
                  <a:srgbClr val="FF0066"/>
                </a:solidFill>
                <a:latin typeface="Courier New" panose="02070309020205020404" pitchFamily="49" charset="0"/>
              </a:rPr>
              <a:t>W_LOCKED</a:t>
            </a:r>
            <a:endParaRPr lang="en-US" altLang="zh-CN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A</a:t>
            </a:r>
            <a:r>
              <a:rPr lang="en-US" altLang="zh-CN" sz="1200" dirty="0">
                <a:solidFill>
                  <a:srgbClr val="000000"/>
                </a:solidFill>
                <a:latin typeface="Courier New" panose="02070309020205020404" pitchFamily="49" charset="0"/>
              </a:rPr>
              <a:t>BORT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() </a:t>
            </a:r>
            <a:r>
              <a:rPr lang="en-US" altLang="zh-CN" sz="1400" dirty="0">
                <a:solidFill>
                  <a:srgbClr val="006600"/>
                </a:solidFill>
                <a:latin typeface="Courier New" panose="02070309020205020404" pitchFamily="49" charset="0"/>
              </a:rPr>
              <a:t>//ABORT: write locked</a:t>
            </a:r>
            <a:endParaRPr lang="en-US" altLang="zh-CN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altLang="zh-CN" sz="1400" dirty="0">
                <a:solidFill>
                  <a:srgbClr val="0000FF"/>
                </a:solidFill>
                <a:latin typeface="Courier New" panose="02070309020205020404" pitchFamily="49" charset="0"/>
              </a:rPr>
              <a:t>else</a:t>
            </a:r>
            <a:endParaRPr lang="zh-CN" altLang="en-US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zh-CN" sz="1400" dirty="0">
                <a:solidFill>
                  <a:srgbClr val="0000FF"/>
                </a:solidFill>
                <a:latin typeface="Courier New" panose="02070309020205020404" pitchFamily="49" charset="0"/>
              </a:rPr>
              <a:t>if </a:t>
            </a:r>
            <a:r>
              <a:rPr lang="en-US" altLang="zh-CN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E</a:t>
            </a:r>
            <a:r>
              <a:rPr lang="en-US" altLang="zh-CN" sz="12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XPIRED</a:t>
            </a:r>
            <a:r>
              <a:rPr lang="en-US" altLang="zh-CN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zh-CN" sz="1400" dirty="0" smtClean="0">
                <a:solidFill>
                  <a:srgbClr val="FF0066"/>
                </a:solidFill>
                <a:latin typeface="Courier New" panose="02070309020205020404" pitchFamily="49" charset="0"/>
              </a:rPr>
              <a:t>END_TIME</a:t>
            </a:r>
            <a:r>
              <a:rPr lang="en-US" altLang="zh-CN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zh-CN" sz="14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s</a:t>
            </a:r>
            <a:r>
              <a:rPr lang="en-US" altLang="zh-CN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))</a:t>
            </a:r>
            <a:endParaRPr lang="zh-CN" altLang="en-US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  </a:t>
            </a:r>
            <a:r>
              <a:rPr lang="en-US" altLang="zh-CN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_</a:t>
            </a:r>
            <a:r>
              <a:rPr lang="en-US" altLang="zh-CN" sz="14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s</a:t>
            </a:r>
            <a:r>
              <a:rPr lang="en-US" altLang="zh-CN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</a:rPr>
              <a:t>= </a:t>
            </a:r>
            <a:r>
              <a:rPr lang="en-US" altLang="zh-CN" sz="14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s</a:t>
            </a:r>
            <a:endParaRPr lang="en-US" altLang="zh-CN" sz="14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  </a:t>
            </a:r>
            <a:r>
              <a:rPr lang="en-US" altLang="zh-CN" sz="1400" dirty="0" err="1">
                <a:solidFill>
                  <a:srgbClr val="0000FF"/>
                </a:solidFill>
                <a:latin typeface="Courier New" panose="02070309020205020404" pitchFamily="49" charset="0"/>
              </a:rPr>
              <a:t>goto</a:t>
            </a:r>
            <a:r>
              <a:rPr lang="zh-CN" alt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L</a:t>
            </a:r>
            <a:r>
              <a:rPr lang="zh-CN" alt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1400" dirty="0">
                <a:solidFill>
                  <a:srgbClr val="006600"/>
                </a:solidFill>
                <a:latin typeface="Courier New" panose="02070309020205020404" pitchFamily="49" charset="0"/>
              </a:rPr>
              <a:t>//RETRY: correct </a:t>
            </a:r>
            <a:r>
              <a:rPr lang="en-US" altLang="zh-CN" sz="1400" dirty="0" smtClean="0">
                <a:solidFill>
                  <a:srgbClr val="006600"/>
                </a:solidFill>
                <a:latin typeface="Courier New" panose="02070309020205020404" pitchFamily="49" charset="0"/>
              </a:rPr>
              <a:t>s</a:t>
            </a:r>
            <a:endParaRPr lang="zh-CN" altLang="en-US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zh-CN" sz="1400" dirty="0">
                <a:solidFill>
                  <a:srgbClr val="0000FF"/>
                </a:solidFill>
                <a:latin typeface="Courier New" panose="02070309020205020404" pitchFamily="49" charset="0"/>
              </a:rPr>
              <a:t>else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1400" dirty="0">
                <a:solidFill>
                  <a:srgbClr val="006600"/>
                </a:solidFill>
                <a:latin typeface="Courier New" panose="02070309020205020404" pitchFamily="49" charset="0"/>
              </a:rPr>
              <a:t>//SUCCESS: unexpired </a:t>
            </a:r>
            <a:r>
              <a:rPr lang="en-US" altLang="zh-CN" sz="1400" dirty="0" smtClean="0">
                <a:solidFill>
                  <a:srgbClr val="006600"/>
                </a:solidFill>
                <a:latin typeface="Courier New" panose="02070309020205020404" pitchFamily="49" charset="0"/>
              </a:rPr>
              <a:t>leased</a:t>
            </a:r>
            <a:endParaRPr lang="zh-CN" altLang="en-US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  </a:t>
            </a:r>
            <a:r>
              <a:rPr lang="en-US" altLang="zh-CN" sz="14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read_cache</a:t>
            </a:r>
            <a:r>
              <a:rPr lang="en-US" altLang="zh-CN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[key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</a:rPr>
              <a:t>] = R</a:t>
            </a:r>
            <a:r>
              <a:rPr lang="en-US" altLang="zh-CN" sz="1200" dirty="0">
                <a:solidFill>
                  <a:srgbClr val="000000"/>
                </a:solidFill>
                <a:latin typeface="Courier New" panose="02070309020205020404" pitchFamily="49" charset="0"/>
              </a:rPr>
              <a:t>DMA_READ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(key)</a:t>
            </a:r>
            <a:endParaRPr lang="zh-CN" altLang="en-US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zh-CN" alt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  </a:t>
            </a:r>
            <a:r>
              <a:rPr lang="en-US" altLang="zh-CN" sz="1400" dirty="0">
                <a:solidFill>
                  <a:srgbClr val="0000FF"/>
                </a:solidFill>
                <a:latin typeface="Courier New" panose="02070309020205020404" pitchFamily="49" charset="0"/>
              </a:rPr>
              <a:t>return </a:t>
            </a:r>
            <a:r>
              <a:rPr lang="en-US" altLang="zh-CN" sz="1400" b="1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s</a:t>
            </a:r>
            <a:r>
              <a:rPr lang="en-US" altLang="zh-CN" sz="14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.read_lease</a:t>
            </a:r>
            <a:endParaRPr lang="en-US" altLang="zh-CN" sz="1100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376243"/>
            <a:ext cx="648072" cy="365125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67</a:t>
            </a:fld>
            <a:endParaRPr lang="zh-CN" altLang="en-US" sz="1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False Conflict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1187624" y="1626391"/>
            <a:ext cx="6192000" cy="0"/>
          </a:xfrm>
          <a:prstGeom prst="straightConnector1">
            <a:avLst/>
          </a:prstGeom>
          <a:ln w="127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620161" y="1626391"/>
            <a:ext cx="3528000" cy="2409"/>
          </a:xfrm>
          <a:prstGeom prst="line">
            <a:avLst/>
          </a:prstGeom>
          <a:ln w="57150" cap="sq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495139" y="1626391"/>
            <a:ext cx="2232000" cy="0"/>
          </a:xfrm>
          <a:prstGeom prst="line">
            <a:avLst/>
          </a:prstGeom>
          <a:ln w="101600" cap="sq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1187624" y="2058439"/>
            <a:ext cx="6192000" cy="0"/>
          </a:xfrm>
          <a:prstGeom prst="straightConnector1">
            <a:avLst/>
          </a:prstGeom>
          <a:ln w="127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2764177" y="1626391"/>
            <a:ext cx="0" cy="648072"/>
          </a:xfrm>
          <a:prstGeom prst="straightConnector1">
            <a:avLst/>
          </a:prstGeom>
          <a:ln w="12700">
            <a:solidFill>
              <a:srgbClr val="FF0066"/>
            </a:solidFill>
            <a:prstDash val="dash"/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2620193" y="2274495"/>
            <a:ext cx="288000" cy="307777"/>
            <a:chOff x="2123760" y="2725163"/>
            <a:chExt cx="288000" cy="307777"/>
          </a:xfrm>
        </p:grpSpPr>
        <p:sp>
          <p:nvSpPr>
            <p:cNvPr id="46" name="TextBox 45"/>
            <p:cNvSpPr txBox="1"/>
            <p:nvPr/>
          </p:nvSpPr>
          <p:spPr>
            <a:xfrm>
              <a:off x="2169600" y="2725163"/>
              <a:ext cx="196320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altLang="zh-CN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endPara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" name="7-Point Star 49"/>
            <p:cNvSpPr/>
            <p:nvPr/>
          </p:nvSpPr>
          <p:spPr>
            <a:xfrm>
              <a:off x="2123760" y="2735051"/>
              <a:ext cx="288000" cy="288000"/>
            </a:xfrm>
            <a:prstGeom prst="star7">
              <a:avLst/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3" name="Straight Connector 52"/>
          <p:cNvCxnSpPr/>
          <p:nvPr/>
        </p:nvCxnSpPr>
        <p:spPr>
          <a:xfrm>
            <a:off x="1540177" y="2058439"/>
            <a:ext cx="1548000" cy="0"/>
          </a:xfrm>
          <a:prstGeom prst="line">
            <a:avLst/>
          </a:prstGeom>
          <a:ln w="101600" cap="sq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651457" y="2274495"/>
            <a:ext cx="196320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zh-CN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1749617" y="2058471"/>
            <a:ext cx="0" cy="288000"/>
          </a:xfrm>
          <a:prstGeom prst="straightConnector1">
            <a:avLst/>
          </a:prstGeom>
          <a:ln w="12700">
            <a:solidFill>
              <a:srgbClr val="0000FF"/>
            </a:solidFill>
            <a:prstDash val="solid"/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919785" y="2274463"/>
            <a:ext cx="196320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zh-CN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2017945" y="2058439"/>
            <a:ext cx="0" cy="288000"/>
          </a:xfrm>
          <a:prstGeom prst="straightConnector1">
            <a:avLst/>
          </a:prstGeom>
          <a:ln w="12700">
            <a:solidFill>
              <a:srgbClr val="0000FF"/>
            </a:solidFill>
            <a:prstDash val="solid"/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>
          <a:xfrm>
            <a:off x="7812360" y="1531758"/>
            <a:ext cx="1044000" cy="7397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 rIns="36000" bIns="46800">
            <a:spAutoFit/>
          </a:bodyPr>
          <a:lstStyle/>
          <a:p>
            <a:r>
              <a:rPr lang="en-US" altLang="zh-CN" sz="14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TXN:</a:t>
            </a:r>
            <a:endParaRPr lang="en-US" altLang="zh-CN" sz="14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altLang="zh-CN" sz="1400" b="1" dirty="0">
                <a:latin typeface="Courier New" panose="02070309020205020404" pitchFamily="49" charset="0"/>
              </a:rPr>
              <a:t> </a:t>
            </a:r>
            <a:r>
              <a:rPr lang="en-US" altLang="zh-CN" sz="1400" b="1" dirty="0" smtClean="0">
                <a:latin typeface="Courier New" panose="02070309020205020404" pitchFamily="49" charset="0"/>
              </a:rPr>
              <a:t>read A</a:t>
            </a:r>
          </a:p>
          <a:p>
            <a:r>
              <a:rPr lang="en-US" altLang="zh-CN" sz="1400" b="1" dirty="0">
                <a:latin typeface="Courier New" panose="02070309020205020404" pitchFamily="49" charset="0"/>
              </a:rPr>
              <a:t> </a:t>
            </a:r>
            <a:r>
              <a:rPr lang="en-US" altLang="zh-CN" sz="1400" b="1" dirty="0" smtClean="0">
                <a:latin typeface="Courier New" panose="02070309020205020404" pitchFamily="49" charset="0"/>
              </a:rPr>
              <a:t>write B</a:t>
            </a:r>
          </a:p>
        </p:txBody>
      </p:sp>
      <p:pic>
        <p:nvPicPr>
          <p:cNvPr id="93" name="Picture 7" descr="Z:\Research\0.IPADS\slides\1.ds\graph-parallel\powerlyra\server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07" y="1412816"/>
            <a:ext cx="470001" cy="3600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3" descr="Z:\Research\0.IPADS\slides\1.ds\graph-parallel\powerlyra\Database_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84" y="1268760"/>
            <a:ext cx="360000" cy="3600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7" descr="Z:\Research\0.IPADS\slides\1.ds\graph-parallel\powerlyra\server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07" y="1866209"/>
            <a:ext cx="470001" cy="3600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3" descr="Z:\Research\0.IPADS\slides\1.ds\graph-parallel\powerlyra\Database_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84" y="2060848"/>
            <a:ext cx="360000" cy="3600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Multiply 97"/>
          <p:cNvSpPr/>
          <p:nvPr/>
        </p:nvSpPr>
        <p:spPr>
          <a:xfrm>
            <a:off x="2555776" y="1772816"/>
            <a:ext cx="432000" cy="432000"/>
          </a:xfrm>
          <a:prstGeom prst="mathMultiply">
            <a:avLst>
              <a:gd name="adj1" fmla="val 6129"/>
            </a:avLst>
          </a:prstGeom>
          <a:solidFill>
            <a:schemeClr val="bg1"/>
          </a:solidFill>
          <a:ln cap="rnd">
            <a:noFill/>
          </a:ln>
          <a:effectLst>
            <a:glow rad="127000">
              <a:srgbClr val="FF0066">
                <a:alpha val="7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16-Point Star 100"/>
          <p:cNvSpPr/>
          <p:nvPr/>
        </p:nvSpPr>
        <p:spPr>
          <a:xfrm>
            <a:off x="8603223" y="260083"/>
            <a:ext cx="288000" cy="288000"/>
          </a:xfrm>
          <a:prstGeom prst="star16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TextBox 101"/>
          <p:cNvSpPr txBox="1"/>
          <p:nvPr/>
        </p:nvSpPr>
        <p:spPr>
          <a:xfrm>
            <a:off x="6776921" y="300588"/>
            <a:ext cx="1746506" cy="1969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zh-CN"/>
            </a:defPPr>
            <a:lvl1pPr algn="r">
              <a:lnSpc>
                <a:spcPct val="80000"/>
              </a:lnSpc>
              <a:defRPr sz="1400"/>
            </a:lvl1pPr>
          </a:lstStyle>
          <a:p>
            <a:r>
              <a:rPr lang="en-US" altLang="zh-CN" sz="1600" b="1" dirty="0" smtClean="0"/>
              <a:t>write </a:t>
            </a:r>
            <a:r>
              <a:rPr lang="en-US" altLang="zh-CN" sz="1600" b="1" dirty="0"/>
              <a:t>locked</a:t>
            </a:r>
            <a:endParaRPr lang="zh-CN" altLang="en-US" sz="1600" b="1" dirty="0"/>
          </a:p>
        </p:txBody>
      </p:sp>
      <p:sp>
        <p:nvSpPr>
          <p:cNvPr id="104" name="TextBox 103"/>
          <p:cNvSpPr txBox="1"/>
          <p:nvPr/>
        </p:nvSpPr>
        <p:spPr>
          <a:xfrm>
            <a:off x="6920937" y="697469"/>
            <a:ext cx="1602489" cy="1969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zh-CN" sz="1600" b="1" dirty="0" smtClean="0"/>
              <a:t>read locked</a:t>
            </a:r>
            <a:endParaRPr lang="zh-CN" altLang="en-US" sz="1600" b="1" dirty="0"/>
          </a:p>
        </p:txBody>
      </p:sp>
      <p:sp>
        <p:nvSpPr>
          <p:cNvPr id="106" name="7-Point Star 105"/>
          <p:cNvSpPr/>
          <p:nvPr/>
        </p:nvSpPr>
        <p:spPr>
          <a:xfrm>
            <a:off x="8603223" y="648368"/>
            <a:ext cx="288000" cy="288000"/>
          </a:xfrm>
          <a:prstGeom prst="star7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zh-CN" altLang="en-US"/>
          </a:p>
        </p:txBody>
      </p:sp>
      <p:sp>
        <p:nvSpPr>
          <p:cNvPr id="107" name="7-Point Star 106"/>
          <p:cNvSpPr/>
          <p:nvPr/>
        </p:nvSpPr>
        <p:spPr>
          <a:xfrm>
            <a:off x="8603223" y="1036654"/>
            <a:ext cx="288000" cy="288000"/>
          </a:xfrm>
          <a:prstGeom prst="star7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TextBox 107"/>
          <p:cNvSpPr txBox="1"/>
          <p:nvPr/>
        </p:nvSpPr>
        <p:spPr>
          <a:xfrm>
            <a:off x="7136993" y="1094899"/>
            <a:ext cx="1386433" cy="1969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zh-CN" sz="1600" b="1" dirty="0" smtClean="0"/>
              <a:t>expired</a:t>
            </a:r>
            <a:endParaRPr lang="zh-CN" altLang="en-US" sz="1600" b="1" dirty="0"/>
          </a:p>
        </p:txBody>
      </p:sp>
      <p:sp>
        <p:nvSpPr>
          <p:cNvPr id="109" name="Rounded Rectangle 108"/>
          <p:cNvSpPr/>
          <p:nvPr/>
        </p:nvSpPr>
        <p:spPr>
          <a:xfrm>
            <a:off x="1097824" y="3678506"/>
            <a:ext cx="3780000" cy="238363"/>
          </a:xfrm>
          <a:prstGeom prst="roundRect">
            <a:avLst/>
          </a:prstGeom>
          <a:solidFill>
            <a:schemeClr val="tx1"/>
          </a:solidFill>
          <a:ln>
            <a:noFill/>
            <a:prstDash val="dash"/>
          </a:ln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en-US" altLang="zh-CN" sz="1400" b="1" dirty="0">
                <a:solidFill>
                  <a:schemeClr val="bg1"/>
                </a:solidFill>
                <a:latin typeface="Courier New" panose="02070309020205020404" pitchFamily="49" charset="0"/>
              </a:rPr>
              <a:t>R</a:t>
            </a:r>
            <a:r>
              <a:rPr lang="en-US" altLang="zh-CN" sz="1200" b="1" dirty="0">
                <a:solidFill>
                  <a:schemeClr val="bg1"/>
                </a:solidFill>
                <a:latin typeface="Courier New" panose="02070309020205020404" pitchFamily="49" charset="0"/>
              </a:rPr>
              <a:t>DMA_CAS</a:t>
            </a:r>
            <a:r>
              <a:rPr lang="en-US" altLang="zh-CN" sz="1400" b="1" dirty="0">
                <a:solidFill>
                  <a:schemeClr val="bg1"/>
                </a:solidFill>
                <a:latin typeface="Courier New" panose="02070309020205020404" pitchFamily="49" charset="0"/>
              </a:rPr>
              <a:t>(key, _s, </a:t>
            </a:r>
            <a:r>
              <a:rPr lang="en-US" altLang="zh-CN" sz="1400" b="1" dirty="0">
                <a:solidFill>
                  <a:srgbClr val="FFC000"/>
                </a:solidFill>
                <a:latin typeface="Courier New" panose="02070309020205020404" pitchFamily="49" charset="0"/>
              </a:rPr>
              <a:t>R_LEASE</a:t>
            </a:r>
            <a:r>
              <a:rPr lang="en-US" altLang="zh-CN" sz="1400" b="1" dirty="0">
                <a:solidFill>
                  <a:schemeClr val="bg1"/>
                </a:solidFill>
                <a:latin typeface="Courier New" panose="02070309020205020404" pitchFamily="49" charset="0"/>
              </a:rPr>
              <a:t>(</a:t>
            </a:r>
            <a:r>
              <a:rPr lang="en-US" altLang="zh-CN" sz="1400" b="1" dirty="0" err="1">
                <a:solidFill>
                  <a:schemeClr val="bg1"/>
                </a:solidFill>
                <a:latin typeface="Courier New" panose="02070309020205020404" pitchFamily="49" charset="0"/>
              </a:rPr>
              <a:t>end_time</a:t>
            </a:r>
            <a:r>
              <a:rPr lang="en-US" altLang="zh-CN" sz="1400" b="1" dirty="0">
                <a:solidFill>
                  <a:schemeClr val="bg1"/>
                </a:solidFill>
                <a:latin typeface="Courier New" panose="02070309020205020404" pitchFamily="49" charset="0"/>
              </a:rPr>
              <a:t>))</a:t>
            </a:r>
          </a:p>
        </p:txBody>
      </p:sp>
      <p:sp>
        <p:nvSpPr>
          <p:cNvPr id="116" name="Right Triangle 115"/>
          <p:cNvSpPr/>
          <p:nvPr/>
        </p:nvSpPr>
        <p:spPr>
          <a:xfrm rot="10800000">
            <a:off x="8640835" y="1540276"/>
            <a:ext cx="216000" cy="216000"/>
          </a:xfrm>
          <a:prstGeom prst="rtTriangl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104663"/>
              </p:ext>
            </p:extLst>
          </p:nvPr>
        </p:nvGraphicFramePr>
        <p:xfrm>
          <a:off x="4558510" y="3825144"/>
          <a:ext cx="4356000" cy="90000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56000"/>
                <a:gridCol w="720000"/>
                <a:gridCol w="720000"/>
                <a:gridCol w="720000"/>
                <a:gridCol w="720000"/>
                <a:gridCol w="720000"/>
              </a:tblGrid>
              <a:tr h="324000">
                <a:tc>
                  <a:txBody>
                    <a:bodyPr/>
                    <a:lstStyle/>
                    <a:p>
                      <a:pPr algn="r"/>
                      <a:endParaRPr lang="zh-CN" altLang="en-US" sz="1600" b="0" dirty="0">
                        <a:solidFill>
                          <a:schemeClr val="tx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L_RD</a:t>
                      </a:r>
                      <a:endParaRPr lang="zh-CN" altLang="en-US" sz="1600" b="0" dirty="0">
                        <a:solidFill>
                          <a:schemeClr val="bg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L_WR</a:t>
                      </a:r>
                      <a:endParaRPr lang="zh-CN" altLang="en-US" sz="1600" b="0" dirty="0">
                        <a:solidFill>
                          <a:schemeClr val="bg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R_RD</a:t>
                      </a:r>
                      <a:endParaRPr lang="zh-CN" altLang="en-US" sz="1600" b="0" dirty="0">
                        <a:solidFill>
                          <a:schemeClr val="bg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R_WR</a:t>
                      </a:r>
                      <a:endParaRPr lang="zh-CN" altLang="en-US" sz="1600" b="0" dirty="0">
                        <a:solidFill>
                          <a:schemeClr val="bg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R_WB</a:t>
                      </a:r>
                      <a:endParaRPr lang="zh-CN" altLang="en-US" sz="1600" b="0" dirty="0">
                        <a:solidFill>
                          <a:schemeClr val="bg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State</a:t>
                      </a:r>
                      <a:endParaRPr lang="zh-CN" altLang="en-US" sz="16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RS</a:t>
                      </a:r>
                      <a:endParaRPr lang="zh-CN" altLang="en-US" sz="16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RS</a:t>
                      </a:r>
                      <a:endParaRPr lang="zh-CN" altLang="en-US" sz="16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rgbClr val="FF0066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WR</a:t>
                      </a:r>
                      <a:endParaRPr lang="zh-CN" altLang="en-US" sz="1600" b="1" dirty="0">
                        <a:solidFill>
                          <a:srgbClr val="FF0066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WR</a:t>
                      </a:r>
                      <a:endParaRPr lang="zh-CN" altLang="en-US" sz="16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WR</a:t>
                      </a:r>
                      <a:endParaRPr lang="zh-CN" altLang="en-US" sz="16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Value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RS</a:t>
                      </a:r>
                      <a:endParaRPr lang="zh-CN" altLang="en-US" sz="16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WS</a:t>
                      </a:r>
                      <a:endParaRPr lang="zh-CN" altLang="en-US" sz="16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RD</a:t>
                      </a:r>
                      <a:endParaRPr lang="zh-CN" altLang="en-US" sz="16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RD</a:t>
                      </a:r>
                      <a:endParaRPr lang="zh-CN" altLang="en-US" sz="16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WR</a:t>
                      </a:r>
                      <a:endParaRPr lang="zh-CN" altLang="en-US" sz="16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436096" y="4870901"/>
            <a:ext cx="177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RS: read-set</a:t>
            </a:r>
          </a:p>
          <a:p>
            <a:r>
              <a:rPr lang="en-US" altLang="zh-CN" sz="1600" dirty="0" smtClean="0"/>
              <a:t>WS: write-set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436096" y="3132257"/>
            <a:ext cx="1916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L_: local</a:t>
            </a:r>
          </a:p>
          <a:p>
            <a:r>
              <a:rPr lang="en-US" altLang="zh-CN" sz="1600" dirty="0" smtClean="0"/>
              <a:t>R_: remote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804248" y="2855258"/>
            <a:ext cx="19169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RD: read</a:t>
            </a:r>
          </a:p>
          <a:p>
            <a:r>
              <a:rPr lang="en-US" altLang="zh-CN" sz="1600" dirty="0" smtClean="0"/>
              <a:t>WR: write</a:t>
            </a:r>
          </a:p>
          <a:p>
            <a:r>
              <a:rPr lang="en-US" altLang="zh-CN" sz="1600" dirty="0" smtClean="0"/>
              <a:t>WB: write-back</a:t>
            </a:r>
            <a:endParaRPr lang="zh-CN" altLang="en-US" sz="1600" dirty="0"/>
          </a:p>
        </p:txBody>
      </p:sp>
      <p:sp>
        <p:nvSpPr>
          <p:cNvPr id="60" name="TextBox 59"/>
          <p:cNvSpPr txBox="1"/>
          <p:nvPr/>
        </p:nvSpPr>
        <p:spPr>
          <a:xfrm>
            <a:off x="7119575" y="4870901"/>
            <a:ext cx="1340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RD: read</a:t>
            </a:r>
          </a:p>
          <a:p>
            <a:r>
              <a:rPr lang="en-US" altLang="zh-CN" sz="1600" dirty="0" smtClean="0"/>
              <a:t>WR: write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20072" y="5733256"/>
            <a:ext cx="3600000" cy="646331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altLang="zh-CN" i="1" dirty="0" smtClean="0"/>
              <a:t>False conflict </a:t>
            </a:r>
            <a:r>
              <a:rPr lang="en-US" altLang="zh-CN" dirty="0" smtClean="0"/>
              <a:t>only impacts little </a:t>
            </a:r>
            <a:r>
              <a:rPr lang="en-US" altLang="zh-CN" dirty="0" smtClean="0">
                <a:solidFill>
                  <a:srgbClr val="FF0066"/>
                </a:solidFill>
              </a:rPr>
              <a:t>performance</a:t>
            </a:r>
            <a:r>
              <a:rPr lang="en-US" altLang="zh-CN" dirty="0" smtClean="0"/>
              <a:t> not </a:t>
            </a:r>
            <a:r>
              <a:rPr lang="en-US" altLang="zh-CN" dirty="0" smtClean="0">
                <a:solidFill>
                  <a:srgbClr val="FF0066"/>
                </a:solidFill>
              </a:rPr>
              <a:t>correctness </a:t>
            </a:r>
            <a:endParaRPr lang="zh-CN" altLang="en-US" dirty="0">
              <a:solidFill>
                <a:srgbClr val="FF0066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903575" y="4077120"/>
            <a:ext cx="432000" cy="432000"/>
          </a:xfrm>
          <a:prstGeom prst="ellipse">
            <a:avLst/>
          </a:prstGeom>
          <a:noFill/>
          <a:ln>
            <a:solidFill>
              <a:srgbClr val="FF00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TextBox 60"/>
          <p:cNvSpPr txBox="1"/>
          <p:nvPr/>
        </p:nvSpPr>
        <p:spPr>
          <a:xfrm>
            <a:off x="2267744" y="1218238"/>
            <a:ext cx="13408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FF0066"/>
                </a:solidFill>
              </a:rPr>
              <a:t>RDMA_CAS</a:t>
            </a:r>
          </a:p>
        </p:txBody>
      </p:sp>
    </p:spTree>
    <p:extLst>
      <p:ext uri="{BB962C8B-B14F-4D97-AF65-F5344CB8AC3E}">
        <p14:creationId xmlns:p14="http://schemas.microsoft.com/office/powerpoint/2010/main" val="280102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3" name="内容占位符 2"/>
          <p:cNvSpPr txBox="1">
            <a:spLocks/>
          </p:cNvSpPr>
          <p:nvPr/>
        </p:nvSpPr>
        <p:spPr>
          <a:xfrm>
            <a:off x="372038" y="1361357"/>
            <a:ext cx="8520442" cy="5014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173038" lvl="2" indent="-173038">
              <a:buNone/>
            </a:pP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Failure model</a:t>
            </a:r>
            <a:endParaRPr lang="en-US" altLang="zh-CN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630238" lvl="2"/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Similar to WSP</a:t>
            </a:r>
            <a:r>
              <a:rPr lang="en-US" altLang="zh-CN" sz="2400" baseline="30000" dirty="0" smtClean="0">
                <a:solidFill>
                  <a:schemeClr val="tx1"/>
                </a:solidFill>
                <a:latin typeface="Century Gothic" pitchFamily="34" charset="0"/>
              </a:rPr>
              <a:t>ASPLOS’12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 and DTX</a:t>
            </a:r>
            <a:r>
              <a:rPr lang="en-US" altLang="zh-CN" sz="2400" baseline="30000" dirty="0" smtClean="0">
                <a:solidFill>
                  <a:schemeClr val="tx1"/>
                </a:solidFill>
                <a:latin typeface="Century Gothic" pitchFamily="34" charset="0"/>
              </a:rPr>
              <a:t>SOSP’15</a:t>
            </a:r>
          </a:p>
          <a:p>
            <a:pPr marL="630238" lvl="2"/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Assume </a:t>
            </a:r>
            <a:r>
              <a:rPr lang="en-US" altLang="zh-CN" sz="2400" dirty="0" smtClean="0">
                <a:solidFill>
                  <a:srgbClr val="FF0066"/>
                </a:solidFill>
                <a:latin typeface="Century Gothic" pitchFamily="34" charset="0"/>
              </a:rPr>
              <a:t>flush-on-failure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 policy</a:t>
            </a:r>
          </a:p>
          <a:p>
            <a:pPr marL="630238" lvl="2"/>
            <a:endParaRPr lang="en-US" altLang="zh-CN" sz="2400" dirty="0">
              <a:solidFill>
                <a:schemeClr val="tx1"/>
              </a:solidFill>
              <a:latin typeface="Century Gothic" pitchFamily="34" charset="0"/>
            </a:endParaRPr>
          </a:p>
          <a:p>
            <a:pPr marL="630238" lvl="2"/>
            <a:endParaRPr lang="en-US" altLang="zh-CN" sz="24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630238" lvl="2"/>
            <a:endParaRPr lang="en-US" altLang="zh-CN" sz="2400" dirty="0">
              <a:solidFill>
                <a:schemeClr val="tx1"/>
              </a:solidFill>
              <a:latin typeface="Century Gothic" pitchFamily="34" charset="0"/>
            </a:endParaRPr>
          </a:p>
          <a:p>
            <a:pPr marL="630238" lvl="2"/>
            <a:r>
              <a:rPr lang="en-US" altLang="zh-CN" sz="2400" dirty="0">
                <a:solidFill>
                  <a:srgbClr val="FF0066"/>
                </a:solidFill>
                <a:latin typeface="Century Gothic" pitchFamily="34" charset="0"/>
              </a:rPr>
              <a:t>Fail-stop</a:t>
            </a: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crash instead </a:t>
            </a: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</a:rPr>
              <a:t>of arbitrary 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failures (e.g., BFT)</a:t>
            </a:r>
            <a:endParaRPr lang="en-US" altLang="zh-CN" sz="2400" dirty="0">
              <a:solidFill>
                <a:schemeClr val="tx1"/>
              </a:solidFill>
              <a:latin typeface="Century Gothic" pitchFamily="34" charset="0"/>
            </a:endParaRPr>
          </a:p>
          <a:p>
            <a:pPr marL="630238" lvl="2"/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Zookeeper</a:t>
            </a:r>
          </a:p>
          <a:p>
            <a:pPr marL="1001713" lvl="3" indent="-285750">
              <a:buClr>
                <a:srgbClr val="FF0066"/>
              </a:buClr>
              <a:buFont typeface="Century Gothic" panose="020B0502020202020204" pitchFamily="34" charset="0"/>
              <a:buChar char="−"/>
            </a:pPr>
            <a:r>
              <a:rPr lang="en-US" altLang="zh-CN" sz="2200" dirty="0" smtClean="0">
                <a:latin typeface="Century Gothic" pitchFamily="34" charset="0"/>
              </a:rPr>
              <a:t>Detect machine failures by a </a:t>
            </a:r>
            <a:r>
              <a:rPr lang="en-US" altLang="zh-CN" sz="2200" dirty="0" smtClean="0">
                <a:solidFill>
                  <a:srgbClr val="FF0066"/>
                </a:solidFill>
                <a:latin typeface="Century Gothic" pitchFamily="34" charset="0"/>
              </a:rPr>
              <a:t>heartbeat</a:t>
            </a:r>
            <a:r>
              <a:rPr lang="en-US" altLang="zh-CN" sz="2200" dirty="0" smtClean="0">
                <a:latin typeface="Century Gothic" pitchFamily="34" charset="0"/>
              </a:rPr>
              <a:t> mechanism</a:t>
            </a:r>
          </a:p>
          <a:p>
            <a:pPr marL="1001713" lvl="3" indent="-285750">
              <a:buClr>
                <a:srgbClr val="FF0066"/>
              </a:buClr>
              <a:buFont typeface="Century Gothic" panose="020B0502020202020204" pitchFamily="34" charset="0"/>
              <a:buChar char="−"/>
            </a:pPr>
            <a:r>
              <a:rPr lang="en-US" altLang="zh-CN" sz="2200" dirty="0" smtClean="0">
                <a:latin typeface="Century Gothic" pitchFamily="34" charset="0"/>
              </a:rPr>
              <a:t>Notify surviving </a:t>
            </a:r>
            <a:r>
              <a:rPr lang="en-US" altLang="zh-CN" sz="2200" dirty="0">
                <a:latin typeface="Century Gothic" pitchFamily="34" charset="0"/>
              </a:rPr>
              <a:t>machines to </a:t>
            </a:r>
            <a:r>
              <a:rPr lang="en-US" altLang="zh-CN" sz="2200" dirty="0">
                <a:solidFill>
                  <a:srgbClr val="FF0066"/>
                </a:solidFill>
                <a:latin typeface="Century Gothic" pitchFamily="34" charset="0"/>
              </a:rPr>
              <a:t>assist the recovery </a:t>
            </a:r>
            <a:r>
              <a:rPr lang="en-US" altLang="zh-CN" sz="2200" dirty="0">
                <a:latin typeface="Century Gothic" pitchFamily="34" charset="0"/>
              </a:rPr>
              <a:t>of crashed machines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376243"/>
            <a:ext cx="648072" cy="365125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68</a:t>
            </a:fld>
            <a:endParaRPr lang="zh-CN" altLang="en-US" sz="1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DrTM’s Failure Model 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9592" y="2852936"/>
            <a:ext cx="7560840" cy="1107996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r>
              <a:rPr lang="en-US" altLang="zh-CN" sz="2200" dirty="0">
                <a:latin typeface="Century Gothic" pitchFamily="34" charset="0"/>
              </a:rPr>
              <a:t>Flush any transient state in registers and cache lines to non-volatile </a:t>
            </a:r>
            <a:r>
              <a:rPr lang="en-US" altLang="zh-CN" sz="2200" dirty="0" smtClean="0">
                <a:latin typeface="Century Gothic" pitchFamily="34" charset="0"/>
              </a:rPr>
              <a:t>DRAM (</a:t>
            </a:r>
            <a:r>
              <a:rPr lang="en-US" altLang="zh-CN" sz="2200" dirty="0" smtClean="0">
                <a:solidFill>
                  <a:srgbClr val="FF0066"/>
                </a:solidFill>
                <a:latin typeface="Century Gothic" pitchFamily="34" charset="0"/>
              </a:rPr>
              <a:t>NVRAM</a:t>
            </a:r>
            <a:r>
              <a:rPr lang="en-US" altLang="zh-CN" sz="2200" dirty="0" smtClean="0">
                <a:latin typeface="Century Gothic" pitchFamily="34" charset="0"/>
              </a:rPr>
              <a:t>) </a:t>
            </a:r>
            <a:r>
              <a:rPr lang="en-US" altLang="zh-CN" sz="2200" dirty="0">
                <a:latin typeface="Century Gothic" pitchFamily="34" charset="0"/>
              </a:rPr>
              <a:t>and finally to a persistent </a:t>
            </a:r>
            <a:r>
              <a:rPr lang="en-US" altLang="zh-CN" sz="2200" dirty="0" smtClean="0">
                <a:latin typeface="Century Gothic" pitchFamily="34" charset="0"/>
              </a:rPr>
              <a:t>storage (SSD) </a:t>
            </a:r>
            <a:r>
              <a:rPr lang="en-US" altLang="zh-CN" sz="2200" dirty="0">
                <a:latin typeface="Century Gothic" pitchFamily="34" charset="0"/>
              </a:rPr>
              <a:t>upon a failure </a:t>
            </a:r>
            <a:r>
              <a:rPr lang="en-US" altLang="zh-CN" sz="2200" dirty="0" smtClean="0">
                <a:latin typeface="Century Gothic" pitchFamily="34" charset="0"/>
              </a:rPr>
              <a:t>by the power from UPS</a:t>
            </a:r>
            <a:endParaRPr lang="zh-CN" altLang="en-US" sz="2200" dirty="0"/>
          </a:p>
        </p:txBody>
      </p:sp>
    </p:spTree>
    <p:extLst>
      <p:ext uri="{BB962C8B-B14F-4D97-AF65-F5344CB8AC3E}">
        <p14:creationId xmlns:p14="http://schemas.microsoft.com/office/powerpoint/2010/main" val="65309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3" name="内容占位符 2"/>
          <p:cNvSpPr txBox="1">
            <a:spLocks/>
          </p:cNvSpPr>
          <p:nvPr/>
        </p:nvSpPr>
        <p:spPr>
          <a:xfrm>
            <a:off x="372038" y="1443560"/>
            <a:ext cx="8520442" cy="1101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725488" lvl="2" indent="-457200">
              <a:buFont typeface="+mj-lt"/>
              <a:buAutoNum type="arabicPeriod"/>
            </a:pPr>
            <a:r>
              <a:rPr lang="en-US" altLang="zh-CN" sz="2600" dirty="0" smtClean="0">
                <a:solidFill>
                  <a:srgbClr val="FF0066"/>
                </a:solidFill>
                <a:latin typeface="Century Gothic" pitchFamily="34" charset="0"/>
              </a:rPr>
              <a:t>Crashed</a:t>
            </a:r>
            <a:r>
              <a:rPr lang="en-US" altLang="zh-CN" sz="2600" dirty="0" smtClean="0">
                <a:solidFill>
                  <a:schemeClr val="tx1"/>
                </a:solidFill>
                <a:latin typeface="Century Gothic" pitchFamily="34" charset="0"/>
              </a:rPr>
              <a:t> machine: recovery from logs</a:t>
            </a:r>
          </a:p>
          <a:p>
            <a:pPr marL="725488" lvl="2" indent="-457200">
              <a:buFont typeface="+mj-lt"/>
              <a:buAutoNum type="arabicPeriod"/>
            </a:pPr>
            <a:r>
              <a:rPr lang="en-US" altLang="zh-CN" sz="2600" dirty="0" smtClean="0">
                <a:solidFill>
                  <a:srgbClr val="FF0066"/>
                </a:solidFill>
                <a:latin typeface="Century Gothic" pitchFamily="34" charset="0"/>
              </a:rPr>
              <a:t>Surviving</a:t>
            </a:r>
            <a:r>
              <a:rPr lang="en-US" altLang="zh-CN" sz="2600" dirty="0" smtClean="0">
                <a:solidFill>
                  <a:schemeClr val="tx1"/>
                </a:solidFill>
                <a:latin typeface="Century Gothic" pitchFamily="34" charset="0"/>
              </a:rPr>
              <a:t> machine: suspend &amp; redo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376243"/>
            <a:ext cx="648072" cy="365125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69</a:t>
            </a:fld>
            <a:endParaRPr lang="zh-CN" altLang="en-US" sz="1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Cooperative </a:t>
            </a:r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Recovery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25144" y="4005064"/>
            <a:ext cx="0" cy="2196000"/>
          </a:xfrm>
          <a:prstGeom prst="straightConnector1">
            <a:avLst/>
          </a:prstGeom>
          <a:ln w="127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Isosceles Triangle 7"/>
          <p:cNvSpPr/>
          <p:nvPr/>
        </p:nvSpPr>
        <p:spPr>
          <a:xfrm>
            <a:off x="681144" y="4365120"/>
            <a:ext cx="288000" cy="252000"/>
          </a:xfrm>
          <a:prstGeom prst="triangle">
            <a:avLst/>
          </a:prstGeom>
          <a:solidFill>
            <a:srgbClr val="FF0066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Rectangle 9"/>
          <p:cNvSpPr/>
          <p:nvPr/>
        </p:nvSpPr>
        <p:spPr>
          <a:xfrm>
            <a:off x="681144" y="4725216"/>
            <a:ext cx="288000" cy="7200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11"/>
          <p:cNvSpPr/>
          <p:nvPr/>
        </p:nvSpPr>
        <p:spPr>
          <a:xfrm>
            <a:off x="681144" y="4869160"/>
            <a:ext cx="288000" cy="144000"/>
          </a:xfrm>
          <a:prstGeom prst="rect">
            <a:avLst/>
          </a:prstGeom>
          <a:solidFill>
            <a:srgbClr val="FF0066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456056" y="4005064"/>
            <a:ext cx="0" cy="2196000"/>
          </a:xfrm>
          <a:prstGeom prst="straightConnector1">
            <a:avLst/>
          </a:prstGeom>
          <a:ln w="127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880055" y="4432041"/>
            <a:ext cx="576000" cy="0"/>
          </a:xfrm>
          <a:prstGeom prst="straightConnector1">
            <a:avLst/>
          </a:prstGeom>
          <a:ln w="28575">
            <a:solidFill>
              <a:srgbClr val="FF0066"/>
            </a:solidFill>
            <a:prstDash val="sysDot"/>
            <a:headEnd type="oval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456055" y="4437360"/>
            <a:ext cx="2" cy="1260000"/>
          </a:xfrm>
          <a:prstGeom prst="line">
            <a:avLst/>
          </a:prstGeom>
          <a:ln w="57150" cap="sq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488373" y="4005064"/>
            <a:ext cx="0" cy="2196000"/>
          </a:xfrm>
          <a:prstGeom prst="straightConnector1">
            <a:avLst/>
          </a:prstGeom>
          <a:ln w="127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Isosceles Triangle 38"/>
          <p:cNvSpPr/>
          <p:nvPr/>
        </p:nvSpPr>
        <p:spPr>
          <a:xfrm>
            <a:off x="2344373" y="4364872"/>
            <a:ext cx="288000" cy="252000"/>
          </a:xfrm>
          <a:prstGeom prst="triangle">
            <a:avLst/>
          </a:prstGeom>
          <a:solidFill>
            <a:srgbClr val="FF0066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Isosceles Triangle 39"/>
          <p:cNvSpPr/>
          <p:nvPr/>
        </p:nvSpPr>
        <p:spPr>
          <a:xfrm rot="10800000">
            <a:off x="2344374" y="5265232"/>
            <a:ext cx="288000" cy="252000"/>
          </a:xfrm>
          <a:prstGeom prst="triangle">
            <a:avLst/>
          </a:prstGeom>
          <a:solidFill>
            <a:srgbClr val="FF0066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Rectangle 40"/>
          <p:cNvSpPr/>
          <p:nvPr/>
        </p:nvSpPr>
        <p:spPr>
          <a:xfrm>
            <a:off x="2344373" y="4724968"/>
            <a:ext cx="288000" cy="4320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Rectangle 41"/>
          <p:cNvSpPr/>
          <p:nvPr/>
        </p:nvSpPr>
        <p:spPr>
          <a:xfrm>
            <a:off x="2344365" y="4869160"/>
            <a:ext cx="288000" cy="144000"/>
          </a:xfrm>
          <a:prstGeom prst="rect">
            <a:avLst/>
          </a:prstGeom>
          <a:solidFill>
            <a:srgbClr val="FF0066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3136420" y="4005064"/>
            <a:ext cx="0" cy="2196000"/>
          </a:xfrm>
          <a:prstGeom prst="straightConnector1">
            <a:avLst/>
          </a:prstGeom>
          <a:ln w="127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2560419" y="4432041"/>
            <a:ext cx="576000" cy="0"/>
          </a:xfrm>
          <a:prstGeom prst="straightConnector1">
            <a:avLst/>
          </a:prstGeom>
          <a:ln w="28575">
            <a:solidFill>
              <a:srgbClr val="FF0066"/>
            </a:solidFill>
            <a:prstDash val="sysDot"/>
            <a:headEnd type="oval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136419" y="4437112"/>
            <a:ext cx="2" cy="1512000"/>
          </a:xfrm>
          <a:prstGeom prst="line">
            <a:avLst/>
          </a:prstGeom>
          <a:ln w="57150" cap="sq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2488349" y="5949248"/>
            <a:ext cx="648136" cy="32"/>
          </a:xfrm>
          <a:prstGeom prst="straightConnector1">
            <a:avLst/>
          </a:prstGeom>
          <a:ln w="28575" cmpd="sng">
            <a:solidFill>
              <a:srgbClr val="FF0066"/>
            </a:solidFill>
            <a:prstDash val="solid"/>
            <a:headEnd type="none" w="lg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2242649" y="4544968"/>
            <a:ext cx="504000" cy="792000"/>
            <a:chOff x="1738938" y="3101090"/>
            <a:chExt cx="648000" cy="2160000"/>
          </a:xfrm>
          <a:noFill/>
        </p:grpSpPr>
        <p:grpSp>
          <p:nvGrpSpPr>
            <p:cNvPr id="48" name="Group 47"/>
            <p:cNvGrpSpPr/>
            <p:nvPr/>
          </p:nvGrpSpPr>
          <p:grpSpPr>
            <a:xfrm>
              <a:off x="1738938" y="3101090"/>
              <a:ext cx="648000" cy="2160000"/>
              <a:chOff x="4860104" y="5032315"/>
              <a:chExt cx="648000" cy="2160000"/>
            </a:xfrm>
            <a:grpFill/>
          </p:grpSpPr>
          <p:sp>
            <p:nvSpPr>
              <p:cNvPr id="50" name="Rectangle 49"/>
              <p:cNvSpPr/>
              <p:nvPr/>
            </p:nvSpPr>
            <p:spPr>
              <a:xfrm>
                <a:off x="4860104" y="5032315"/>
                <a:ext cx="648000" cy="216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1" name="Group 50"/>
              <p:cNvGrpSpPr/>
              <p:nvPr/>
            </p:nvGrpSpPr>
            <p:grpSpPr>
              <a:xfrm>
                <a:off x="4860104" y="5032315"/>
                <a:ext cx="648000" cy="2160000"/>
                <a:chOff x="4572000" y="5334013"/>
                <a:chExt cx="648000" cy="2160000"/>
              </a:xfrm>
              <a:grpFill/>
            </p:grpSpPr>
            <p:cxnSp>
              <p:nvCxnSpPr>
                <p:cNvPr id="52" name="Straight Connector 51"/>
                <p:cNvCxnSpPr/>
                <p:nvPr/>
              </p:nvCxnSpPr>
              <p:spPr>
                <a:xfrm>
                  <a:off x="4572000" y="5334013"/>
                  <a:ext cx="648000" cy="0"/>
                </a:xfrm>
                <a:prstGeom prst="line">
                  <a:avLst/>
                </a:prstGeom>
                <a:grpFill/>
                <a:ln w="28575" cap="sq">
                  <a:solidFill>
                    <a:srgbClr val="0000FF"/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4572000" y="5334013"/>
                  <a:ext cx="0" cy="2160000"/>
                </a:xfrm>
                <a:prstGeom prst="line">
                  <a:avLst/>
                </a:prstGeom>
                <a:grpFill/>
                <a:ln w="28575" cap="sq">
                  <a:solidFill>
                    <a:srgbClr val="0000FF"/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5220000" y="5334013"/>
                  <a:ext cx="0" cy="2160000"/>
                </a:xfrm>
                <a:prstGeom prst="line">
                  <a:avLst/>
                </a:prstGeom>
                <a:grpFill/>
                <a:ln w="28575" cap="sq">
                  <a:solidFill>
                    <a:srgbClr val="0000FF"/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49" name="Straight Connector 48"/>
            <p:cNvCxnSpPr/>
            <p:nvPr/>
          </p:nvCxnSpPr>
          <p:spPr>
            <a:xfrm>
              <a:off x="1738938" y="5261090"/>
              <a:ext cx="648000" cy="0"/>
            </a:xfrm>
            <a:prstGeom prst="line">
              <a:avLst/>
            </a:prstGeom>
            <a:grpFill/>
            <a:ln w="28575" cap="sq">
              <a:solidFill>
                <a:srgbClr val="0000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Straight Arrow Connector 54"/>
          <p:cNvCxnSpPr/>
          <p:nvPr/>
        </p:nvCxnSpPr>
        <p:spPr>
          <a:xfrm>
            <a:off x="5112156" y="4005064"/>
            <a:ext cx="0" cy="2196000"/>
          </a:xfrm>
          <a:prstGeom prst="straightConnector1">
            <a:avLst/>
          </a:prstGeom>
          <a:ln w="127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Isosceles Triangle 55"/>
          <p:cNvSpPr/>
          <p:nvPr/>
        </p:nvSpPr>
        <p:spPr>
          <a:xfrm>
            <a:off x="4968156" y="4436880"/>
            <a:ext cx="288000" cy="252000"/>
          </a:xfrm>
          <a:prstGeom prst="triangle">
            <a:avLst/>
          </a:prstGeom>
          <a:solidFill>
            <a:srgbClr val="FF0066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Rectangle 57"/>
          <p:cNvSpPr/>
          <p:nvPr/>
        </p:nvSpPr>
        <p:spPr>
          <a:xfrm>
            <a:off x="4968156" y="5517280"/>
            <a:ext cx="288000" cy="6120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Rectangle 58"/>
          <p:cNvSpPr/>
          <p:nvPr/>
        </p:nvSpPr>
        <p:spPr>
          <a:xfrm>
            <a:off x="4968156" y="5661472"/>
            <a:ext cx="288000" cy="144000"/>
          </a:xfrm>
          <a:prstGeom prst="rect">
            <a:avLst/>
          </a:prstGeom>
          <a:solidFill>
            <a:srgbClr val="FF0066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4464061" y="4005064"/>
            <a:ext cx="0" cy="2196000"/>
          </a:xfrm>
          <a:prstGeom prst="straightConnector1">
            <a:avLst/>
          </a:prstGeom>
          <a:ln w="127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4464060" y="4504049"/>
            <a:ext cx="576066" cy="0"/>
          </a:xfrm>
          <a:prstGeom prst="straightConnector1">
            <a:avLst/>
          </a:prstGeom>
          <a:ln w="28575">
            <a:solidFill>
              <a:srgbClr val="FF0066"/>
            </a:solidFill>
            <a:prstDash val="sysDot"/>
            <a:headEnd type="oval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464060" y="5229384"/>
            <a:ext cx="2" cy="972000"/>
          </a:xfrm>
          <a:prstGeom prst="line">
            <a:avLst/>
          </a:prstGeom>
          <a:ln w="57150" cap="sq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6696332" y="4005064"/>
            <a:ext cx="0" cy="2196000"/>
          </a:xfrm>
          <a:prstGeom prst="straightConnector1">
            <a:avLst/>
          </a:prstGeom>
          <a:ln w="127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Isosceles Triangle 91"/>
          <p:cNvSpPr/>
          <p:nvPr/>
        </p:nvSpPr>
        <p:spPr>
          <a:xfrm>
            <a:off x="6552332" y="4364872"/>
            <a:ext cx="288000" cy="252000"/>
          </a:xfrm>
          <a:prstGeom prst="triangle">
            <a:avLst/>
          </a:prstGeom>
          <a:solidFill>
            <a:srgbClr val="FF0066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Rectangle 93"/>
          <p:cNvSpPr/>
          <p:nvPr/>
        </p:nvSpPr>
        <p:spPr>
          <a:xfrm>
            <a:off x="6552332" y="4724968"/>
            <a:ext cx="288000" cy="2880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Rectangle 94"/>
          <p:cNvSpPr/>
          <p:nvPr/>
        </p:nvSpPr>
        <p:spPr>
          <a:xfrm>
            <a:off x="6552332" y="4869160"/>
            <a:ext cx="288000" cy="144000"/>
          </a:xfrm>
          <a:prstGeom prst="rect">
            <a:avLst/>
          </a:prstGeom>
          <a:solidFill>
            <a:srgbClr val="FF0066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6" name="Straight Arrow Connector 95"/>
          <p:cNvCxnSpPr/>
          <p:nvPr/>
        </p:nvCxnSpPr>
        <p:spPr>
          <a:xfrm>
            <a:off x="6048237" y="4005064"/>
            <a:ext cx="0" cy="2196000"/>
          </a:xfrm>
          <a:prstGeom prst="straightConnector1">
            <a:avLst/>
          </a:prstGeom>
          <a:ln w="127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6048236" y="4432041"/>
            <a:ext cx="576066" cy="0"/>
          </a:xfrm>
          <a:prstGeom prst="straightConnector1">
            <a:avLst/>
          </a:prstGeom>
          <a:ln w="28575">
            <a:solidFill>
              <a:srgbClr val="FF0066"/>
            </a:solidFill>
            <a:prstDash val="sysDot"/>
            <a:headEnd type="oval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6048236" y="4437112"/>
            <a:ext cx="2" cy="468000"/>
          </a:xfrm>
          <a:prstGeom prst="line">
            <a:avLst/>
          </a:prstGeom>
          <a:ln w="57150" cap="sq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8208500" y="4005064"/>
            <a:ext cx="0" cy="2196000"/>
          </a:xfrm>
          <a:prstGeom prst="straightConnector1">
            <a:avLst/>
          </a:prstGeom>
          <a:ln w="127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Isosceles Triangle 108"/>
          <p:cNvSpPr/>
          <p:nvPr/>
        </p:nvSpPr>
        <p:spPr>
          <a:xfrm>
            <a:off x="8064500" y="4365120"/>
            <a:ext cx="288000" cy="252000"/>
          </a:xfrm>
          <a:prstGeom prst="triangle">
            <a:avLst/>
          </a:prstGeom>
          <a:solidFill>
            <a:srgbClr val="FF0066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Isosceles Triangle 109"/>
          <p:cNvSpPr/>
          <p:nvPr/>
        </p:nvSpPr>
        <p:spPr>
          <a:xfrm rot="10800000">
            <a:off x="8064501" y="5265231"/>
            <a:ext cx="288000" cy="252000"/>
          </a:xfrm>
          <a:prstGeom prst="triangle">
            <a:avLst/>
          </a:prstGeom>
          <a:solidFill>
            <a:srgbClr val="FF0066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" name="Rectangle 110"/>
          <p:cNvSpPr/>
          <p:nvPr/>
        </p:nvSpPr>
        <p:spPr>
          <a:xfrm>
            <a:off x="8064500" y="4725216"/>
            <a:ext cx="288000" cy="4320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Rectangle 111"/>
          <p:cNvSpPr/>
          <p:nvPr/>
        </p:nvSpPr>
        <p:spPr>
          <a:xfrm>
            <a:off x="8064500" y="4869408"/>
            <a:ext cx="288000" cy="144000"/>
          </a:xfrm>
          <a:prstGeom prst="rect">
            <a:avLst/>
          </a:prstGeom>
          <a:solidFill>
            <a:srgbClr val="FF0066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3" name="Straight Arrow Connector 112"/>
          <p:cNvCxnSpPr/>
          <p:nvPr/>
        </p:nvCxnSpPr>
        <p:spPr>
          <a:xfrm>
            <a:off x="7560405" y="4005064"/>
            <a:ext cx="0" cy="2196000"/>
          </a:xfrm>
          <a:prstGeom prst="straightConnector1">
            <a:avLst/>
          </a:prstGeom>
          <a:ln w="127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>
            <a:off x="7560404" y="4432289"/>
            <a:ext cx="576066" cy="0"/>
          </a:xfrm>
          <a:prstGeom prst="straightConnector1">
            <a:avLst/>
          </a:prstGeom>
          <a:ln w="28575">
            <a:solidFill>
              <a:srgbClr val="FF0066"/>
            </a:solidFill>
            <a:prstDash val="sysDot"/>
            <a:headEnd type="oval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7560404" y="4437360"/>
            <a:ext cx="2" cy="1260000"/>
          </a:xfrm>
          <a:prstGeom prst="line">
            <a:avLst/>
          </a:prstGeom>
          <a:ln w="57150" cap="sq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7" name="Group 116"/>
          <p:cNvGrpSpPr/>
          <p:nvPr/>
        </p:nvGrpSpPr>
        <p:grpSpPr>
          <a:xfrm>
            <a:off x="7992500" y="4545112"/>
            <a:ext cx="432000" cy="792000"/>
            <a:chOff x="1738938" y="3101090"/>
            <a:chExt cx="648000" cy="2160000"/>
          </a:xfrm>
          <a:noFill/>
        </p:grpSpPr>
        <p:grpSp>
          <p:nvGrpSpPr>
            <p:cNvPr id="118" name="Group 117"/>
            <p:cNvGrpSpPr/>
            <p:nvPr/>
          </p:nvGrpSpPr>
          <p:grpSpPr>
            <a:xfrm>
              <a:off x="1738938" y="3101090"/>
              <a:ext cx="648000" cy="2160000"/>
              <a:chOff x="4860104" y="5032315"/>
              <a:chExt cx="648000" cy="2160000"/>
            </a:xfrm>
            <a:grpFill/>
          </p:grpSpPr>
          <p:sp>
            <p:nvSpPr>
              <p:cNvPr id="120" name="Rectangle 119"/>
              <p:cNvSpPr/>
              <p:nvPr/>
            </p:nvSpPr>
            <p:spPr>
              <a:xfrm>
                <a:off x="4860104" y="5032315"/>
                <a:ext cx="648000" cy="216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21" name="Group 120"/>
              <p:cNvGrpSpPr/>
              <p:nvPr/>
            </p:nvGrpSpPr>
            <p:grpSpPr>
              <a:xfrm>
                <a:off x="4860104" y="5032315"/>
                <a:ext cx="648000" cy="2160000"/>
                <a:chOff x="4572000" y="5334013"/>
                <a:chExt cx="648000" cy="2160000"/>
              </a:xfrm>
              <a:grpFill/>
            </p:grpSpPr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4572000" y="5334013"/>
                  <a:ext cx="648000" cy="0"/>
                </a:xfrm>
                <a:prstGeom prst="line">
                  <a:avLst/>
                </a:prstGeom>
                <a:grpFill/>
                <a:ln w="28575" cap="sq">
                  <a:solidFill>
                    <a:srgbClr val="0000FF"/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>
                  <a:off x="4572000" y="5334013"/>
                  <a:ext cx="0" cy="2160000"/>
                </a:xfrm>
                <a:prstGeom prst="line">
                  <a:avLst/>
                </a:prstGeom>
                <a:grpFill/>
                <a:ln w="28575" cap="sq">
                  <a:solidFill>
                    <a:srgbClr val="0000FF"/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>
                  <a:off x="5220000" y="5334013"/>
                  <a:ext cx="0" cy="2160000"/>
                </a:xfrm>
                <a:prstGeom prst="line">
                  <a:avLst/>
                </a:prstGeom>
                <a:grpFill/>
                <a:ln w="28575" cap="sq">
                  <a:solidFill>
                    <a:srgbClr val="0000FF"/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19" name="Straight Connector 118"/>
            <p:cNvCxnSpPr/>
            <p:nvPr/>
          </p:nvCxnSpPr>
          <p:spPr>
            <a:xfrm>
              <a:off x="1738938" y="5261090"/>
              <a:ext cx="648000" cy="0"/>
            </a:xfrm>
            <a:prstGeom prst="line">
              <a:avLst/>
            </a:prstGeom>
            <a:grpFill/>
            <a:ln w="28575" cap="sq">
              <a:solidFill>
                <a:srgbClr val="0000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/>
          <p:cNvGrpSpPr/>
          <p:nvPr/>
        </p:nvGrpSpPr>
        <p:grpSpPr>
          <a:xfrm>
            <a:off x="573096" y="4545152"/>
            <a:ext cx="504000" cy="576000"/>
            <a:chOff x="4572000" y="5334013"/>
            <a:chExt cx="648000" cy="252000"/>
          </a:xfrm>
        </p:grpSpPr>
        <p:cxnSp>
          <p:nvCxnSpPr>
            <p:cNvPr id="128" name="Straight Connector 127"/>
            <p:cNvCxnSpPr/>
            <p:nvPr/>
          </p:nvCxnSpPr>
          <p:spPr>
            <a:xfrm>
              <a:off x="4572000" y="5334013"/>
              <a:ext cx="648000" cy="0"/>
            </a:xfrm>
            <a:prstGeom prst="line">
              <a:avLst/>
            </a:prstGeom>
            <a:ln w="28575" cap="sq">
              <a:solidFill>
                <a:srgbClr val="0000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4572000" y="5334013"/>
              <a:ext cx="0" cy="252000"/>
            </a:xfrm>
            <a:prstGeom prst="line">
              <a:avLst/>
            </a:prstGeom>
            <a:ln w="28575" cap="sq">
              <a:solidFill>
                <a:srgbClr val="0000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5220000" y="5334013"/>
              <a:ext cx="0" cy="252000"/>
            </a:xfrm>
            <a:prstGeom prst="line">
              <a:avLst/>
            </a:prstGeom>
            <a:ln w="28575" cap="sq">
              <a:solidFill>
                <a:srgbClr val="0000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" name="Rectangle 130"/>
          <p:cNvSpPr/>
          <p:nvPr/>
        </p:nvSpPr>
        <p:spPr>
          <a:xfrm>
            <a:off x="465128" y="5120928"/>
            <a:ext cx="720000" cy="39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7" name="Group 136"/>
          <p:cNvGrpSpPr/>
          <p:nvPr/>
        </p:nvGrpSpPr>
        <p:grpSpPr>
          <a:xfrm>
            <a:off x="573068" y="5517272"/>
            <a:ext cx="504000" cy="360000"/>
            <a:chOff x="719500" y="4653176"/>
            <a:chExt cx="504000" cy="360000"/>
          </a:xfrm>
        </p:grpSpPr>
        <p:cxnSp>
          <p:nvCxnSpPr>
            <p:cNvPr id="134" name="Straight Connector 133"/>
            <p:cNvCxnSpPr/>
            <p:nvPr/>
          </p:nvCxnSpPr>
          <p:spPr>
            <a:xfrm>
              <a:off x="971500" y="4653176"/>
              <a:ext cx="2" cy="360000"/>
            </a:xfrm>
            <a:prstGeom prst="line">
              <a:avLst/>
            </a:prstGeom>
            <a:ln w="57150" cap="flat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719500" y="5013176"/>
              <a:ext cx="504000" cy="0"/>
            </a:xfrm>
            <a:prstGeom prst="line">
              <a:avLst/>
            </a:prstGeom>
            <a:ln w="28575" cap="sq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2" name="Straight Arrow Connector 131"/>
          <p:cNvCxnSpPr/>
          <p:nvPr/>
        </p:nvCxnSpPr>
        <p:spPr>
          <a:xfrm flipV="1">
            <a:off x="825168" y="5710338"/>
            <a:ext cx="648000" cy="0"/>
          </a:xfrm>
          <a:prstGeom prst="straightConnector1">
            <a:avLst/>
          </a:prstGeom>
          <a:ln w="28575">
            <a:solidFill>
              <a:srgbClr val="FF0066"/>
            </a:solidFill>
            <a:prstDash val="sysDot"/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&quot;No&quot; Symbol 137"/>
          <p:cNvSpPr/>
          <p:nvPr/>
        </p:nvSpPr>
        <p:spPr>
          <a:xfrm>
            <a:off x="717184" y="5193224"/>
            <a:ext cx="252000" cy="252000"/>
          </a:xfrm>
          <a:prstGeom prst="noSmoking">
            <a:avLst>
              <a:gd name="adj" fmla="val 11165"/>
            </a:avLst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1257216" y="4077072"/>
            <a:ext cx="593716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FF0066"/>
                </a:solidFill>
              </a:rPr>
              <a:t>L</a:t>
            </a:r>
            <a:r>
              <a:rPr lang="en-US" altLang="zh-CN" sz="1400" dirty="0" smtClean="0">
                <a:solidFill>
                  <a:srgbClr val="FF0066"/>
                </a:solidFill>
              </a:rPr>
              <a:t>OCK</a:t>
            </a:r>
            <a:endParaRPr lang="zh-CN" altLang="en-US" sz="1600" dirty="0">
              <a:solidFill>
                <a:srgbClr val="FF0066"/>
              </a:solidFill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1221296" y="5805264"/>
            <a:ext cx="756000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FF0066"/>
                </a:solidFill>
              </a:rPr>
              <a:t>U</a:t>
            </a:r>
            <a:r>
              <a:rPr lang="en-US" altLang="zh-CN" sz="1400" dirty="0" smtClean="0">
                <a:solidFill>
                  <a:srgbClr val="FF0066"/>
                </a:solidFill>
              </a:rPr>
              <a:t>NLOCK</a:t>
            </a:r>
          </a:p>
        </p:txBody>
      </p:sp>
      <p:grpSp>
        <p:nvGrpSpPr>
          <p:cNvPr id="143" name="Group 142"/>
          <p:cNvGrpSpPr/>
          <p:nvPr/>
        </p:nvGrpSpPr>
        <p:grpSpPr>
          <a:xfrm>
            <a:off x="1313951" y="4647698"/>
            <a:ext cx="288000" cy="288000"/>
            <a:chOff x="1475688" y="3717032"/>
            <a:chExt cx="288000" cy="288000"/>
          </a:xfrm>
        </p:grpSpPr>
        <p:sp>
          <p:nvSpPr>
            <p:cNvPr id="141" name="Rectangle 140"/>
            <p:cNvSpPr/>
            <p:nvPr/>
          </p:nvSpPr>
          <p:spPr>
            <a:xfrm>
              <a:off x="1475688" y="3717032"/>
              <a:ext cx="288000" cy="288000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1475688" y="3860976"/>
              <a:ext cx="288000" cy="144000"/>
            </a:xfrm>
            <a:prstGeom prst="rect">
              <a:avLst/>
            </a:prstGeom>
            <a:solidFill>
              <a:srgbClr val="FF0066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4" name="Multiply 143"/>
          <p:cNvSpPr/>
          <p:nvPr/>
        </p:nvSpPr>
        <p:spPr>
          <a:xfrm>
            <a:off x="1385621" y="4725192"/>
            <a:ext cx="432000" cy="432000"/>
          </a:xfrm>
          <a:prstGeom prst="mathMultiply">
            <a:avLst>
              <a:gd name="adj1" fmla="val 6129"/>
            </a:avLst>
          </a:prstGeom>
          <a:solidFill>
            <a:schemeClr val="bg1"/>
          </a:solidFill>
          <a:ln cap="rnd">
            <a:noFill/>
          </a:ln>
          <a:effectLst>
            <a:glow rad="127000">
              <a:srgbClr val="FF0066">
                <a:alpha val="7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5" name="TextBox 144"/>
          <p:cNvSpPr txBox="1"/>
          <p:nvPr/>
        </p:nvSpPr>
        <p:spPr>
          <a:xfrm>
            <a:off x="528210" y="3758843"/>
            <a:ext cx="593716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1600" b="1" dirty="0" smtClean="0"/>
              <a:t>M1</a:t>
            </a:r>
            <a:endParaRPr lang="zh-CN" altLang="en-US" sz="1600" b="1" dirty="0"/>
          </a:p>
        </p:txBody>
      </p:sp>
      <p:sp>
        <p:nvSpPr>
          <p:cNvPr id="146" name="TextBox 145"/>
          <p:cNvSpPr txBox="1"/>
          <p:nvPr/>
        </p:nvSpPr>
        <p:spPr>
          <a:xfrm>
            <a:off x="1167556" y="3758843"/>
            <a:ext cx="593716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1600" b="1" dirty="0" smtClean="0"/>
              <a:t>M2</a:t>
            </a:r>
            <a:endParaRPr lang="zh-CN" altLang="en-US" sz="1600" b="1" dirty="0"/>
          </a:p>
        </p:txBody>
      </p:sp>
      <p:sp>
        <p:nvSpPr>
          <p:cNvPr id="147" name="TextBox 146"/>
          <p:cNvSpPr txBox="1"/>
          <p:nvPr/>
        </p:nvSpPr>
        <p:spPr>
          <a:xfrm>
            <a:off x="2920397" y="4077072"/>
            <a:ext cx="593716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FF0066"/>
                </a:solidFill>
              </a:rPr>
              <a:t>L</a:t>
            </a:r>
            <a:r>
              <a:rPr lang="en-US" altLang="zh-CN" sz="1400" dirty="0" smtClean="0">
                <a:solidFill>
                  <a:srgbClr val="FF0066"/>
                </a:solidFill>
              </a:rPr>
              <a:t>OCK</a:t>
            </a:r>
            <a:endParaRPr lang="zh-CN" altLang="en-US" sz="1600" dirty="0">
              <a:solidFill>
                <a:srgbClr val="FF0066"/>
              </a:solidFill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2128309" y="5409264"/>
            <a:ext cx="720000" cy="39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9" name="&quot;No&quot; Symbol 148"/>
          <p:cNvSpPr/>
          <p:nvPr/>
        </p:nvSpPr>
        <p:spPr>
          <a:xfrm>
            <a:off x="2380365" y="5481256"/>
            <a:ext cx="252000" cy="252000"/>
          </a:xfrm>
          <a:prstGeom prst="noSmoking">
            <a:avLst>
              <a:gd name="adj" fmla="val 11165"/>
            </a:avLst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50" name="Group 149"/>
          <p:cNvGrpSpPr/>
          <p:nvPr/>
        </p:nvGrpSpPr>
        <p:grpSpPr>
          <a:xfrm>
            <a:off x="2229408" y="5805264"/>
            <a:ext cx="504000" cy="288000"/>
            <a:chOff x="719500" y="4653176"/>
            <a:chExt cx="504000" cy="360000"/>
          </a:xfrm>
        </p:grpSpPr>
        <p:cxnSp>
          <p:nvCxnSpPr>
            <p:cNvPr id="151" name="Straight Connector 150"/>
            <p:cNvCxnSpPr/>
            <p:nvPr/>
          </p:nvCxnSpPr>
          <p:spPr>
            <a:xfrm>
              <a:off x="971500" y="4653176"/>
              <a:ext cx="2" cy="360000"/>
            </a:xfrm>
            <a:prstGeom prst="line">
              <a:avLst/>
            </a:prstGeom>
            <a:ln w="57150" cap="flat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719500" y="5013176"/>
              <a:ext cx="504000" cy="0"/>
            </a:xfrm>
            <a:prstGeom prst="line">
              <a:avLst/>
            </a:prstGeom>
            <a:ln w="28575" cap="sq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Box 153"/>
          <p:cNvSpPr txBox="1"/>
          <p:nvPr/>
        </p:nvSpPr>
        <p:spPr>
          <a:xfrm>
            <a:off x="2920397" y="6093296"/>
            <a:ext cx="1044000" cy="4154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1400" dirty="0" smtClean="0">
                <a:solidFill>
                  <a:srgbClr val="FF0066"/>
                </a:solidFill>
              </a:rPr>
              <a:t>WRITE BACK &amp; </a:t>
            </a:r>
            <a:r>
              <a:rPr lang="en-US" altLang="zh-CN" sz="1600" dirty="0" smtClean="0">
                <a:solidFill>
                  <a:srgbClr val="FF0066"/>
                </a:solidFill>
              </a:rPr>
              <a:t>U</a:t>
            </a:r>
            <a:r>
              <a:rPr lang="en-US" altLang="zh-CN" sz="1400" dirty="0" smtClean="0">
                <a:solidFill>
                  <a:srgbClr val="FF0066"/>
                </a:solidFill>
              </a:rPr>
              <a:t>NLOCK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2200317" y="3758843"/>
            <a:ext cx="593716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1600" b="1" dirty="0" smtClean="0"/>
              <a:t>M1</a:t>
            </a:r>
            <a:endParaRPr lang="zh-CN" altLang="en-US" sz="1600" b="1" dirty="0"/>
          </a:p>
        </p:txBody>
      </p:sp>
      <p:sp>
        <p:nvSpPr>
          <p:cNvPr id="156" name="TextBox 155"/>
          <p:cNvSpPr txBox="1"/>
          <p:nvPr/>
        </p:nvSpPr>
        <p:spPr>
          <a:xfrm>
            <a:off x="2839663" y="3758843"/>
            <a:ext cx="593716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1600" b="1" dirty="0" smtClean="0"/>
              <a:t>M2</a:t>
            </a:r>
            <a:endParaRPr lang="zh-CN" altLang="en-US" sz="1600" b="1" dirty="0"/>
          </a:p>
        </p:txBody>
      </p:sp>
      <p:sp>
        <p:nvSpPr>
          <p:cNvPr id="157" name="TextBox 156"/>
          <p:cNvSpPr txBox="1"/>
          <p:nvPr/>
        </p:nvSpPr>
        <p:spPr>
          <a:xfrm>
            <a:off x="4167102" y="3758843"/>
            <a:ext cx="593716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1600" b="1" dirty="0" smtClean="0"/>
              <a:t>M1</a:t>
            </a:r>
            <a:endParaRPr lang="zh-CN" altLang="en-US" sz="1600" b="1" dirty="0"/>
          </a:p>
        </p:txBody>
      </p:sp>
      <p:sp>
        <p:nvSpPr>
          <p:cNvPr id="158" name="TextBox 157"/>
          <p:cNvSpPr txBox="1"/>
          <p:nvPr/>
        </p:nvSpPr>
        <p:spPr>
          <a:xfrm>
            <a:off x="4806448" y="3758843"/>
            <a:ext cx="593716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1600" b="1" dirty="0" smtClean="0"/>
              <a:t>M2</a:t>
            </a:r>
            <a:endParaRPr lang="zh-CN" altLang="en-US" sz="1600" b="1" dirty="0"/>
          </a:p>
        </p:txBody>
      </p:sp>
      <p:sp>
        <p:nvSpPr>
          <p:cNvPr id="159" name="TextBox 158"/>
          <p:cNvSpPr txBox="1"/>
          <p:nvPr/>
        </p:nvSpPr>
        <p:spPr>
          <a:xfrm>
            <a:off x="5751278" y="3758843"/>
            <a:ext cx="593716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1600" b="1" dirty="0" smtClean="0"/>
              <a:t>M1</a:t>
            </a:r>
            <a:endParaRPr lang="zh-CN" altLang="en-US" sz="1600" b="1" dirty="0"/>
          </a:p>
        </p:txBody>
      </p:sp>
      <p:sp>
        <p:nvSpPr>
          <p:cNvPr id="160" name="TextBox 159"/>
          <p:cNvSpPr txBox="1"/>
          <p:nvPr/>
        </p:nvSpPr>
        <p:spPr>
          <a:xfrm>
            <a:off x="6390624" y="3758843"/>
            <a:ext cx="593716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1600" b="1" dirty="0" smtClean="0"/>
              <a:t>M2</a:t>
            </a:r>
            <a:endParaRPr lang="zh-CN" altLang="en-US" sz="1600" b="1" dirty="0"/>
          </a:p>
        </p:txBody>
      </p:sp>
      <p:sp>
        <p:nvSpPr>
          <p:cNvPr id="161" name="TextBox 160"/>
          <p:cNvSpPr txBox="1"/>
          <p:nvPr/>
        </p:nvSpPr>
        <p:spPr>
          <a:xfrm>
            <a:off x="7263446" y="3758843"/>
            <a:ext cx="593716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1600" b="1" dirty="0" smtClean="0"/>
              <a:t>M1</a:t>
            </a:r>
            <a:endParaRPr lang="zh-CN" altLang="en-US" sz="1600" b="1" dirty="0"/>
          </a:p>
        </p:txBody>
      </p:sp>
      <p:sp>
        <p:nvSpPr>
          <p:cNvPr id="162" name="TextBox 161"/>
          <p:cNvSpPr txBox="1"/>
          <p:nvPr/>
        </p:nvSpPr>
        <p:spPr>
          <a:xfrm>
            <a:off x="7902792" y="3758843"/>
            <a:ext cx="593716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1600" b="1" dirty="0" smtClean="0"/>
              <a:t>M2</a:t>
            </a:r>
            <a:endParaRPr lang="zh-CN" altLang="en-US" sz="1600" b="1" dirty="0"/>
          </a:p>
        </p:txBody>
      </p:sp>
      <p:grpSp>
        <p:nvGrpSpPr>
          <p:cNvPr id="163" name="Group 162"/>
          <p:cNvGrpSpPr/>
          <p:nvPr/>
        </p:nvGrpSpPr>
        <p:grpSpPr>
          <a:xfrm>
            <a:off x="2992791" y="4653136"/>
            <a:ext cx="288000" cy="288000"/>
            <a:chOff x="1475688" y="3717032"/>
            <a:chExt cx="288000" cy="288000"/>
          </a:xfrm>
        </p:grpSpPr>
        <p:sp>
          <p:nvSpPr>
            <p:cNvPr id="164" name="Rectangle 163"/>
            <p:cNvSpPr/>
            <p:nvPr/>
          </p:nvSpPr>
          <p:spPr>
            <a:xfrm>
              <a:off x="1475688" y="3717032"/>
              <a:ext cx="288000" cy="288000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1475688" y="3860976"/>
              <a:ext cx="288000" cy="144000"/>
            </a:xfrm>
            <a:prstGeom prst="rect">
              <a:avLst/>
            </a:prstGeom>
            <a:solidFill>
              <a:srgbClr val="FF0066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6" name="Multiply 165"/>
          <p:cNvSpPr/>
          <p:nvPr/>
        </p:nvSpPr>
        <p:spPr>
          <a:xfrm>
            <a:off x="3064461" y="4730630"/>
            <a:ext cx="432000" cy="432000"/>
          </a:xfrm>
          <a:prstGeom prst="mathMultiply">
            <a:avLst>
              <a:gd name="adj1" fmla="val 6129"/>
            </a:avLst>
          </a:prstGeom>
          <a:solidFill>
            <a:schemeClr val="bg1"/>
          </a:solidFill>
          <a:ln cap="rnd">
            <a:noFill/>
          </a:ln>
          <a:effectLst>
            <a:glow rad="127000">
              <a:srgbClr val="FF0066">
                <a:alpha val="7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8" name="Group 177"/>
          <p:cNvGrpSpPr/>
          <p:nvPr/>
        </p:nvGrpSpPr>
        <p:grpSpPr>
          <a:xfrm>
            <a:off x="4320076" y="4293096"/>
            <a:ext cx="288000" cy="396000"/>
            <a:chOff x="4139984" y="3429000"/>
            <a:chExt cx="288000" cy="396000"/>
          </a:xfrm>
        </p:grpSpPr>
        <p:sp>
          <p:nvSpPr>
            <p:cNvPr id="167" name="Rectangle 166"/>
            <p:cNvSpPr/>
            <p:nvPr/>
          </p:nvSpPr>
          <p:spPr>
            <a:xfrm>
              <a:off x="4139984" y="3429000"/>
              <a:ext cx="288000" cy="396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8" name="&quot;No&quot; Symbol 167"/>
            <p:cNvSpPr/>
            <p:nvPr/>
          </p:nvSpPr>
          <p:spPr>
            <a:xfrm>
              <a:off x="4157984" y="3500992"/>
              <a:ext cx="252000" cy="252000"/>
            </a:xfrm>
            <a:prstGeom prst="noSmoking">
              <a:avLst>
                <a:gd name="adj" fmla="val 11165"/>
              </a:avLst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69" name="Isosceles Triangle 168"/>
          <p:cNvSpPr/>
          <p:nvPr/>
        </p:nvSpPr>
        <p:spPr>
          <a:xfrm>
            <a:off x="4968116" y="5121216"/>
            <a:ext cx="288000" cy="252000"/>
          </a:xfrm>
          <a:prstGeom prst="triangle">
            <a:avLst/>
          </a:prstGeom>
          <a:solidFill>
            <a:srgbClr val="FF0066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0" name="Group 169"/>
          <p:cNvGrpSpPr/>
          <p:nvPr/>
        </p:nvGrpSpPr>
        <p:grpSpPr>
          <a:xfrm>
            <a:off x="4211960" y="4693950"/>
            <a:ext cx="504000" cy="288000"/>
            <a:chOff x="719500" y="4653176"/>
            <a:chExt cx="504000" cy="360000"/>
          </a:xfrm>
        </p:grpSpPr>
        <p:cxnSp>
          <p:nvCxnSpPr>
            <p:cNvPr id="171" name="Straight Connector 170"/>
            <p:cNvCxnSpPr/>
            <p:nvPr/>
          </p:nvCxnSpPr>
          <p:spPr>
            <a:xfrm>
              <a:off x="971500" y="4653176"/>
              <a:ext cx="2" cy="360000"/>
            </a:xfrm>
            <a:prstGeom prst="line">
              <a:avLst/>
            </a:prstGeom>
            <a:ln w="57150" cap="flat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>
              <a:off x="719500" y="5013176"/>
              <a:ext cx="504000" cy="0"/>
            </a:xfrm>
            <a:prstGeom prst="line">
              <a:avLst/>
            </a:prstGeom>
            <a:ln w="28575" cap="sq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3" name="Straight Arrow Connector 172"/>
          <p:cNvCxnSpPr/>
          <p:nvPr/>
        </p:nvCxnSpPr>
        <p:spPr>
          <a:xfrm>
            <a:off x="4464060" y="5229200"/>
            <a:ext cx="576066" cy="0"/>
          </a:xfrm>
          <a:prstGeom prst="straightConnector1">
            <a:avLst/>
          </a:prstGeom>
          <a:ln w="28575">
            <a:solidFill>
              <a:srgbClr val="FF0066"/>
            </a:solidFill>
            <a:prstDash val="sysDot"/>
            <a:headEnd type="oval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Box 173"/>
          <p:cNvSpPr txBox="1"/>
          <p:nvPr/>
        </p:nvSpPr>
        <p:spPr>
          <a:xfrm>
            <a:off x="4086368" y="5343019"/>
            <a:ext cx="593716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FF0066"/>
                </a:solidFill>
              </a:rPr>
              <a:t>L</a:t>
            </a:r>
            <a:r>
              <a:rPr lang="en-US" altLang="zh-CN" sz="1400" dirty="0" smtClean="0">
                <a:solidFill>
                  <a:srgbClr val="FF0066"/>
                </a:solidFill>
              </a:rPr>
              <a:t>OCK</a:t>
            </a:r>
            <a:endParaRPr lang="zh-CN" altLang="en-US" sz="1600" dirty="0">
              <a:solidFill>
                <a:srgbClr val="FF0066"/>
              </a:solidFill>
            </a:endParaRPr>
          </a:p>
        </p:txBody>
      </p:sp>
      <p:sp>
        <p:nvSpPr>
          <p:cNvPr id="175" name="Freeform 174"/>
          <p:cNvSpPr/>
          <p:nvPr/>
        </p:nvSpPr>
        <p:spPr>
          <a:xfrm>
            <a:off x="4995010" y="4696625"/>
            <a:ext cx="213878" cy="397565"/>
          </a:xfrm>
          <a:custGeom>
            <a:avLst/>
            <a:gdLst>
              <a:gd name="connsiteX0" fmla="*/ 98988 w 213878"/>
              <a:gd name="connsiteY0" fmla="*/ 0 h 397565"/>
              <a:gd name="connsiteX1" fmla="*/ 3572 w 213878"/>
              <a:gd name="connsiteY1" fmla="*/ 159026 h 397565"/>
              <a:gd name="connsiteX2" fmla="*/ 210306 w 213878"/>
              <a:gd name="connsiteY2" fmla="*/ 159026 h 397565"/>
              <a:gd name="connsiteX3" fmla="*/ 114891 w 213878"/>
              <a:gd name="connsiteY3" fmla="*/ 397565 h 397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878" h="397565">
                <a:moveTo>
                  <a:pt x="98988" y="0"/>
                </a:moveTo>
                <a:cubicBezTo>
                  <a:pt x="42003" y="66261"/>
                  <a:pt x="-14981" y="132522"/>
                  <a:pt x="3572" y="159026"/>
                </a:cubicBezTo>
                <a:cubicBezTo>
                  <a:pt x="22125" y="185530"/>
                  <a:pt x="191753" y="119270"/>
                  <a:pt x="210306" y="159026"/>
                </a:cubicBezTo>
                <a:cubicBezTo>
                  <a:pt x="228859" y="198783"/>
                  <a:pt x="171875" y="298174"/>
                  <a:pt x="114891" y="397565"/>
                </a:cubicBezTo>
              </a:path>
            </a:pathLst>
          </a:custGeom>
          <a:ln w="28575" cap="sq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6" name="TextBox 175"/>
          <p:cNvSpPr txBox="1"/>
          <p:nvPr/>
        </p:nvSpPr>
        <p:spPr>
          <a:xfrm>
            <a:off x="5256148" y="4910971"/>
            <a:ext cx="468000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FF0066"/>
                </a:solidFill>
              </a:rPr>
              <a:t>W</a:t>
            </a:r>
            <a:r>
              <a:rPr lang="en-US" altLang="zh-CN" sz="1400" dirty="0" smtClean="0">
                <a:solidFill>
                  <a:srgbClr val="FF0066"/>
                </a:solidFill>
              </a:rPr>
              <a:t>AIT</a:t>
            </a:r>
            <a:endParaRPr lang="zh-CN" altLang="en-US" sz="1600" dirty="0">
              <a:solidFill>
                <a:srgbClr val="FF0066"/>
              </a:solidFill>
            </a:endParaRPr>
          </a:p>
        </p:txBody>
      </p:sp>
      <p:sp>
        <p:nvSpPr>
          <p:cNvPr id="177" name="Multiply 176"/>
          <p:cNvSpPr/>
          <p:nvPr/>
        </p:nvSpPr>
        <p:spPr>
          <a:xfrm>
            <a:off x="5040124" y="4437112"/>
            <a:ext cx="432000" cy="432000"/>
          </a:xfrm>
          <a:prstGeom prst="mathMultiply">
            <a:avLst>
              <a:gd name="adj1" fmla="val 6129"/>
            </a:avLst>
          </a:prstGeom>
          <a:solidFill>
            <a:schemeClr val="bg1"/>
          </a:solidFill>
          <a:ln cap="rnd">
            <a:noFill/>
          </a:ln>
          <a:effectLst>
            <a:glow rad="127000">
              <a:srgbClr val="FF0066">
                <a:alpha val="7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9" name="Group 178"/>
          <p:cNvGrpSpPr/>
          <p:nvPr/>
        </p:nvGrpSpPr>
        <p:grpSpPr>
          <a:xfrm>
            <a:off x="5904252" y="4905208"/>
            <a:ext cx="288000" cy="396000"/>
            <a:chOff x="4139984" y="3429000"/>
            <a:chExt cx="288000" cy="396000"/>
          </a:xfrm>
        </p:grpSpPr>
        <p:sp>
          <p:nvSpPr>
            <p:cNvPr id="180" name="Rectangle 179"/>
            <p:cNvSpPr/>
            <p:nvPr/>
          </p:nvSpPr>
          <p:spPr>
            <a:xfrm>
              <a:off x="4139984" y="3429000"/>
              <a:ext cx="288000" cy="396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1" name="&quot;No&quot; Symbol 180"/>
            <p:cNvSpPr/>
            <p:nvPr/>
          </p:nvSpPr>
          <p:spPr>
            <a:xfrm>
              <a:off x="4157984" y="3500992"/>
              <a:ext cx="252000" cy="252000"/>
            </a:xfrm>
            <a:prstGeom prst="noSmoking">
              <a:avLst>
                <a:gd name="adj" fmla="val 11165"/>
              </a:avLst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4844321" y="5301208"/>
            <a:ext cx="504000" cy="900000"/>
            <a:chOff x="4572000" y="5334013"/>
            <a:chExt cx="648000" cy="252000"/>
          </a:xfrm>
        </p:grpSpPr>
        <p:cxnSp>
          <p:nvCxnSpPr>
            <p:cNvPr id="191" name="Straight Connector 190"/>
            <p:cNvCxnSpPr/>
            <p:nvPr/>
          </p:nvCxnSpPr>
          <p:spPr>
            <a:xfrm>
              <a:off x="4572000" y="5334013"/>
              <a:ext cx="648000" cy="0"/>
            </a:xfrm>
            <a:prstGeom prst="line">
              <a:avLst/>
            </a:prstGeom>
            <a:ln w="28575" cap="sq">
              <a:solidFill>
                <a:srgbClr val="0000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>
              <a:off x="4572000" y="5334013"/>
              <a:ext cx="0" cy="252000"/>
            </a:xfrm>
            <a:prstGeom prst="line">
              <a:avLst/>
            </a:prstGeom>
            <a:ln w="28575" cap="sq">
              <a:solidFill>
                <a:srgbClr val="0000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>
              <a:off x="5220000" y="5334013"/>
              <a:ext cx="0" cy="252000"/>
            </a:xfrm>
            <a:prstGeom prst="line">
              <a:avLst/>
            </a:prstGeom>
            <a:ln w="28575" cap="sq">
              <a:solidFill>
                <a:srgbClr val="0000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4" name="Group 193"/>
          <p:cNvGrpSpPr/>
          <p:nvPr/>
        </p:nvGrpSpPr>
        <p:grpSpPr>
          <a:xfrm>
            <a:off x="6444220" y="4545224"/>
            <a:ext cx="504000" cy="468000"/>
            <a:chOff x="4572000" y="5334013"/>
            <a:chExt cx="648000" cy="252000"/>
          </a:xfrm>
        </p:grpSpPr>
        <p:cxnSp>
          <p:nvCxnSpPr>
            <p:cNvPr id="195" name="Straight Connector 194"/>
            <p:cNvCxnSpPr/>
            <p:nvPr/>
          </p:nvCxnSpPr>
          <p:spPr>
            <a:xfrm>
              <a:off x="4572000" y="5334013"/>
              <a:ext cx="648000" cy="0"/>
            </a:xfrm>
            <a:prstGeom prst="line">
              <a:avLst/>
            </a:prstGeom>
            <a:ln w="28575" cap="sq">
              <a:solidFill>
                <a:srgbClr val="0000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>
              <a:off x="4572000" y="5334013"/>
              <a:ext cx="0" cy="252000"/>
            </a:xfrm>
            <a:prstGeom prst="line">
              <a:avLst/>
            </a:prstGeom>
            <a:ln w="28575" cap="sq">
              <a:solidFill>
                <a:srgbClr val="0000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>
              <a:off x="5220000" y="5334013"/>
              <a:ext cx="0" cy="252000"/>
            </a:xfrm>
            <a:prstGeom prst="line">
              <a:avLst/>
            </a:prstGeom>
            <a:ln w="28575" cap="sq">
              <a:solidFill>
                <a:srgbClr val="0000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8" name="Multiply 197"/>
          <p:cNvSpPr/>
          <p:nvPr/>
        </p:nvSpPr>
        <p:spPr>
          <a:xfrm>
            <a:off x="6696308" y="4797152"/>
            <a:ext cx="432000" cy="432000"/>
          </a:xfrm>
          <a:prstGeom prst="mathMultiply">
            <a:avLst>
              <a:gd name="adj1" fmla="val 6129"/>
            </a:avLst>
          </a:prstGeom>
          <a:solidFill>
            <a:schemeClr val="bg1"/>
          </a:solidFill>
          <a:ln cap="rnd">
            <a:noFill/>
          </a:ln>
          <a:effectLst>
            <a:glow rad="127000">
              <a:srgbClr val="FF0066">
                <a:alpha val="7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0" name="Straight Arrow Connector 199"/>
          <p:cNvCxnSpPr/>
          <p:nvPr/>
        </p:nvCxnSpPr>
        <p:spPr>
          <a:xfrm flipH="1">
            <a:off x="6156308" y="5085184"/>
            <a:ext cx="540000" cy="0"/>
          </a:xfrm>
          <a:prstGeom prst="straightConnector1">
            <a:avLst/>
          </a:prstGeom>
          <a:ln w="28575">
            <a:solidFill>
              <a:srgbClr val="FF0066"/>
            </a:solidFill>
            <a:prstDash val="sysDot"/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2" name="Group 201"/>
          <p:cNvGrpSpPr/>
          <p:nvPr/>
        </p:nvGrpSpPr>
        <p:grpSpPr>
          <a:xfrm>
            <a:off x="5796136" y="5301208"/>
            <a:ext cx="504000" cy="360000"/>
            <a:chOff x="719500" y="4653176"/>
            <a:chExt cx="504000" cy="360000"/>
          </a:xfrm>
        </p:grpSpPr>
        <p:cxnSp>
          <p:nvCxnSpPr>
            <p:cNvPr id="203" name="Straight Connector 202"/>
            <p:cNvCxnSpPr/>
            <p:nvPr/>
          </p:nvCxnSpPr>
          <p:spPr>
            <a:xfrm>
              <a:off x="971500" y="4653176"/>
              <a:ext cx="2" cy="360000"/>
            </a:xfrm>
            <a:prstGeom prst="line">
              <a:avLst/>
            </a:prstGeom>
            <a:ln w="57150" cap="flat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>
              <a:off x="719500" y="5013176"/>
              <a:ext cx="504000" cy="0"/>
            </a:xfrm>
            <a:prstGeom prst="line">
              <a:avLst/>
            </a:prstGeom>
            <a:ln w="28575" cap="sq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5" name="Straight Arrow Connector 204"/>
          <p:cNvCxnSpPr/>
          <p:nvPr/>
        </p:nvCxnSpPr>
        <p:spPr>
          <a:xfrm flipH="1">
            <a:off x="6048236" y="5517232"/>
            <a:ext cx="648000" cy="0"/>
          </a:xfrm>
          <a:prstGeom prst="straightConnector1">
            <a:avLst/>
          </a:prstGeom>
          <a:ln w="28575">
            <a:solidFill>
              <a:srgbClr val="FF0066"/>
            </a:solidFill>
            <a:prstDash val="sysDot"/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Freeform 205"/>
          <p:cNvSpPr/>
          <p:nvPr/>
        </p:nvSpPr>
        <p:spPr>
          <a:xfrm>
            <a:off x="6563497" y="5118760"/>
            <a:ext cx="213878" cy="432000"/>
          </a:xfrm>
          <a:custGeom>
            <a:avLst/>
            <a:gdLst>
              <a:gd name="connsiteX0" fmla="*/ 98988 w 213878"/>
              <a:gd name="connsiteY0" fmla="*/ 0 h 397565"/>
              <a:gd name="connsiteX1" fmla="*/ 3572 w 213878"/>
              <a:gd name="connsiteY1" fmla="*/ 159026 h 397565"/>
              <a:gd name="connsiteX2" fmla="*/ 210306 w 213878"/>
              <a:gd name="connsiteY2" fmla="*/ 159026 h 397565"/>
              <a:gd name="connsiteX3" fmla="*/ 114891 w 213878"/>
              <a:gd name="connsiteY3" fmla="*/ 397565 h 397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878" h="397565">
                <a:moveTo>
                  <a:pt x="98988" y="0"/>
                </a:moveTo>
                <a:cubicBezTo>
                  <a:pt x="42003" y="66261"/>
                  <a:pt x="-14981" y="132522"/>
                  <a:pt x="3572" y="159026"/>
                </a:cubicBezTo>
                <a:cubicBezTo>
                  <a:pt x="22125" y="185530"/>
                  <a:pt x="191753" y="119270"/>
                  <a:pt x="210306" y="159026"/>
                </a:cubicBezTo>
                <a:cubicBezTo>
                  <a:pt x="228859" y="198783"/>
                  <a:pt x="171875" y="298174"/>
                  <a:pt x="114891" y="397565"/>
                </a:cubicBezTo>
              </a:path>
            </a:pathLst>
          </a:custGeom>
          <a:ln w="28575" cap="sq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7" name="TextBox 206"/>
          <p:cNvSpPr txBox="1"/>
          <p:nvPr/>
        </p:nvSpPr>
        <p:spPr>
          <a:xfrm>
            <a:off x="6840324" y="5229200"/>
            <a:ext cx="468000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FF0066"/>
                </a:solidFill>
              </a:rPr>
              <a:t>W</a:t>
            </a:r>
            <a:r>
              <a:rPr lang="en-US" altLang="zh-CN" sz="1400" dirty="0" smtClean="0">
                <a:solidFill>
                  <a:srgbClr val="FF0066"/>
                </a:solidFill>
              </a:rPr>
              <a:t>AIT</a:t>
            </a:r>
            <a:endParaRPr lang="zh-CN" altLang="en-US" sz="1600" dirty="0">
              <a:solidFill>
                <a:srgbClr val="FF0066"/>
              </a:solidFill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6392166" y="5607256"/>
            <a:ext cx="756000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FF0066"/>
                </a:solidFill>
              </a:rPr>
              <a:t>U</a:t>
            </a:r>
            <a:r>
              <a:rPr lang="en-US" altLang="zh-CN" sz="1400" dirty="0" smtClean="0">
                <a:solidFill>
                  <a:srgbClr val="FF0066"/>
                </a:solidFill>
              </a:rPr>
              <a:t>NLOCK</a:t>
            </a:r>
          </a:p>
        </p:txBody>
      </p:sp>
      <p:grpSp>
        <p:nvGrpSpPr>
          <p:cNvPr id="211" name="Group 210"/>
          <p:cNvGrpSpPr/>
          <p:nvPr/>
        </p:nvGrpSpPr>
        <p:grpSpPr>
          <a:xfrm>
            <a:off x="7425469" y="5184775"/>
            <a:ext cx="288000" cy="396000"/>
            <a:chOff x="4139984" y="3429000"/>
            <a:chExt cx="288000" cy="396000"/>
          </a:xfrm>
        </p:grpSpPr>
        <p:sp>
          <p:nvSpPr>
            <p:cNvPr id="212" name="Rectangle 211"/>
            <p:cNvSpPr/>
            <p:nvPr/>
          </p:nvSpPr>
          <p:spPr>
            <a:xfrm>
              <a:off x="4139984" y="3429000"/>
              <a:ext cx="288000" cy="396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3" name="&quot;No&quot; Symbol 212"/>
            <p:cNvSpPr/>
            <p:nvPr/>
          </p:nvSpPr>
          <p:spPr>
            <a:xfrm>
              <a:off x="4157984" y="3500992"/>
              <a:ext cx="252000" cy="252000"/>
            </a:xfrm>
            <a:prstGeom prst="noSmoking">
              <a:avLst>
                <a:gd name="adj" fmla="val 11165"/>
              </a:avLst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209" name="Straight Arrow Connector 208"/>
          <p:cNvCxnSpPr/>
          <p:nvPr/>
        </p:nvCxnSpPr>
        <p:spPr>
          <a:xfrm flipH="1" flipV="1">
            <a:off x="7668476" y="5426343"/>
            <a:ext cx="540000" cy="0"/>
          </a:xfrm>
          <a:prstGeom prst="straightConnector1">
            <a:avLst/>
          </a:prstGeom>
          <a:ln w="28575" cmpd="sng">
            <a:solidFill>
              <a:srgbClr val="FF0066"/>
            </a:solidFill>
            <a:prstDash val="solid"/>
            <a:headEnd type="none" w="lg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4" name="Group 213"/>
          <p:cNvGrpSpPr/>
          <p:nvPr/>
        </p:nvGrpSpPr>
        <p:grpSpPr>
          <a:xfrm>
            <a:off x="7305518" y="5594637"/>
            <a:ext cx="504000" cy="432000"/>
            <a:chOff x="719500" y="4653176"/>
            <a:chExt cx="504000" cy="360000"/>
          </a:xfrm>
        </p:grpSpPr>
        <p:cxnSp>
          <p:nvCxnSpPr>
            <p:cNvPr id="215" name="Straight Connector 214"/>
            <p:cNvCxnSpPr/>
            <p:nvPr/>
          </p:nvCxnSpPr>
          <p:spPr>
            <a:xfrm>
              <a:off x="971500" y="4653176"/>
              <a:ext cx="2" cy="360000"/>
            </a:xfrm>
            <a:prstGeom prst="line">
              <a:avLst/>
            </a:prstGeom>
            <a:ln w="57150" cap="flat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>
              <a:off x="719500" y="5013176"/>
              <a:ext cx="504000" cy="0"/>
            </a:xfrm>
            <a:prstGeom prst="line">
              <a:avLst/>
            </a:prstGeom>
            <a:ln w="28575" cap="sq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7" name="Freeform 216"/>
          <p:cNvSpPr/>
          <p:nvPr/>
        </p:nvSpPr>
        <p:spPr>
          <a:xfrm>
            <a:off x="8086352" y="5528283"/>
            <a:ext cx="213878" cy="288000"/>
          </a:xfrm>
          <a:custGeom>
            <a:avLst/>
            <a:gdLst>
              <a:gd name="connsiteX0" fmla="*/ 98988 w 213878"/>
              <a:gd name="connsiteY0" fmla="*/ 0 h 397565"/>
              <a:gd name="connsiteX1" fmla="*/ 3572 w 213878"/>
              <a:gd name="connsiteY1" fmla="*/ 159026 h 397565"/>
              <a:gd name="connsiteX2" fmla="*/ 210306 w 213878"/>
              <a:gd name="connsiteY2" fmla="*/ 159026 h 397565"/>
              <a:gd name="connsiteX3" fmla="*/ 114891 w 213878"/>
              <a:gd name="connsiteY3" fmla="*/ 397565 h 397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878" h="397565">
                <a:moveTo>
                  <a:pt x="98988" y="0"/>
                </a:moveTo>
                <a:cubicBezTo>
                  <a:pt x="42003" y="66261"/>
                  <a:pt x="-14981" y="132522"/>
                  <a:pt x="3572" y="159026"/>
                </a:cubicBezTo>
                <a:cubicBezTo>
                  <a:pt x="22125" y="185530"/>
                  <a:pt x="191753" y="119270"/>
                  <a:pt x="210306" y="159026"/>
                </a:cubicBezTo>
                <a:cubicBezTo>
                  <a:pt x="228859" y="198783"/>
                  <a:pt x="171875" y="298174"/>
                  <a:pt x="114891" y="397565"/>
                </a:cubicBezTo>
              </a:path>
            </a:pathLst>
          </a:custGeom>
          <a:ln w="28575" cap="sq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8" name="TextBox 217"/>
          <p:cNvSpPr txBox="1"/>
          <p:nvPr/>
        </p:nvSpPr>
        <p:spPr>
          <a:xfrm>
            <a:off x="8352492" y="5517232"/>
            <a:ext cx="468000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FF0066"/>
                </a:solidFill>
              </a:rPr>
              <a:t>W</a:t>
            </a:r>
            <a:r>
              <a:rPr lang="en-US" altLang="zh-CN" sz="1400" dirty="0" smtClean="0">
                <a:solidFill>
                  <a:srgbClr val="FF0066"/>
                </a:solidFill>
              </a:rPr>
              <a:t>AIT</a:t>
            </a:r>
            <a:endParaRPr lang="zh-CN" altLang="en-US" sz="1600" dirty="0">
              <a:solidFill>
                <a:srgbClr val="FF0066"/>
              </a:solidFill>
            </a:endParaRPr>
          </a:p>
        </p:txBody>
      </p:sp>
      <p:cxnSp>
        <p:nvCxnSpPr>
          <p:cNvPr id="219" name="Straight Arrow Connector 218"/>
          <p:cNvCxnSpPr/>
          <p:nvPr/>
        </p:nvCxnSpPr>
        <p:spPr>
          <a:xfrm flipH="1" flipV="1">
            <a:off x="7530170" y="5816283"/>
            <a:ext cx="648000" cy="0"/>
          </a:xfrm>
          <a:prstGeom prst="straightConnector1">
            <a:avLst/>
          </a:prstGeom>
          <a:ln w="28575" cmpd="sng">
            <a:solidFill>
              <a:srgbClr val="FF0066"/>
            </a:solidFill>
            <a:prstDash val="solid"/>
            <a:headEnd type="none" w="lg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TextBox 219"/>
          <p:cNvSpPr txBox="1"/>
          <p:nvPr/>
        </p:nvSpPr>
        <p:spPr>
          <a:xfrm>
            <a:off x="7896703" y="5949280"/>
            <a:ext cx="1044000" cy="4154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1400" dirty="0" smtClean="0">
                <a:solidFill>
                  <a:srgbClr val="FF0066"/>
                </a:solidFill>
              </a:rPr>
              <a:t>WRITE BACK &amp; </a:t>
            </a:r>
            <a:r>
              <a:rPr lang="en-US" altLang="zh-CN" sz="1600" dirty="0" smtClean="0">
                <a:solidFill>
                  <a:srgbClr val="FF0066"/>
                </a:solidFill>
              </a:rPr>
              <a:t>U</a:t>
            </a:r>
            <a:r>
              <a:rPr lang="en-US" altLang="zh-CN" sz="1400" dirty="0" smtClean="0">
                <a:solidFill>
                  <a:srgbClr val="FF0066"/>
                </a:solidFill>
              </a:rPr>
              <a:t>NLOCK</a:t>
            </a:r>
          </a:p>
        </p:txBody>
      </p:sp>
      <p:sp>
        <p:nvSpPr>
          <p:cNvPr id="224" name="&quot;No&quot; Symbol 223"/>
          <p:cNvSpPr/>
          <p:nvPr/>
        </p:nvSpPr>
        <p:spPr>
          <a:xfrm>
            <a:off x="7454160" y="1840715"/>
            <a:ext cx="252000" cy="252000"/>
          </a:xfrm>
          <a:prstGeom prst="noSmoking">
            <a:avLst>
              <a:gd name="adj" fmla="val 11165"/>
            </a:avLst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225" name="Group 224"/>
          <p:cNvGrpSpPr/>
          <p:nvPr/>
        </p:nvGrpSpPr>
        <p:grpSpPr>
          <a:xfrm>
            <a:off x="7418160" y="2280072"/>
            <a:ext cx="324000" cy="252000"/>
            <a:chOff x="719500" y="4653176"/>
            <a:chExt cx="504000" cy="360000"/>
          </a:xfrm>
        </p:grpSpPr>
        <p:cxnSp>
          <p:nvCxnSpPr>
            <p:cNvPr id="226" name="Straight Connector 225"/>
            <p:cNvCxnSpPr/>
            <p:nvPr/>
          </p:nvCxnSpPr>
          <p:spPr>
            <a:xfrm>
              <a:off x="971500" y="4653176"/>
              <a:ext cx="2" cy="360000"/>
            </a:xfrm>
            <a:prstGeom prst="line">
              <a:avLst/>
            </a:prstGeom>
            <a:ln w="57150" cap="flat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>
              <a:off x="719500" y="5013176"/>
              <a:ext cx="504000" cy="0"/>
            </a:xfrm>
            <a:prstGeom prst="line">
              <a:avLst/>
            </a:prstGeom>
            <a:ln w="28575" cap="sq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8" name="TextBox 227"/>
          <p:cNvSpPr txBox="1"/>
          <p:nvPr/>
        </p:nvSpPr>
        <p:spPr>
          <a:xfrm>
            <a:off x="7848488" y="2267573"/>
            <a:ext cx="1116000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zh-CN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altLang="zh-CN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ECOVERY</a:t>
            </a:r>
            <a:endParaRPr lang="zh-CN" alt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7848488" y="1772816"/>
            <a:ext cx="1116000" cy="3877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altLang="zh-CN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ACHINE</a:t>
            </a:r>
            <a:r>
              <a:rPr lang="en-US" altLang="zh-CN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</a:t>
            </a:r>
            <a:r>
              <a:rPr lang="en-US" altLang="zh-CN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AILURE</a:t>
            </a:r>
            <a:endParaRPr lang="zh-CN" alt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31" name="Rectangle 230"/>
          <p:cNvSpPr/>
          <p:nvPr/>
        </p:nvSpPr>
        <p:spPr>
          <a:xfrm>
            <a:off x="3995936" y="2822739"/>
            <a:ext cx="154824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 smtClean="0">
                <a:solidFill>
                  <a:srgbClr val="FF0066"/>
                </a:solidFill>
              </a:rPr>
              <a:t>③</a:t>
            </a:r>
            <a:r>
              <a:rPr lang="en-US" altLang="zh-CN" sz="1600" dirty="0" smtClean="0"/>
              <a:t/>
            </a:r>
            <a:br>
              <a:rPr lang="en-US" altLang="zh-CN" sz="1600" dirty="0" smtClean="0"/>
            </a:br>
            <a:r>
              <a:rPr lang="en-US" altLang="zh-CN" sz="1600" dirty="0" smtClean="0"/>
              <a:t>L</a:t>
            </a:r>
            <a:r>
              <a:rPr lang="en-US" altLang="zh-CN" sz="1400" dirty="0" smtClean="0"/>
              <a:t>OCK</a:t>
            </a:r>
            <a:r>
              <a:rPr lang="en-US" altLang="zh-CN" sz="1600" dirty="0" smtClean="0"/>
              <a:t> </a:t>
            </a:r>
            <a:r>
              <a:rPr lang="en-US" altLang="zh-CN" sz="1600" dirty="0"/>
              <a:t>in </a:t>
            </a:r>
            <a:r>
              <a:rPr lang="en-US" altLang="zh-CN" sz="1600" dirty="0" smtClean="0"/>
              <a:t>R</a:t>
            </a:r>
            <a:r>
              <a:rPr lang="en-US" altLang="zh-CN" sz="1400" dirty="0" smtClean="0"/>
              <a:t>EMOTE</a:t>
            </a:r>
            <a:r>
              <a:rPr lang="en-US" altLang="zh-CN" sz="1600" dirty="0" smtClean="0"/>
              <a:t>_W</a:t>
            </a:r>
            <a:r>
              <a:rPr lang="en-US" altLang="zh-CN" sz="1400" dirty="0" smtClean="0"/>
              <a:t>RITE</a:t>
            </a:r>
            <a:endParaRPr lang="en-US" altLang="zh-CN" sz="1600" dirty="0"/>
          </a:p>
        </p:txBody>
      </p:sp>
      <p:sp>
        <p:nvSpPr>
          <p:cNvPr id="233" name="Rectangle 232"/>
          <p:cNvSpPr/>
          <p:nvPr/>
        </p:nvSpPr>
        <p:spPr>
          <a:xfrm>
            <a:off x="5616188" y="2824480"/>
            <a:ext cx="151216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 smtClean="0">
                <a:solidFill>
                  <a:srgbClr val="FF0066"/>
                </a:solidFill>
              </a:rPr>
              <a:t>④</a:t>
            </a:r>
            <a:r>
              <a:rPr lang="en-US" altLang="zh-CN" sz="1600" dirty="0" smtClean="0"/>
              <a:t/>
            </a:r>
            <a:br>
              <a:rPr lang="en-US" altLang="zh-CN" sz="1600" dirty="0" smtClean="0"/>
            </a:br>
            <a:r>
              <a:rPr lang="en-US" altLang="zh-CN" sz="1600" dirty="0" smtClean="0"/>
              <a:t>U</a:t>
            </a:r>
            <a:r>
              <a:rPr lang="en-US" altLang="zh-CN" sz="1400" dirty="0" smtClean="0"/>
              <a:t>NLOCK</a:t>
            </a:r>
            <a:r>
              <a:rPr lang="en-US" altLang="zh-CN" sz="1600" dirty="0" smtClean="0"/>
              <a:t> </a:t>
            </a:r>
            <a:r>
              <a:rPr lang="en-US" altLang="zh-CN" sz="1600" dirty="0"/>
              <a:t>in </a:t>
            </a:r>
            <a:r>
              <a:rPr lang="en-US" altLang="zh-CN" sz="1600" dirty="0" smtClean="0"/>
              <a:t>A</a:t>
            </a:r>
            <a:r>
              <a:rPr lang="en-US" altLang="zh-CN" sz="1400" dirty="0" smtClean="0"/>
              <a:t>BORT</a:t>
            </a:r>
            <a:endParaRPr lang="en-US" altLang="zh-CN" sz="1600" dirty="0"/>
          </a:p>
        </p:txBody>
      </p:sp>
      <p:sp>
        <p:nvSpPr>
          <p:cNvPr id="234" name="Rectangle 233"/>
          <p:cNvSpPr/>
          <p:nvPr/>
        </p:nvSpPr>
        <p:spPr>
          <a:xfrm>
            <a:off x="7200364" y="2824480"/>
            <a:ext cx="138789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 smtClean="0">
                <a:solidFill>
                  <a:srgbClr val="FF0066"/>
                </a:solidFill>
              </a:rPr>
              <a:t>⑤</a:t>
            </a:r>
            <a:r>
              <a:rPr lang="en-US" altLang="zh-CN" sz="1600" dirty="0" smtClean="0"/>
              <a:t/>
            </a:r>
            <a:br>
              <a:rPr lang="en-US" altLang="zh-CN" sz="1600" dirty="0" smtClean="0"/>
            </a:br>
            <a:r>
              <a:rPr lang="en-US" altLang="zh-CN" sz="1600" dirty="0" smtClean="0"/>
              <a:t>L</a:t>
            </a:r>
            <a:r>
              <a:rPr lang="en-US" altLang="zh-CN" sz="1400" dirty="0" smtClean="0"/>
              <a:t>OCK</a:t>
            </a:r>
            <a:r>
              <a:rPr lang="en-US" altLang="zh-CN" sz="1600" dirty="0" smtClean="0"/>
              <a:t> in W</a:t>
            </a:r>
            <a:r>
              <a:rPr lang="en-US" altLang="zh-CN" sz="1400" dirty="0" smtClean="0"/>
              <a:t>RITE</a:t>
            </a:r>
            <a:r>
              <a:rPr lang="en-US" altLang="zh-CN" sz="1600" dirty="0" smtClean="0"/>
              <a:t>_B</a:t>
            </a:r>
            <a:r>
              <a:rPr lang="en-US" altLang="zh-CN" sz="1400" dirty="0" smtClean="0"/>
              <a:t>ACK</a:t>
            </a:r>
            <a:endParaRPr lang="en-US" altLang="zh-CN" sz="1600" dirty="0"/>
          </a:p>
        </p:txBody>
      </p:sp>
      <p:sp>
        <p:nvSpPr>
          <p:cNvPr id="235" name="Rectangle 234"/>
          <p:cNvSpPr/>
          <p:nvPr/>
        </p:nvSpPr>
        <p:spPr>
          <a:xfrm>
            <a:off x="179512" y="2822739"/>
            <a:ext cx="193721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 smtClean="0">
                <a:solidFill>
                  <a:srgbClr val="FF0066"/>
                </a:solidFill>
              </a:rPr>
              <a:t>①</a:t>
            </a:r>
            <a:r>
              <a:rPr lang="en-US" altLang="zh-CN" sz="1600" dirty="0" smtClean="0"/>
              <a:t/>
            </a:r>
            <a:br>
              <a:rPr lang="en-US" altLang="zh-CN" sz="1600" dirty="0" smtClean="0"/>
            </a:br>
            <a:r>
              <a:rPr lang="en-US" altLang="zh-CN" sz="1600" dirty="0" smtClean="0"/>
              <a:t>U</a:t>
            </a:r>
            <a:r>
              <a:rPr lang="en-US" altLang="zh-CN" sz="1400" dirty="0" smtClean="0"/>
              <a:t>NLOCK</a:t>
            </a:r>
            <a:r>
              <a:rPr lang="en-US" altLang="zh-CN" sz="1600" dirty="0" smtClean="0"/>
              <a:t> </a:t>
            </a:r>
            <a:r>
              <a:rPr lang="en-US" altLang="zh-CN" sz="1600" dirty="0"/>
              <a:t>in </a:t>
            </a:r>
            <a:r>
              <a:rPr lang="en-US" altLang="zh-CN" sz="1600" dirty="0" smtClean="0"/>
              <a:t>U</a:t>
            </a:r>
            <a:r>
              <a:rPr lang="en-US" altLang="zh-CN" sz="1400" dirty="0" smtClean="0"/>
              <a:t>NCOMMITTED</a:t>
            </a:r>
            <a:endParaRPr lang="en-US" altLang="zh-CN" sz="1600" dirty="0"/>
          </a:p>
        </p:txBody>
      </p:sp>
      <p:sp>
        <p:nvSpPr>
          <p:cNvPr id="236" name="Rectangle 235"/>
          <p:cNvSpPr/>
          <p:nvPr/>
        </p:nvSpPr>
        <p:spPr>
          <a:xfrm>
            <a:off x="1835696" y="2822739"/>
            <a:ext cx="193721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 smtClean="0">
                <a:solidFill>
                  <a:srgbClr val="FF0066"/>
                </a:solidFill>
              </a:rPr>
              <a:t>②</a:t>
            </a:r>
            <a:r>
              <a:rPr lang="en-US" altLang="zh-CN" sz="1600" dirty="0" smtClean="0"/>
              <a:t/>
            </a:r>
            <a:br>
              <a:rPr lang="en-US" altLang="zh-CN" sz="1600" dirty="0" smtClean="0"/>
            </a:br>
            <a:r>
              <a:rPr lang="en-US" altLang="zh-CN" sz="1600" dirty="0" smtClean="0"/>
              <a:t>WB &amp; U</a:t>
            </a:r>
            <a:r>
              <a:rPr lang="en-US" altLang="zh-CN" sz="1400" dirty="0" smtClean="0"/>
              <a:t>NLOCK</a:t>
            </a:r>
            <a:r>
              <a:rPr lang="en-US" altLang="zh-CN" sz="1600" dirty="0" smtClean="0"/>
              <a:t> </a:t>
            </a:r>
            <a:r>
              <a:rPr lang="en-US" altLang="zh-CN" sz="1600" dirty="0"/>
              <a:t>in </a:t>
            </a:r>
            <a:r>
              <a:rPr lang="en-US" altLang="zh-CN" sz="1600" dirty="0" smtClean="0"/>
              <a:t>C</a:t>
            </a:r>
            <a:r>
              <a:rPr lang="en-US" altLang="zh-CN" sz="1400" dirty="0" smtClean="0"/>
              <a:t>OMMITTED</a:t>
            </a:r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345023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3" name="内容占位符 2"/>
          <p:cNvSpPr txBox="1">
            <a:spLocks/>
          </p:cNvSpPr>
          <p:nvPr/>
        </p:nvSpPr>
        <p:spPr>
          <a:xfrm>
            <a:off x="516054" y="1361357"/>
            <a:ext cx="8088394" cy="1563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173038" lvl="2" indent="-173038">
              <a:buNone/>
            </a:pPr>
            <a:r>
              <a:rPr lang="en-US" altLang="zh-CN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HTM</a:t>
            </a:r>
            <a:r>
              <a:rPr lang="en-US" altLang="zh-CN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: </a:t>
            </a:r>
            <a:r>
              <a:rPr lang="en-US" altLang="zh-CN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H</a:t>
            </a:r>
            <a:r>
              <a:rPr lang="en-US" altLang="zh-CN" sz="2600" dirty="0" smtClean="0">
                <a:solidFill>
                  <a:schemeClr val="tx1"/>
                </a:solidFill>
                <a:latin typeface="Century Gothic" pitchFamily="34" charset="0"/>
              </a:rPr>
              <a:t>ardware</a:t>
            </a:r>
            <a:r>
              <a:rPr lang="en-US" altLang="zh-CN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altLang="zh-CN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</a:t>
            </a:r>
            <a:r>
              <a:rPr lang="en-US" altLang="zh-CN" sz="2600" dirty="0" smtClean="0">
                <a:solidFill>
                  <a:schemeClr val="tx1"/>
                </a:solidFill>
                <a:latin typeface="Century Gothic" pitchFamily="34" charset="0"/>
              </a:rPr>
              <a:t>ransaction</a:t>
            </a:r>
            <a:r>
              <a:rPr lang="en-US" altLang="zh-CN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altLang="zh-CN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</a:t>
            </a:r>
            <a:r>
              <a:rPr lang="en-US" altLang="zh-CN" sz="2600" dirty="0" smtClean="0">
                <a:solidFill>
                  <a:schemeClr val="tx1"/>
                </a:solidFill>
                <a:latin typeface="Century Gothic" pitchFamily="34" charset="0"/>
              </a:rPr>
              <a:t>emory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2488" y="6376243"/>
            <a:ext cx="432000" cy="365125"/>
          </a:xfrm>
        </p:spPr>
        <p:txBody>
          <a:bodyPr/>
          <a:lstStyle/>
          <a:p>
            <a:r>
              <a:rPr lang="en-US" altLang="zh-CN" sz="1800" dirty="0" smtClean="0">
                <a:solidFill>
                  <a:schemeClr val="tx1"/>
                </a:solidFill>
                <a:latin typeface="Century Gothic" pitchFamily="34" charset="0"/>
              </a:rPr>
              <a:t>8</a:t>
            </a:r>
            <a:endParaRPr lang="zh-CN" altLang="en-US" sz="1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Opportunities</a:t>
            </a:r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 with HTM &amp; RDMA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516054" y="2780928"/>
            <a:ext cx="8520442" cy="1367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173038" lvl="2" indent="-173038">
              <a:buNone/>
            </a:pPr>
            <a:r>
              <a:rPr lang="en-US" altLang="zh-CN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RDMA</a:t>
            </a:r>
            <a:r>
              <a:rPr lang="en-US" altLang="zh-CN" sz="2600" dirty="0">
                <a:solidFill>
                  <a:schemeClr val="tx1"/>
                </a:solidFill>
                <a:latin typeface="Century Gothic" pitchFamily="34" charset="0"/>
              </a:rPr>
              <a:t>: </a:t>
            </a:r>
            <a:r>
              <a:rPr lang="en-US" altLang="zh-CN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</a:t>
            </a:r>
            <a:r>
              <a:rPr lang="en-US" altLang="zh-CN" sz="2600" dirty="0">
                <a:solidFill>
                  <a:schemeClr val="tx1"/>
                </a:solidFill>
                <a:latin typeface="Century Gothic" pitchFamily="34" charset="0"/>
              </a:rPr>
              <a:t>emote </a:t>
            </a:r>
            <a:r>
              <a:rPr lang="en-US" altLang="zh-CN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</a:t>
            </a:r>
            <a:r>
              <a:rPr lang="en-US" altLang="zh-CN" sz="2600" dirty="0" smtClean="0">
                <a:solidFill>
                  <a:schemeClr val="tx1"/>
                </a:solidFill>
                <a:latin typeface="Century Gothic" pitchFamily="34" charset="0"/>
              </a:rPr>
              <a:t>irect </a:t>
            </a:r>
            <a:r>
              <a:rPr lang="en-US" altLang="zh-CN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</a:t>
            </a:r>
            <a:r>
              <a:rPr lang="en-US" altLang="zh-CN" sz="2600" dirty="0" smtClean="0">
                <a:solidFill>
                  <a:schemeClr val="tx1"/>
                </a:solidFill>
                <a:latin typeface="Century Gothic" pitchFamily="34" charset="0"/>
              </a:rPr>
              <a:t>emory </a:t>
            </a:r>
            <a:r>
              <a:rPr lang="en-US" altLang="zh-CN" sz="2600" b="1" dirty="0" smtClean="0">
                <a:solidFill>
                  <a:schemeClr val="tx1"/>
                </a:solidFill>
                <a:latin typeface="Century Gothic" pitchFamily="34" charset="0"/>
              </a:rPr>
              <a:t>A</a:t>
            </a:r>
            <a:r>
              <a:rPr lang="en-US" altLang="zh-CN" sz="2600" dirty="0" smtClean="0">
                <a:solidFill>
                  <a:schemeClr val="tx1"/>
                </a:solidFill>
                <a:latin typeface="Century Gothic" pitchFamily="34" charset="0"/>
              </a:rPr>
              <a:t>ccess</a:t>
            </a:r>
          </a:p>
        </p:txBody>
      </p:sp>
      <p:sp>
        <p:nvSpPr>
          <p:cNvPr id="50" name="Rectangle 9"/>
          <p:cNvSpPr/>
          <p:nvPr/>
        </p:nvSpPr>
        <p:spPr>
          <a:xfrm>
            <a:off x="827584" y="1867471"/>
            <a:ext cx="7272000" cy="769441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63538" lvl="1" indent="-322263">
              <a:buClr>
                <a:srgbClr val="FF0066"/>
              </a:buClr>
              <a:buNone/>
            </a:pPr>
            <a:r>
              <a:rPr lang="en-US" altLang="zh-CN" sz="2200" i="1" dirty="0">
                <a:latin typeface="Century Gothic" pitchFamily="34" charset="0"/>
              </a:rPr>
              <a:t>a </a:t>
            </a:r>
            <a:r>
              <a:rPr lang="en-US" altLang="zh-CN" sz="2200" i="1" dirty="0">
                <a:solidFill>
                  <a:srgbClr val="FF0066"/>
                </a:solidFill>
                <a:latin typeface="Century Gothic" pitchFamily="34" charset="0"/>
              </a:rPr>
              <a:t>non-transactional</a:t>
            </a:r>
            <a:r>
              <a:rPr lang="en-US" altLang="zh-CN" sz="2200" i="1" dirty="0">
                <a:latin typeface="Century Gothic" pitchFamily="34" charset="0"/>
              </a:rPr>
              <a:t> code will unconditionally abort </a:t>
            </a:r>
            <a:r>
              <a:rPr lang="en-US" altLang="zh-CN" sz="2200" i="1" dirty="0" smtClean="0">
                <a:latin typeface="Century Gothic" pitchFamily="34" charset="0"/>
              </a:rPr>
              <a:t>a </a:t>
            </a:r>
            <a:r>
              <a:rPr lang="en-US" altLang="zh-CN" sz="2200" i="1" dirty="0">
                <a:latin typeface="Century Gothic" pitchFamily="34" charset="0"/>
              </a:rPr>
              <a:t>transaction when their accesses </a:t>
            </a:r>
            <a:r>
              <a:rPr lang="en-US" altLang="zh-CN" sz="2200" i="1" dirty="0" smtClean="0">
                <a:latin typeface="Century Gothic" pitchFamily="34" charset="0"/>
              </a:rPr>
              <a:t>conflict</a:t>
            </a:r>
            <a:endParaRPr lang="en-US" altLang="zh-CN" sz="2200" dirty="0">
              <a:solidFill>
                <a:srgbClr val="FF0066"/>
              </a:solidFill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Rectangle 16"/>
          <p:cNvSpPr/>
          <p:nvPr/>
        </p:nvSpPr>
        <p:spPr>
          <a:xfrm>
            <a:off x="827584" y="3307631"/>
            <a:ext cx="7272000" cy="769441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63538" lvl="1" indent="-322263">
              <a:buClr>
                <a:srgbClr val="FF0066"/>
              </a:buClr>
              <a:buNone/>
            </a:pPr>
            <a:r>
              <a:rPr lang="en-US" altLang="zh-CN" sz="2200" i="1" dirty="0">
                <a:latin typeface="Century Gothic" pitchFamily="34" charset="0"/>
              </a:rPr>
              <a:t>one-sided RDMA </a:t>
            </a:r>
            <a:r>
              <a:rPr lang="en-US" altLang="zh-CN" sz="2200" i="1" dirty="0" smtClean="0">
                <a:latin typeface="Century Gothic" pitchFamily="34" charset="0"/>
              </a:rPr>
              <a:t>operations </a:t>
            </a:r>
            <a:r>
              <a:rPr lang="en-US" altLang="zh-CN" sz="2200" i="1" dirty="0">
                <a:latin typeface="Century Gothic" pitchFamily="34" charset="0"/>
              </a:rPr>
              <a:t>are </a:t>
            </a:r>
            <a:r>
              <a:rPr lang="en-US" altLang="zh-CN" sz="2200" i="1" dirty="0" smtClean="0">
                <a:solidFill>
                  <a:srgbClr val="FF0066"/>
                </a:solidFill>
                <a:latin typeface="Century Gothic" pitchFamily="34" charset="0"/>
              </a:rPr>
              <a:t>cache-coherent</a:t>
            </a:r>
            <a:r>
              <a:rPr lang="en-US" altLang="zh-CN" sz="2200" i="1" dirty="0" smtClean="0">
                <a:latin typeface="Century Gothic" pitchFamily="34" charset="0"/>
              </a:rPr>
              <a:t> </a:t>
            </a:r>
            <a:br>
              <a:rPr lang="en-US" altLang="zh-CN" sz="2200" i="1" dirty="0" smtClean="0">
                <a:latin typeface="Century Gothic" pitchFamily="34" charset="0"/>
              </a:rPr>
            </a:br>
            <a:r>
              <a:rPr lang="en-US" altLang="zh-CN" sz="2200" i="1" dirty="0" smtClean="0">
                <a:latin typeface="Century Gothic" pitchFamily="34" charset="0"/>
              </a:rPr>
              <a:t>with local accesses</a:t>
            </a:r>
            <a:endParaRPr lang="en-US" altLang="zh-CN" sz="2200" dirty="0">
              <a:solidFill>
                <a:srgbClr val="FF0066"/>
              </a:solidFill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xtBox 19"/>
          <p:cNvSpPr txBox="1"/>
          <p:nvPr/>
        </p:nvSpPr>
        <p:spPr>
          <a:xfrm>
            <a:off x="6779181" y="2237963"/>
            <a:ext cx="1753259" cy="830997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square" lIns="36000" rIns="36000" rtlCol="0">
            <a:spAutoFit/>
          </a:bodyPr>
          <a:lstStyle/>
          <a:p>
            <a:pPr algn="r"/>
            <a:r>
              <a:rPr lang="en-US" altLang="zh-CN" sz="2400" b="1" dirty="0" smtClean="0">
                <a:effectLst>
                  <a:glow rad="190500">
                    <a:schemeClr val="bg1">
                      <a:lumMod val="95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Strong Atomicity</a:t>
            </a:r>
            <a:endParaRPr lang="zh-CN" altLang="en-US" sz="2400" b="1" dirty="0">
              <a:effectLst>
                <a:glow rad="190500">
                  <a:schemeClr val="bg1">
                    <a:lumMod val="95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20"/>
          <p:cNvSpPr txBox="1"/>
          <p:nvPr/>
        </p:nvSpPr>
        <p:spPr>
          <a:xfrm>
            <a:off x="6635165" y="3606115"/>
            <a:ext cx="1897275" cy="830997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square" lIns="36000" rIns="36000" rtlCol="0">
            <a:spAutoFit/>
          </a:bodyPr>
          <a:lstStyle/>
          <a:p>
            <a:pPr algn="r"/>
            <a:r>
              <a:rPr lang="en-US" altLang="zh-CN" sz="2400" b="1" dirty="0" smtClean="0">
                <a:effectLst>
                  <a:glow rad="190500">
                    <a:schemeClr val="bg1">
                      <a:lumMod val="9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Strong Consistency</a:t>
            </a:r>
            <a:endParaRPr lang="zh-CN" altLang="en-US" sz="2400" b="1" dirty="0">
              <a:effectLst>
                <a:glow rad="190500">
                  <a:schemeClr val="bg1">
                    <a:lumMod val="9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779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83"/>
    </mc:Choice>
    <mc:Fallback xmlns="">
      <p:transition xmlns:p14="http://schemas.microsoft.com/office/powerpoint/2010/main" spd="slow" advTm="3483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60432" y="6376243"/>
            <a:ext cx="504056" cy="365125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70</a:t>
            </a:fld>
            <a:endParaRPr lang="zh-CN" altLang="en-US" sz="1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Location-based Caching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416387" y="3693107"/>
            <a:ext cx="858736" cy="216520"/>
            <a:chOff x="1048968" y="3744170"/>
            <a:chExt cx="858736" cy="216520"/>
          </a:xfrm>
        </p:grpSpPr>
        <p:grpSp>
          <p:nvGrpSpPr>
            <p:cNvPr id="7" name="Group 6"/>
            <p:cNvGrpSpPr/>
            <p:nvPr/>
          </p:nvGrpSpPr>
          <p:grpSpPr>
            <a:xfrm>
              <a:off x="1619672" y="3744690"/>
              <a:ext cx="288000" cy="216000"/>
              <a:chOff x="1619672" y="3744690"/>
              <a:chExt cx="288000" cy="21600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rgbClr val="0000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1619672" y="374417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1331656" y="3744690"/>
              <a:ext cx="288000" cy="216000"/>
              <a:chOff x="1619672" y="3744690"/>
              <a:chExt cx="288000" cy="21600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1331656" y="374417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1048968" y="3744690"/>
              <a:ext cx="288000" cy="216000"/>
              <a:chOff x="1619672" y="3744690"/>
              <a:chExt cx="288000" cy="216000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2" name="Rectangle 31"/>
            <p:cNvSpPr/>
            <p:nvPr/>
          </p:nvSpPr>
          <p:spPr>
            <a:xfrm>
              <a:off x="1048968" y="374417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851187" y="3693107"/>
            <a:ext cx="288032" cy="216520"/>
            <a:chOff x="2411760" y="3743650"/>
            <a:chExt cx="288032" cy="216520"/>
          </a:xfrm>
        </p:grpSpPr>
        <p:grpSp>
          <p:nvGrpSpPr>
            <p:cNvPr id="33" name="Group 32"/>
            <p:cNvGrpSpPr/>
            <p:nvPr/>
          </p:nvGrpSpPr>
          <p:grpSpPr>
            <a:xfrm>
              <a:off x="2411760" y="3744170"/>
              <a:ext cx="288000" cy="216000"/>
              <a:chOff x="1619672" y="3744690"/>
              <a:chExt cx="288000" cy="21600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8" name="Rectangle 37"/>
            <p:cNvSpPr/>
            <p:nvPr/>
          </p:nvSpPr>
          <p:spPr>
            <a:xfrm>
              <a:off x="2411760" y="374365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94492" y="3193812"/>
            <a:ext cx="916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/>
              <a:t>Hashing Space</a:t>
            </a:r>
            <a:endParaRPr lang="zh-CN" altLang="en-US" sz="1400" dirty="0"/>
          </a:p>
        </p:txBody>
      </p:sp>
      <p:sp>
        <p:nvSpPr>
          <p:cNvPr id="39" name="Rectangle 38"/>
          <p:cNvSpPr/>
          <p:nvPr/>
        </p:nvSpPr>
        <p:spPr>
          <a:xfrm>
            <a:off x="1987091" y="3332426"/>
            <a:ext cx="288032" cy="21600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+mj-lt"/>
              </a:rPr>
              <a:t>3</a:t>
            </a:r>
            <a:endParaRPr lang="zh-CN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699075" y="3332426"/>
            <a:ext cx="288032" cy="21600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+mj-lt"/>
              </a:rPr>
              <a:t>2</a:t>
            </a:r>
            <a:endParaRPr lang="zh-CN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416387" y="3332426"/>
            <a:ext cx="288032" cy="21600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+mj-lt"/>
              </a:rPr>
              <a:t>1</a:t>
            </a:r>
            <a:endParaRPr lang="zh-CN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851187" y="3331906"/>
            <a:ext cx="288032" cy="21600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+mj-lt"/>
              </a:rPr>
              <a:t>N</a:t>
            </a:r>
            <a:endParaRPr lang="zh-CN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2419139" y="3783367"/>
            <a:ext cx="36000" cy="36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Oval 48"/>
          <p:cNvSpPr/>
          <p:nvPr/>
        </p:nvSpPr>
        <p:spPr>
          <a:xfrm>
            <a:off x="2563187" y="3783367"/>
            <a:ext cx="36000" cy="36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Oval 49"/>
          <p:cNvSpPr/>
          <p:nvPr/>
        </p:nvSpPr>
        <p:spPr>
          <a:xfrm>
            <a:off x="2707235" y="3783367"/>
            <a:ext cx="36000" cy="36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Oval 81"/>
          <p:cNvSpPr/>
          <p:nvPr/>
        </p:nvSpPr>
        <p:spPr>
          <a:xfrm>
            <a:off x="2419139" y="3441083"/>
            <a:ext cx="36000" cy="36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>
            <a:off x="2563187" y="3441083"/>
            <a:ext cx="36000" cy="36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4" name="Oval 83"/>
          <p:cNvSpPr/>
          <p:nvPr/>
        </p:nvSpPr>
        <p:spPr>
          <a:xfrm>
            <a:off x="2707235" y="3441083"/>
            <a:ext cx="36000" cy="36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2023123" y="4518668"/>
            <a:ext cx="1188104" cy="194610"/>
            <a:chOff x="1655704" y="4542593"/>
            <a:chExt cx="1188104" cy="194610"/>
          </a:xfrm>
        </p:grpSpPr>
        <p:sp>
          <p:nvSpPr>
            <p:cNvPr id="66" name="Rectangle 65"/>
            <p:cNvSpPr/>
            <p:nvPr/>
          </p:nvSpPr>
          <p:spPr>
            <a:xfrm>
              <a:off x="1655704" y="4542593"/>
              <a:ext cx="252000" cy="180000"/>
            </a:xfrm>
            <a:prstGeom prst="rect">
              <a:avLst/>
            </a:prstGeom>
            <a:solidFill>
              <a:srgbClr val="00FFFF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907704" y="4542593"/>
              <a:ext cx="252000" cy="180000"/>
            </a:xfrm>
            <a:prstGeom prst="rect">
              <a:avLst/>
            </a:prstGeom>
            <a:solidFill>
              <a:srgbClr val="00FFFF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2591808" y="4557203"/>
              <a:ext cx="252000" cy="180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2284774" y="4617136"/>
              <a:ext cx="36000" cy="36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2428822" y="4617136"/>
              <a:ext cx="36000" cy="36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1692042" y="3894081"/>
            <a:ext cx="318704" cy="80756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1983049" y="3909107"/>
            <a:ext cx="1219105" cy="59202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1689877" y="3693107"/>
            <a:ext cx="288032" cy="216000"/>
          </a:xfrm>
          <a:prstGeom prst="rect">
            <a:avLst/>
          </a:prstGeom>
          <a:pattFill prst="wdUpDiag">
            <a:fgClr>
              <a:srgbClr val="FF0066"/>
            </a:fgClr>
            <a:bgClr>
              <a:schemeClr val="bg1"/>
            </a:bgClr>
          </a:pattFill>
          <a:ln w="28575">
            <a:solidFill>
              <a:srgbClr val="FF006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8" name="Group 127"/>
          <p:cNvGrpSpPr/>
          <p:nvPr/>
        </p:nvGrpSpPr>
        <p:grpSpPr>
          <a:xfrm>
            <a:off x="5371467" y="3697820"/>
            <a:ext cx="2304256" cy="216000"/>
            <a:chOff x="5004048" y="3697820"/>
            <a:chExt cx="2304256" cy="216000"/>
          </a:xfrm>
        </p:grpSpPr>
        <p:sp>
          <p:nvSpPr>
            <p:cNvPr id="109" name="Rectangle 108"/>
            <p:cNvSpPr/>
            <p:nvPr/>
          </p:nvSpPr>
          <p:spPr>
            <a:xfrm>
              <a:off x="7092304" y="3697820"/>
              <a:ext cx="216000" cy="216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5004048" y="3697820"/>
              <a:ext cx="216000" cy="216000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5219237" y="3697820"/>
              <a:ext cx="216000" cy="216000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5435237" y="3697820"/>
              <a:ext cx="216000" cy="216000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5652292" y="3697820"/>
              <a:ext cx="216000" cy="216000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5868292" y="3697820"/>
              <a:ext cx="216000" cy="216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6299481" y="3697820"/>
              <a:ext cx="216000" cy="216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6660256" y="3769828"/>
              <a:ext cx="36000" cy="36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6804304" y="3769828"/>
              <a:ext cx="36000" cy="36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6948352" y="3769828"/>
              <a:ext cx="36000" cy="36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6083481" y="3697820"/>
              <a:ext cx="216000" cy="216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3707904" y="3693107"/>
            <a:ext cx="288032" cy="216520"/>
            <a:chOff x="2411760" y="3743650"/>
            <a:chExt cx="288032" cy="216520"/>
          </a:xfrm>
        </p:grpSpPr>
        <p:grpSp>
          <p:nvGrpSpPr>
            <p:cNvPr id="94" name="Group 93"/>
            <p:cNvGrpSpPr/>
            <p:nvPr/>
          </p:nvGrpSpPr>
          <p:grpSpPr>
            <a:xfrm>
              <a:off x="2411760" y="3744170"/>
              <a:ext cx="288000" cy="216000"/>
              <a:chOff x="1619672" y="3744690"/>
              <a:chExt cx="288000" cy="216000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rgbClr val="0000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5" name="Rectangle 94"/>
            <p:cNvSpPr/>
            <p:nvPr/>
          </p:nvSpPr>
          <p:spPr>
            <a:xfrm>
              <a:off x="2411760" y="374365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4427984" y="3693107"/>
            <a:ext cx="288032" cy="216520"/>
            <a:chOff x="2411760" y="3743650"/>
            <a:chExt cx="288032" cy="216520"/>
          </a:xfrm>
        </p:grpSpPr>
        <p:grpSp>
          <p:nvGrpSpPr>
            <p:cNvPr id="101" name="Group 100"/>
            <p:cNvGrpSpPr/>
            <p:nvPr/>
          </p:nvGrpSpPr>
          <p:grpSpPr>
            <a:xfrm>
              <a:off x="2411760" y="3744170"/>
              <a:ext cx="288000" cy="216000"/>
              <a:chOff x="1619672" y="3744690"/>
              <a:chExt cx="288000" cy="216000"/>
            </a:xfrm>
          </p:grpSpPr>
          <p:sp>
            <p:nvSpPr>
              <p:cNvPr id="103" name="Rectangle 102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2" name="Rectangle 101"/>
            <p:cNvSpPr/>
            <p:nvPr/>
          </p:nvSpPr>
          <p:spPr>
            <a:xfrm>
              <a:off x="2411760" y="374365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7" name="Oval 106"/>
          <p:cNvSpPr/>
          <p:nvPr/>
        </p:nvSpPr>
        <p:spPr>
          <a:xfrm>
            <a:off x="4103920" y="3783367"/>
            <a:ext cx="36000" cy="360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Oval 107"/>
          <p:cNvSpPr/>
          <p:nvPr/>
        </p:nvSpPr>
        <p:spPr>
          <a:xfrm>
            <a:off x="4247968" y="3783367"/>
            <a:ext cx="36000" cy="360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Freeform 119"/>
          <p:cNvSpPr/>
          <p:nvPr/>
        </p:nvSpPr>
        <p:spPr>
          <a:xfrm>
            <a:off x="2196219" y="3296953"/>
            <a:ext cx="1510630" cy="565322"/>
          </a:xfrm>
          <a:custGeom>
            <a:avLst/>
            <a:gdLst>
              <a:gd name="connsiteX0" fmla="*/ 0 w 1382233"/>
              <a:gd name="connsiteY0" fmla="*/ 565322 h 565322"/>
              <a:gd name="connsiteX1" fmla="*/ 829340 w 1382233"/>
              <a:gd name="connsiteY1" fmla="*/ 1796 h 565322"/>
              <a:gd name="connsiteX2" fmla="*/ 1382233 w 1382233"/>
              <a:gd name="connsiteY2" fmla="*/ 384569 h 565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2233" h="565322">
                <a:moveTo>
                  <a:pt x="0" y="565322"/>
                </a:moveTo>
                <a:cubicBezTo>
                  <a:pt x="299484" y="298622"/>
                  <a:pt x="598968" y="31922"/>
                  <a:pt x="829340" y="1796"/>
                </a:cubicBezTo>
                <a:cubicBezTo>
                  <a:pt x="1059712" y="-28330"/>
                  <a:pt x="1311349" y="329634"/>
                  <a:pt x="1382233" y="384569"/>
                </a:cubicBezTo>
              </a:path>
            </a:pathLst>
          </a:custGeom>
          <a:ln w="28575">
            <a:solidFill>
              <a:srgbClr val="FF0066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Freeform 120"/>
          <p:cNvSpPr/>
          <p:nvPr/>
        </p:nvSpPr>
        <p:spPr>
          <a:xfrm>
            <a:off x="3915166" y="3837123"/>
            <a:ext cx="397565" cy="222685"/>
          </a:xfrm>
          <a:custGeom>
            <a:avLst/>
            <a:gdLst>
              <a:gd name="connsiteX0" fmla="*/ 0 w 397565"/>
              <a:gd name="connsiteY0" fmla="*/ 15902 h 222685"/>
              <a:gd name="connsiteX1" fmla="*/ 206733 w 397565"/>
              <a:gd name="connsiteY1" fmla="*/ 222636 h 222685"/>
              <a:gd name="connsiteX2" fmla="*/ 397565 w 397565"/>
              <a:gd name="connsiteY2" fmla="*/ 0 h 222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7565" h="222685">
                <a:moveTo>
                  <a:pt x="0" y="15902"/>
                </a:moveTo>
                <a:cubicBezTo>
                  <a:pt x="70236" y="120594"/>
                  <a:pt x="140472" y="225286"/>
                  <a:pt x="206733" y="222636"/>
                </a:cubicBezTo>
                <a:cubicBezTo>
                  <a:pt x="272994" y="219986"/>
                  <a:pt x="335279" y="109993"/>
                  <a:pt x="397565" y="0"/>
                </a:cubicBezTo>
              </a:path>
            </a:pathLst>
          </a:custGeom>
          <a:ln w="28575">
            <a:solidFill>
              <a:srgbClr val="FF0066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27" name="Group 126"/>
          <p:cNvGrpSpPr/>
          <p:nvPr/>
        </p:nvGrpSpPr>
        <p:grpSpPr>
          <a:xfrm>
            <a:off x="5664891" y="5570075"/>
            <a:ext cx="858736" cy="216520"/>
            <a:chOff x="1048968" y="3744170"/>
            <a:chExt cx="858736" cy="216520"/>
          </a:xfrm>
        </p:grpSpPr>
        <p:grpSp>
          <p:nvGrpSpPr>
            <p:cNvPr id="129" name="Group 128"/>
            <p:cNvGrpSpPr/>
            <p:nvPr/>
          </p:nvGrpSpPr>
          <p:grpSpPr>
            <a:xfrm>
              <a:off x="1619672" y="3744690"/>
              <a:ext cx="288000" cy="216000"/>
              <a:chOff x="1619672" y="3744690"/>
              <a:chExt cx="288000" cy="216000"/>
            </a:xfrm>
          </p:grpSpPr>
          <p:sp>
            <p:nvSpPr>
              <p:cNvPr id="143" name="Rectangle 142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0" name="Rectangle 129"/>
            <p:cNvSpPr/>
            <p:nvPr/>
          </p:nvSpPr>
          <p:spPr>
            <a:xfrm>
              <a:off x="1619672" y="374417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1" name="Group 130"/>
            <p:cNvGrpSpPr/>
            <p:nvPr/>
          </p:nvGrpSpPr>
          <p:grpSpPr>
            <a:xfrm>
              <a:off x="1331656" y="3744690"/>
              <a:ext cx="288000" cy="216000"/>
              <a:chOff x="1619672" y="3744690"/>
              <a:chExt cx="288000" cy="216000"/>
            </a:xfrm>
          </p:grpSpPr>
          <p:sp>
            <p:nvSpPr>
              <p:cNvPr id="139" name="Rectangle 138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2" name="Rectangle 131"/>
            <p:cNvSpPr/>
            <p:nvPr/>
          </p:nvSpPr>
          <p:spPr>
            <a:xfrm>
              <a:off x="1331656" y="374417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3" name="Group 132"/>
            <p:cNvGrpSpPr/>
            <p:nvPr/>
          </p:nvGrpSpPr>
          <p:grpSpPr>
            <a:xfrm>
              <a:off x="1048968" y="3744690"/>
              <a:ext cx="288000" cy="216000"/>
              <a:chOff x="1619672" y="3744690"/>
              <a:chExt cx="288000" cy="216000"/>
            </a:xfrm>
          </p:grpSpPr>
          <p:sp>
            <p:nvSpPr>
              <p:cNvPr id="135" name="Rectangle 134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4" name="Rectangle 133"/>
            <p:cNvSpPr/>
            <p:nvPr/>
          </p:nvSpPr>
          <p:spPr>
            <a:xfrm>
              <a:off x="1048968" y="374417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7099691" y="5570075"/>
            <a:ext cx="288032" cy="216520"/>
            <a:chOff x="2411760" y="3743650"/>
            <a:chExt cx="288032" cy="216520"/>
          </a:xfrm>
        </p:grpSpPr>
        <p:grpSp>
          <p:nvGrpSpPr>
            <p:cNvPr id="148" name="Group 147"/>
            <p:cNvGrpSpPr/>
            <p:nvPr/>
          </p:nvGrpSpPr>
          <p:grpSpPr>
            <a:xfrm>
              <a:off x="2411760" y="3744170"/>
              <a:ext cx="288000" cy="216000"/>
              <a:chOff x="1619672" y="3744690"/>
              <a:chExt cx="288000" cy="216000"/>
            </a:xfrm>
          </p:grpSpPr>
          <p:sp>
            <p:nvSpPr>
              <p:cNvPr id="150" name="Rectangle 149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9" name="Rectangle 148"/>
            <p:cNvSpPr/>
            <p:nvPr/>
          </p:nvSpPr>
          <p:spPr>
            <a:xfrm>
              <a:off x="2411760" y="374365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4" name="Rectangle 153"/>
          <p:cNvSpPr/>
          <p:nvPr/>
        </p:nvSpPr>
        <p:spPr>
          <a:xfrm>
            <a:off x="6235595" y="5209394"/>
            <a:ext cx="288032" cy="21600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+mj-lt"/>
              </a:rPr>
              <a:t>3</a:t>
            </a:r>
            <a:endParaRPr lang="zh-CN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5947579" y="5209394"/>
            <a:ext cx="288032" cy="21600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+mj-lt"/>
              </a:rPr>
              <a:t>2</a:t>
            </a:r>
            <a:endParaRPr lang="zh-CN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5664891" y="5209394"/>
            <a:ext cx="288032" cy="21600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+mj-lt"/>
              </a:rPr>
              <a:t>1</a:t>
            </a:r>
            <a:endParaRPr lang="zh-CN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7099691" y="5208874"/>
            <a:ext cx="288032" cy="21600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+mj-lt"/>
              </a:rPr>
              <a:t>N</a:t>
            </a:r>
            <a:endParaRPr lang="zh-CN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8" name="Oval 157"/>
          <p:cNvSpPr/>
          <p:nvPr/>
        </p:nvSpPr>
        <p:spPr>
          <a:xfrm>
            <a:off x="6667643" y="5660335"/>
            <a:ext cx="36000" cy="36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9" name="Oval 158"/>
          <p:cNvSpPr/>
          <p:nvPr/>
        </p:nvSpPr>
        <p:spPr>
          <a:xfrm>
            <a:off x="6811691" y="5660335"/>
            <a:ext cx="36000" cy="36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0" name="Oval 159"/>
          <p:cNvSpPr/>
          <p:nvPr/>
        </p:nvSpPr>
        <p:spPr>
          <a:xfrm>
            <a:off x="6955739" y="5660335"/>
            <a:ext cx="36000" cy="36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1" name="Oval 160"/>
          <p:cNvSpPr/>
          <p:nvPr/>
        </p:nvSpPr>
        <p:spPr>
          <a:xfrm>
            <a:off x="6667643" y="5318051"/>
            <a:ext cx="36000" cy="36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6811691" y="5318051"/>
            <a:ext cx="36000" cy="36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3" name="Oval 162"/>
          <p:cNvSpPr/>
          <p:nvPr/>
        </p:nvSpPr>
        <p:spPr>
          <a:xfrm>
            <a:off x="6955739" y="5318051"/>
            <a:ext cx="36000" cy="36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4" name="内容占位符 2"/>
          <p:cNvSpPr txBox="1">
            <a:spLocks/>
          </p:cNvSpPr>
          <p:nvPr/>
        </p:nvSpPr>
        <p:spPr>
          <a:xfrm>
            <a:off x="372038" y="1361357"/>
            <a:ext cx="8520442" cy="1563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630238" lvl="2">
              <a:buFont typeface="Wingdings" panose="05000000000000000000" pitchFamily="2" charset="2"/>
              <a:buChar char="ü"/>
            </a:pPr>
            <a:r>
              <a:rPr lang="en-US" altLang="zh-CN" sz="2400" dirty="0" smtClean="0">
                <a:solidFill>
                  <a:srgbClr val="FF0066"/>
                </a:solidFill>
                <a:latin typeface="Century Gothic" pitchFamily="34" charset="0"/>
              </a:rPr>
              <a:t>RDMA-friendly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: focus </a:t>
            </a: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</a:rPr>
              <a:t>on minimizing the lookup 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cost</a:t>
            </a:r>
          </a:p>
        </p:txBody>
      </p:sp>
      <p:grpSp>
        <p:nvGrpSpPr>
          <p:cNvPr id="172" name="Group 171"/>
          <p:cNvGrpSpPr/>
          <p:nvPr/>
        </p:nvGrpSpPr>
        <p:grpSpPr>
          <a:xfrm>
            <a:off x="7956408" y="5570075"/>
            <a:ext cx="288032" cy="216520"/>
            <a:chOff x="2411760" y="3743650"/>
            <a:chExt cx="288032" cy="216520"/>
          </a:xfrm>
        </p:grpSpPr>
        <p:grpSp>
          <p:nvGrpSpPr>
            <p:cNvPr id="173" name="Group 172"/>
            <p:cNvGrpSpPr/>
            <p:nvPr/>
          </p:nvGrpSpPr>
          <p:grpSpPr>
            <a:xfrm>
              <a:off x="2411760" y="3744170"/>
              <a:ext cx="288000" cy="216000"/>
              <a:chOff x="1619672" y="3744690"/>
              <a:chExt cx="288000" cy="216000"/>
            </a:xfrm>
          </p:grpSpPr>
          <p:sp>
            <p:nvSpPr>
              <p:cNvPr id="175" name="Rectangle 174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4" name="Rectangle 173"/>
            <p:cNvSpPr/>
            <p:nvPr/>
          </p:nvSpPr>
          <p:spPr>
            <a:xfrm>
              <a:off x="2411760" y="374365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9" name="Oval 178"/>
          <p:cNvSpPr/>
          <p:nvPr/>
        </p:nvSpPr>
        <p:spPr>
          <a:xfrm>
            <a:off x="7501035" y="5642083"/>
            <a:ext cx="36000" cy="36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0" name="Oval 179"/>
          <p:cNvSpPr/>
          <p:nvPr/>
        </p:nvSpPr>
        <p:spPr>
          <a:xfrm>
            <a:off x="7645083" y="5642083"/>
            <a:ext cx="36000" cy="36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1" name="Oval 180"/>
          <p:cNvSpPr/>
          <p:nvPr/>
        </p:nvSpPr>
        <p:spPr>
          <a:xfrm>
            <a:off x="7789131" y="5642083"/>
            <a:ext cx="36000" cy="36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2" name="Group 181"/>
          <p:cNvGrpSpPr/>
          <p:nvPr/>
        </p:nvGrpSpPr>
        <p:grpSpPr>
          <a:xfrm>
            <a:off x="8244408" y="5570075"/>
            <a:ext cx="288032" cy="216520"/>
            <a:chOff x="2411760" y="3743650"/>
            <a:chExt cx="288032" cy="216520"/>
          </a:xfrm>
        </p:grpSpPr>
        <p:grpSp>
          <p:nvGrpSpPr>
            <p:cNvPr id="183" name="Group 182"/>
            <p:cNvGrpSpPr/>
            <p:nvPr/>
          </p:nvGrpSpPr>
          <p:grpSpPr>
            <a:xfrm>
              <a:off x="2411760" y="3744170"/>
              <a:ext cx="288000" cy="216000"/>
              <a:chOff x="1619672" y="3744690"/>
              <a:chExt cx="288000" cy="216000"/>
            </a:xfrm>
          </p:grpSpPr>
          <p:sp>
            <p:nvSpPr>
              <p:cNvPr id="185" name="Rectangle 184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6" name="Rectangle 185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7" name="Rectangle 186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84" name="Rectangle 183"/>
            <p:cNvSpPr/>
            <p:nvPr/>
          </p:nvSpPr>
          <p:spPr>
            <a:xfrm>
              <a:off x="2411760" y="374365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68" name="Straight Arrow Connector 167"/>
          <p:cNvCxnSpPr/>
          <p:nvPr/>
        </p:nvCxnSpPr>
        <p:spPr>
          <a:xfrm flipH="1" flipV="1">
            <a:off x="6084168" y="5805296"/>
            <a:ext cx="0" cy="28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TextBox 168"/>
          <p:cNvSpPr txBox="1"/>
          <p:nvPr/>
        </p:nvSpPr>
        <p:spPr>
          <a:xfrm>
            <a:off x="5796136" y="6073551"/>
            <a:ext cx="121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0000FF"/>
                </a:solidFill>
              </a:rPr>
              <a:t>Cache Hit</a:t>
            </a:r>
            <a:endParaRPr lang="zh-CN" altLang="en-US" sz="1400" dirty="0">
              <a:solidFill>
                <a:srgbClr val="0000FF"/>
              </a:solidFill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7018629" y="4636476"/>
            <a:ext cx="1757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 smtClean="0">
                <a:solidFill>
                  <a:srgbClr val="FF0066"/>
                </a:solidFill>
              </a:rPr>
              <a:t>Location</a:t>
            </a:r>
            <a:r>
              <a:rPr lang="en-US" altLang="zh-CN" sz="1600" dirty="0" smtClean="0"/>
              <a:t>-based Cache</a:t>
            </a:r>
            <a:endParaRPr lang="zh-CN" altLang="en-US" sz="1600" dirty="0"/>
          </a:p>
        </p:txBody>
      </p:sp>
      <p:cxnSp>
        <p:nvCxnSpPr>
          <p:cNvPr id="6" name="Straight Arrow Connector 5"/>
          <p:cNvCxnSpPr>
            <a:stCxn id="140" idx="0"/>
            <a:endCxn id="112" idx="2"/>
          </p:cNvCxnSpPr>
          <p:nvPr/>
        </p:nvCxnSpPr>
        <p:spPr>
          <a:xfrm flipH="1" flipV="1">
            <a:off x="5910656" y="3913820"/>
            <a:ext cx="252923" cy="1656775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21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4"/>
    </mc:Choice>
    <mc:Fallback xmlns="">
      <p:transition xmlns:p14="http://schemas.microsoft.com/office/powerpoint/2010/main" spd="slow" advTm="214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60432" y="6376243"/>
            <a:ext cx="504056" cy="365125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71</a:t>
            </a:fld>
            <a:endParaRPr lang="zh-CN" altLang="en-US" sz="1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Location-based Caching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416387" y="3693107"/>
            <a:ext cx="858736" cy="216520"/>
            <a:chOff x="1048968" y="3744170"/>
            <a:chExt cx="858736" cy="216520"/>
          </a:xfrm>
        </p:grpSpPr>
        <p:grpSp>
          <p:nvGrpSpPr>
            <p:cNvPr id="7" name="Group 6"/>
            <p:cNvGrpSpPr/>
            <p:nvPr/>
          </p:nvGrpSpPr>
          <p:grpSpPr>
            <a:xfrm>
              <a:off x="1619672" y="3744690"/>
              <a:ext cx="288000" cy="216000"/>
              <a:chOff x="1619672" y="3744690"/>
              <a:chExt cx="288000" cy="21600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rgbClr val="0000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1619672" y="374417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1331656" y="3744690"/>
              <a:ext cx="288000" cy="216000"/>
              <a:chOff x="1619672" y="3744690"/>
              <a:chExt cx="288000" cy="21600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1331656" y="374417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1048968" y="3744690"/>
              <a:ext cx="288000" cy="216000"/>
              <a:chOff x="1619672" y="3744690"/>
              <a:chExt cx="288000" cy="216000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2" name="Rectangle 31"/>
            <p:cNvSpPr/>
            <p:nvPr/>
          </p:nvSpPr>
          <p:spPr>
            <a:xfrm>
              <a:off x="1048968" y="374417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851187" y="3693107"/>
            <a:ext cx="288032" cy="216520"/>
            <a:chOff x="2411760" y="3743650"/>
            <a:chExt cx="288032" cy="216520"/>
          </a:xfrm>
        </p:grpSpPr>
        <p:grpSp>
          <p:nvGrpSpPr>
            <p:cNvPr id="33" name="Group 32"/>
            <p:cNvGrpSpPr/>
            <p:nvPr/>
          </p:nvGrpSpPr>
          <p:grpSpPr>
            <a:xfrm>
              <a:off x="2411760" y="3744170"/>
              <a:ext cx="288000" cy="216000"/>
              <a:chOff x="1619672" y="3744690"/>
              <a:chExt cx="288000" cy="21600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8" name="Rectangle 37"/>
            <p:cNvSpPr/>
            <p:nvPr/>
          </p:nvSpPr>
          <p:spPr>
            <a:xfrm>
              <a:off x="2411760" y="374365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94492" y="3193812"/>
            <a:ext cx="916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/>
              <a:t>Hashing Space</a:t>
            </a:r>
            <a:endParaRPr lang="zh-CN" altLang="en-US" sz="1400" dirty="0"/>
          </a:p>
        </p:txBody>
      </p:sp>
      <p:sp>
        <p:nvSpPr>
          <p:cNvPr id="39" name="Rectangle 38"/>
          <p:cNvSpPr/>
          <p:nvPr/>
        </p:nvSpPr>
        <p:spPr>
          <a:xfrm>
            <a:off x="1987091" y="3332426"/>
            <a:ext cx="288032" cy="21600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+mj-lt"/>
              </a:rPr>
              <a:t>3</a:t>
            </a:r>
            <a:endParaRPr lang="zh-CN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699075" y="3332426"/>
            <a:ext cx="288032" cy="21600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+mj-lt"/>
              </a:rPr>
              <a:t>2</a:t>
            </a:r>
            <a:endParaRPr lang="zh-CN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416387" y="3332426"/>
            <a:ext cx="288032" cy="21600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+mj-lt"/>
              </a:rPr>
              <a:t>1</a:t>
            </a:r>
            <a:endParaRPr lang="zh-CN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851187" y="3331906"/>
            <a:ext cx="288032" cy="21600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+mj-lt"/>
              </a:rPr>
              <a:t>N</a:t>
            </a:r>
            <a:endParaRPr lang="zh-CN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2419139" y="3783367"/>
            <a:ext cx="36000" cy="36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Oval 48"/>
          <p:cNvSpPr/>
          <p:nvPr/>
        </p:nvSpPr>
        <p:spPr>
          <a:xfrm>
            <a:off x="2563187" y="3783367"/>
            <a:ext cx="36000" cy="36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Oval 49"/>
          <p:cNvSpPr/>
          <p:nvPr/>
        </p:nvSpPr>
        <p:spPr>
          <a:xfrm>
            <a:off x="2707235" y="3783367"/>
            <a:ext cx="36000" cy="36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Oval 81"/>
          <p:cNvSpPr/>
          <p:nvPr/>
        </p:nvSpPr>
        <p:spPr>
          <a:xfrm>
            <a:off x="2419139" y="3441083"/>
            <a:ext cx="36000" cy="36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>
            <a:off x="2563187" y="3441083"/>
            <a:ext cx="36000" cy="36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4" name="Oval 83"/>
          <p:cNvSpPr/>
          <p:nvPr/>
        </p:nvSpPr>
        <p:spPr>
          <a:xfrm>
            <a:off x="2707235" y="3441083"/>
            <a:ext cx="36000" cy="36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2023123" y="4518668"/>
            <a:ext cx="1188104" cy="194610"/>
            <a:chOff x="1655704" y="4542593"/>
            <a:chExt cx="1188104" cy="194610"/>
          </a:xfrm>
        </p:grpSpPr>
        <p:sp>
          <p:nvSpPr>
            <p:cNvPr id="66" name="Rectangle 65"/>
            <p:cNvSpPr/>
            <p:nvPr/>
          </p:nvSpPr>
          <p:spPr>
            <a:xfrm>
              <a:off x="1655704" y="4542593"/>
              <a:ext cx="252000" cy="180000"/>
            </a:xfrm>
            <a:prstGeom prst="rect">
              <a:avLst/>
            </a:prstGeom>
            <a:solidFill>
              <a:srgbClr val="00FFFF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907704" y="4542593"/>
              <a:ext cx="252000" cy="180000"/>
            </a:xfrm>
            <a:prstGeom prst="rect">
              <a:avLst/>
            </a:prstGeom>
            <a:solidFill>
              <a:srgbClr val="00FFFF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2591808" y="4557203"/>
              <a:ext cx="252000" cy="180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2284774" y="4617136"/>
              <a:ext cx="36000" cy="36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2428822" y="4617136"/>
              <a:ext cx="36000" cy="36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1692042" y="3894081"/>
            <a:ext cx="318704" cy="80756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1983049" y="3909107"/>
            <a:ext cx="1219105" cy="59202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1689877" y="3693107"/>
            <a:ext cx="288032" cy="216000"/>
          </a:xfrm>
          <a:prstGeom prst="rect">
            <a:avLst/>
          </a:prstGeom>
          <a:pattFill prst="wdUpDiag">
            <a:fgClr>
              <a:srgbClr val="FF0066"/>
            </a:fgClr>
            <a:bgClr>
              <a:schemeClr val="bg1"/>
            </a:bgClr>
          </a:pattFill>
          <a:ln w="28575">
            <a:solidFill>
              <a:srgbClr val="FF006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8" name="Group 127"/>
          <p:cNvGrpSpPr/>
          <p:nvPr/>
        </p:nvGrpSpPr>
        <p:grpSpPr>
          <a:xfrm>
            <a:off x="5371467" y="3697820"/>
            <a:ext cx="2304256" cy="216000"/>
            <a:chOff x="5004048" y="3697820"/>
            <a:chExt cx="2304256" cy="216000"/>
          </a:xfrm>
        </p:grpSpPr>
        <p:sp>
          <p:nvSpPr>
            <p:cNvPr id="109" name="Rectangle 108"/>
            <p:cNvSpPr/>
            <p:nvPr/>
          </p:nvSpPr>
          <p:spPr>
            <a:xfrm>
              <a:off x="7092304" y="3697820"/>
              <a:ext cx="216000" cy="216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5004048" y="3697820"/>
              <a:ext cx="216000" cy="216000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5219237" y="3697820"/>
              <a:ext cx="216000" cy="216000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5435237" y="3697820"/>
              <a:ext cx="216000" cy="216000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5652292" y="3697820"/>
              <a:ext cx="216000" cy="216000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5868292" y="3697820"/>
              <a:ext cx="216000" cy="216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6299481" y="3697820"/>
              <a:ext cx="216000" cy="216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6660256" y="3769828"/>
              <a:ext cx="36000" cy="36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6804304" y="3769828"/>
              <a:ext cx="36000" cy="36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6948352" y="3769828"/>
              <a:ext cx="36000" cy="36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6083481" y="3697820"/>
              <a:ext cx="216000" cy="216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3707904" y="3693107"/>
            <a:ext cx="288032" cy="216520"/>
            <a:chOff x="2411760" y="3743650"/>
            <a:chExt cx="288032" cy="216520"/>
          </a:xfrm>
        </p:grpSpPr>
        <p:grpSp>
          <p:nvGrpSpPr>
            <p:cNvPr id="94" name="Group 93"/>
            <p:cNvGrpSpPr/>
            <p:nvPr/>
          </p:nvGrpSpPr>
          <p:grpSpPr>
            <a:xfrm>
              <a:off x="2411760" y="3744170"/>
              <a:ext cx="288000" cy="216000"/>
              <a:chOff x="1619672" y="3744690"/>
              <a:chExt cx="288000" cy="216000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rgbClr val="0000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5" name="Rectangle 94"/>
            <p:cNvSpPr/>
            <p:nvPr/>
          </p:nvSpPr>
          <p:spPr>
            <a:xfrm>
              <a:off x="2411760" y="374365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4427984" y="3693107"/>
            <a:ext cx="288032" cy="216520"/>
            <a:chOff x="2411760" y="3743650"/>
            <a:chExt cx="288032" cy="216520"/>
          </a:xfrm>
        </p:grpSpPr>
        <p:grpSp>
          <p:nvGrpSpPr>
            <p:cNvPr id="101" name="Group 100"/>
            <p:cNvGrpSpPr/>
            <p:nvPr/>
          </p:nvGrpSpPr>
          <p:grpSpPr>
            <a:xfrm>
              <a:off x="2411760" y="3744170"/>
              <a:ext cx="288000" cy="216000"/>
              <a:chOff x="1619672" y="3744690"/>
              <a:chExt cx="288000" cy="216000"/>
            </a:xfrm>
          </p:grpSpPr>
          <p:sp>
            <p:nvSpPr>
              <p:cNvPr id="103" name="Rectangle 102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2" name="Rectangle 101"/>
            <p:cNvSpPr/>
            <p:nvPr/>
          </p:nvSpPr>
          <p:spPr>
            <a:xfrm>
              <a:off x="2411760" y="374365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7" name="Oval 106"/>
          <p:cNvSpPr/>
          <p:nvPr/>
        </p:nvSpPr>
        <p:spPr>
          <a:xfrm>
            <a:off x="4103920" y="3783367"/>
            <a:ext cx="36000" cy="360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Oval 107"/>
          <p:cNvSpPr/>
          <p:nvPr/>
        </p:nvSpPr>
        <p:spPr>
          <a:xfrm>
            <a:off x="4247968" y="3783367"/>
            <a:ext cx="36000" cy="360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Freeform 119"/>
          <p:cNvSpPr/>
          <p:nvPr/>
        </p:nvSpPr>
        <p:spPr>
          <a:xfrm>
            <a:off x="2196219" y="3296953"/>
            <a:ext cx="1510630" cy="565322"/>
          </a:xfrm>
          <a:custGeom>
            <a:avLst/>
            <a:gdLst>
              <a:gd name="connsiteX0" fmla="*/ 0 w 1382233"/>
              <a:gd name="connsiteY0" fmla="*/ 565322 h 565322"/>
              <a:gd name="connsiteX1" fmla="*/ 829340 w 1382233"/>
              <a:gd name="connsiteY1" fmla="*/ 1796 h 565322"/>
              <a:gd name="connsiteX2" fmla="*/ 1382233 w 1382233"/>
              <a:gd name="connsiteY2" fmla="*/ 384569 h 565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2233" h="565322">
                <a:moveTo>
                  <a:pt x="0" y="565322"/>
                </a:moveTo>
                <a:cubicBezTo>
                  <a:pt x="299484" y="298622"/>
                  <a:pt x="598968" y="31922"/>
                  <a:pt x="829340" y="1796"/>
                </a:cubicBezTo>
                <a:cubicBezTo>
                  <a:pt x="1059712" y="-28330"/>
                  <a:pt x="1311349" y="329634"/>
                  <a:pt x="1382233" y="384569"/>
                </a:cubicBezTo>
              </a:path>
            </a:pathLst>
          </a:custGeom>
          <a:ln w="28575">
            <a:solidFill>
              <a:srgbClr val="FF0066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Freeform 120"/>
          <p:cNvSpPr/>
          <p:nvPr/>
        </p:nvSpPr>
        <p:spPr>
          <a:xfrm>
            <a:off x="3915166" y="3837123"/>
            <a:ext cx="397565" cy="222685"/>
          </a:xfrm>
          <a:custGeom>
            <a:avLst/>
            <a:gdLst>
              <a:gd name="connsiteX0" fmla="*/ 0 w 397565"/>
              <a:gd name="connsiteY0" fmla="*/ 15902 h 222685"/>
              <a:gd name="connsiteX1" fmla="*/ 206733 w 397565"/>
              <a:gd name="connsiteY1" fmla="*/ 222636 h 222685"/>
              <a:gd name="connsiteX2" fmla="*/ 397565 w 397565"/>
              <a:gd name="connsiteY2" fmla="*/ 0 h 222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7565" h="222685">
                <a:moveTo>
                  <a:pt x="0" y="15902"/>
                </a:moveTo>
                <a:cubicBezTo>
                  <a:pt x="70236" y="120594"/>
                  <a:pt x="140472" y="225286"/>
                  <a:pt x="206733" y="222636"/>
                </a:cubicBezTo>
                <a:cubicBezTo>
                  <a:pt x="272994" y="219986"/>
                  <a:pt x="335279" y="109993"/>
                  <a:pt x="397565" y="0"/>
                </a:cubicBezTo>
              </a:path>
            </a:pathLst>
          </a:custGeom>
          <a:ln w="28575">
            <a:solidFill>
              <a:srgbClr val="FF0066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27" name="Group 126"/>
          <p:cNvGrpSpPr/>
          <p:nvPr/>
        </p:nvGrpSpPr>
        <p:grpSpPr>
          <a:xfrm>
            <a:off x="5664891" y="5570075"/>
            <a:ext cx="858736" cy="216520"/>
            <a:chOff x="1048968" y="3744170"/>
            <a:chExt cx="858736" cy="216520"/>
          </a:xfrm>
        </p:grpSpPr>
        <p:grpSp>
          <p:nvGrpSpPr>
            <p:cNvPr id="129" name="Group 128"/>
            <p:cNvGrpSpPr/>
            <p:nvPr/>
          </p:nvGrpSpPr>
          <p:grpSpPr>
            <a:xfrm>
              <a:off x="1619672" y="3744690"/>
              <a:ext cx="288000" cy="216000"/>
              <a:chOff x="1619672" y="3744690"/>
              <a:chExt cx="288000" cy="216000"/>
            </a:xfrm>
          </p:grpSpPr>
          <p:sp>
            <p:nvSpPr>
              <p:cNvPr id="143" name="Rectangle 142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0" name="Rectangle 129"/>
            <p:cNvSpPr/>
            <p:nvPr/>
          </p:nvSpPr>
          <p:spPr>
            <a:xfrm>
              <a:off x="1619672" y="374417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1" name="Group 130"/>
            <p:cNvGrpSpPr/>
            <p:nvPr/>
          </p:nvGrpSpPr>
          <p:grpSpPr>
            <a:xfrm>
              <a:off x="1331656" y="3744690"/>
              <a:ext cx="288000" cy="216000"/>
              <a:chOff x="1619672" y="3744690"/>
              <a:chExt cx="288000" cy="216000"/>
            </a:xfrm>
          </p:grpSpPr>
          <p:sp>
            <p:nvSpPr>
              <p:cNvPr id="139" name="Rectangle 138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2" name="Rectangle 131"/>
            <p:cNvSpPr/>
            <p:nvPr/>
          </p:nvSpPr>
          <p:spPr>
            <a:xfrm>
              <a:off x="1331656" y="374417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3" name="Group 132"/>
            <p:cNvGrpSpPr/>
            <p:nvPr/>
          </p:nvGrpSpPr>
          <p:grpSpPr>
            <a:xfrm>
              <a:off x="1048968" y="3744690"/>
              <a:ext cx="288000" cy="216000"/>
              <a:chOff x="1619672" y="3744690"/>
              <a:chExt cx="288000" cy="216000"/>
            </a:xfrm>
          </p:grpSpPr>
          <p:sp>
            <p:nvSpPr>
              <p:cNvPr id="135" name="Rectangle 134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4" name="Rectangle 133"/>
            <p:cNvSpPr/>
            <p:nvPr/>
          </p:nvSpPr>
          <p:spPr>
            <a:xfrm>
              <a:off x="1048968" y="374417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7099691" y="5570075"/>
            <a:ext cx="288032" cy="216520"/>
            <a:chOff x="2411760" y="3743650"/>
            <a:chExt cx="288032" cy="216520"/>
          </a:xfrm>
        </p:grpSpPr>
        <p:grpSp>
          <p:nvGrpSpPr>
            <p:cNvPr id="148" name="Group 147"/>
            <p:cNvGrpSpPr/>
            <p:nvPr/>
          </p:nvGrpSpPr>
          <p:grpSpPr>
            <a:xfrm>
              <a:off x="2411760" y="3744170"/>
              <a:ext cx="288000" cy="216000"/>
              <a:chOff x="1619672" y="3744690"/>
              <a:chExt cx="288000" cy="216000"/>
            </a:xfrm>
          </p:grpSpPr>
          <p:sp>
            <p:nvSpPr>
              <p:cNvPr id="150" name="Rectangle 149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9" name="Rectangle 148"/>
            <p:cNvSpPr/>
            <p:nvPr/>
          </p:nvSpPr>
          <p:spPr>
            <a:xfrm>
              <a:off x="2411760" y="374365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4" name="Rectangle 153"/>
          <p:cNvSpPr/>
          <p:nvPr/>
        </p:nvSpPr>
        <p:spPr>
          <a:xfrm>
            <a:off x="6235595" y="5209394"/>
            <a:ext cx="288032" cy="21600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+mj-lt"/>
              </a:rPr>
              <a:t>3</a:t>
            </a:r>
            <a:endParaRPr lang="zh-CN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5947579" y="5209394"/>
            <a:ext cx="288032" cy="21600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+mj-lt"/>
              </a:rPr>
              <a:t>2</a:t>
            </a:r>
            <a:endParaRPr lang="zh-CN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5664891" y="5209394"/>
            <a:ext cx="288032" cy="21600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+mj-lt"/>
              </a:rPr>
              <a:t>1</a:t>
            </a:r>
            <a:endParaRPr lang="zh-CN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7099691" y="5208874"/>
            <a:ext cx="288032" cy="21600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+mj-lt"/>
              </a:rPr>
              <a:t>N</a:t>
            </a:r>
            <a:endParaRPr lang="zh-CN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8" name="Oval 157"/>
          <p:cNvSpPr/>
          <p:nvPr/>
        </p:nvSpPr>
        <p:spPr>
          <a:xfrm>
            <a:off x="6667643" y="5660335"/>
            <a:ext cx="36000" cy="36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9" name="Oval 158"/>
          <p:cNvSpPr/>
          <p:nvPr/>
        </p:nvSpPr>
        <p:spPr>
          <a:xfrm>
            <a:off x="6811691" y="5660335"/>
            <a:ext cx="36000" cy="36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0" name="Oval 159"/>
          <p:cNvSpPr/>
          <p:nvPr/>
        </p:nvSpPr>
        <p:spPr>
          <a:xfrm>
            <a:off x="6955739" y="5660335"/>
            <a:ext cx="36000" cy="36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1" name="Oval 160"/>
          <p:cNvSpPr/>
          <p:nvPr/>
        </p:nvSpPr>
        <p:spPr>
          <a:xfrm>
            <a:off x="6667643" y="5318051"/>
            <a:ext cx="36000" cy="36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6811691" y="5318051"/>
            <a:ext cx="36000" cy="36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3" name="Oval 162"/>
          <p:cNvSpPr/>
          <p:nvPr/>
        </p:nvSpPr>
        <p:spPr>
          <a:xfrm>
            <a:off x="6955739" y="5318051"/>
            <a:ext cx="36000" cy="36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4" name="内容占位符 2"/>
          <p:cNvSpPr txBox="1">
            <a:spLocks/>
          </p:cNvSpPr>
          <p:nvPr/>
        </p:nvSpPr>
        <p:spPr>
          <a:xfrm>
            <a:off x="372038" y="1361357"/>
            <a:ext cx="8520442" cy="1563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630238" lvl="2">
              <a:buFont typeface="Wingdings" panose="05000000000000000000" pitchFamily="2" charset="2"/>
              <a:buChar char="ü"/>
            </a:pPr>
            <a:r>
              <a:rPr lang="en-US" altLang="zh-CN" sz="2400" dirty="0" smtClean="0">
                <a:solidFill>
                  <a:srgbClr val="FF0066"/>
                </a:solidFill>
                <a:latin typeface="Century Gothic" pitchFamily="34" charset="0"/>
              </a:rPr>
              <a:t>RDMA-friendly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: focus </a:t>
            </a: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</a:rPr>
              <a:t>on minimizing the lookup 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cost</a:t>
            </a:r>
          </a:p>
        </p:txBody>
      </p:sp>
      <p:grpSp>
        <p:nvGrpSpPr>
          <p:cNvPr id="172" name="Group 171"/>
          <p:cNvGrpSpPr/>
          <p:nvPr/>
        </p:nvGrpSpPr>
        <p:grpSpPr>
          <a:xfrm>
            <a:off x="7956408" y="5570075"/>
            <a:ext cx="288032" cy="216520"/>
            <a:chOff x="2411760" y="3743650"/>
            <a:chExt cx="288032" cy="216520"/>
          </a:xfrm>
        </p:grpSpPr>
        <p:grpSp>
          <p:nvGrpSpPr>
            <p:cNvPr id="173" name="Group 172"/>
            <p:cNvGrpSpPr/>
            <p:nvPr/>
          </p:nvGrpSpPr>
          <p:grpSpPr>
            <a:xfrm>
              <a:off x="2411760" y="3744170"/>
              <a:ext cx="288000" cy="216000"/>
              <a:chOff x="1619672" y="3744690"/>
              <a:chExt cx="288000" cy="216000"/>
            </a:xfrm>
          </p:grpSpPr>
          <p:sp>
            <p:nvSpPr>
              <p:cNvPr id="175" name="Rectangle 174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4" name="Rectangle 173"/>
            <p:cNvSpPr/>
            <p:nvPr/>
          </p:nvSpPr>
          <p:spPr>
            <a:xfrm>
              <a:off x="2411760" y="374365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9" name="Oval 178"/>
          <p:cNvSpPr/>
          <p:nvPr/>
        </p:nvSpPr>
        <p:spPr>
          <a:xfrm>
            <a:off x="7501035" y="5642083"/>
            <a:ext cx="36000" cy="36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0" name="Oval 179"/>
          <p:cNvSpPr/>
          <p:nvPr/>
        </p:nvSpPr>
        <p:spPr>
          <a:xfrm>
            <a:off x="7645083" y="5642083"/>
            <a:ext cx="36000" cy="36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1" name="Oval 180"/>
          <p:cNvSpPr/>
          <p:nvPr/>
        </p:nvSpPr>
        <p:spPr>
          <a:xfrm>
            <a:off x="7789131" y="5642083"/>
            <a:ext cx="36000" cy="36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2" name="Group 181"/>
          <p:cNvGrpSpPr/>
          <p:nvPr/>
        </p:nvGrpSpPr>
        <p:grpSpPr>
          <a:xfrm>
            <a:off x="8244408" y="5570075"/>
            <a:ext cx="288032" cy="216520"/>
            <a:chOff x="2411760" y="3743650"/>
            <a:chExt cx="288032" cy="216520"/>
          </a:xfrm>
        </p:grpSpPr>
        <p:grpSp>
          <p:nvGrpSpPr>
            <p:cNvPr id="183" name="Group 182"/>
            <p:cNvGrpSpPr/>
            <p:nvPr/>
          </p:nvGrpSpPr>
          <p:grpSpPr>
            <a:xfrm>
              <a:off x="2411760" y="3744170"/>
              <a:ext cx="288000" cy="216000"/>
              <a:chOff x="1619672" y="3744690"/>
              <a:chExt cx="288000" cy="216000"/>
            </a:xfrm>
          </p:grpSpPr>
          <p:sp>
            <p:nvSpPr>
              <p:cNvPr id="185" name="Rectangle 184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6" name="Rectangle 185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7" name="Rectangle 186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84" name="Rectangle 183"/>
            <p:cNvSpPr/>
            <p:nvPr/>
          </p:nvSpPr>
          <p:spPr>
            <a:xfrm>
              <a:off x="2411760" y="374365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65" name="Straight Arrow Connector 164"/>
          <p:cNvCxnSpPr/>
          <p:nvPr/>
        </p:nvCxnSpPr>
        <p:spPr>
          <a:xfrm flipH="1" flipV="1">
            <a:off x="6379595" y="5805240"/>
            <a:ext cx="0" cy="28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TextBox 166"/>
          <p:cNvSpPr txBox="1"/>
          <p:nvPr/>
        </p:nvSpPr>
        <p:spPr>
          <a:xfrm>
            <a:off x="6174323" y="6073551"/>
            <a:ext cx="121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0000FF"/>
                </a:solidFill>
              </a:rPr>
              <a:t>Cache Miss</a:t>
            </a:r>
            <a:endParaRPr lang="zh-CN" altLang="en-US" sz="1400" dirty="0">
              <a:solidFill>
                <a:srgbClr val="0000FF"/>
              </a:solidFill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7018629" y="4636476"/>
            <a:ext cx="1757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 smtClean="0">
                <a:solidFill>
                  <a:srgbClr val="FF0066"/>
                </a:solidFill>
              </a:rPr>
              <a:t>Location</a:t>
            </a:r>
            <a:r>
              <a:rPr lang="en-US" altLang="zh-CN" sz="1600" dirty="0" smtClean="0"/>
              <a:t>-based Cache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37201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"/>
    </mc:Choice>
    <mc:Fallback xmlns="">
      <p:transition xmlns:p14="http://schemas.microsoft.com/office/powerpoint/2010/main" spd="slow" advTm="188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60432" y="6376243"/>
            <a:ext cx="504056" cy="365125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72</a:t>
            </a:fld>
            <a:endParaRPr lang="zh-CN" altLang="en-US" sz="1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Location-based Caching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416387" y="3693107"/>
            <a:ext cx="858736" cy="216520"/>
            <a:chOff x="1048968" y="3744170"/>
            <a:chExt cx="858736" cy="216520"/>
          </a:xfrm>
        </p:grpSpPr>
        <p:grpSp>
          <p:nvGrpSpPr>
            <p:cNvPr id="7" name="Group 6"/>
            <p:cNvGrpSpPr/>
            <p:nvPr/>
          </p:nvGrpSpPr>
          <p:grpSpPr>
            <a:xfrm>
              <a:off x="1619672" y="3744690"/>
              <a:ext cx="288000" cy="216000"/>
              <a:chOff x="1619672" y="3744690"/>
              <a:chExt cx="288000" cy="21600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rgbClr val="0000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1619672" y="374417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1331656" y="3744690"/>
              <a:ext cx="288000" cy="216000"/>
              <a:chOff x="1619672" y="3744690"/>
              <a:chExt cx="288000" cy="21600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1331656" y="374417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1048968" y="3744690"/>
              <a:ext cx="288000" cy="216000"/>
              <a:chOff x="1619672" y="3744690"/>
              <a:chExt cx="288000" cy="216000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2" name="Rectangle 31"/>
            <p:cNvSpPr/>
            <p:nvPr/>
          </p:nvSpPr>
          <p:spPr>
            <a:xfrm>
              <a:off x="1048968" y="374417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851187" y="3693107"/>
            <a:ext cx="288032" cy="216520"/>
            <a:chOff x="2411760" y="3743650"/>
            <a:chExt cx="288032" cy="216520"/>
          </a:xfrm>
        </p:grpSpPr>
        <p:grpSp>
          <p:nvGrpSpPr>
            <p:cNvPr id="33" name="Group 32"/>
            <p:cNvGrpSpPr/>
            <p:nvPr/>
          </p:nvGrpSpPr>
          <p:grpSpPr>
            <a:xfrm>
              <a:off x="2411760" y="3744170"/>
              <a:ext cx="288000" cy="216000"/>
              <a:chOff x="1619672" y="3744690"/>
              <a:chExt cx="288000" cy="21600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8" name="Rectangle 37"/>
            <p:cNvSpPr/>
            <p:nvPr/>
          </p:nvSpPr>
          <p:spPr>
            <a:xfrm>
              <a:off x="2411760" y="374365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94492" y="3193812"/>
            <a:ext cx="916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/>
              <a:t>Hashing Space</a:t>
            </a:r>
            <a:endParaRPr lang="zh-CN" altLang="en-US" sz="1400" dirty="0"/>
          </a:p>
        </p:txBody>
      </p:sp>
      <p:sp>
        <p:nvSpPr>
          <p:cNvPr id="39" name="Rectangle 38"/>
          <p:cNvSpPr/>
          <p:nvPr/>
        </p:nvSpPr>
        <p:spPr>
          <a:xfrm>
            <a:off x="1987091" y="3332426"/>
            <a:ext cx="288032" cy="21600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+mj-lt"/>
              </a:rPr>
              <a:t>3</a:t>
            </a:r>
            <a:endParaRPr lang="zh-CN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699075" y="3332426"/>
            <a:ext cx="288032" cy="21600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+mj-lt"/>
              </a:rPr>
              <a:t>2</a:t>
            </a:r>
            <a:endParaRPr lang="zh-CN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416387" y="3332426"/>
            <a:ext cx="288032" cy="21600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+mj-lt"/>
              </a:rPr>
              <a:t>1</a:t>
            </a:r>
            <a:endParaRPr lang="zh-CN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851187" y="3331906"/>
            <a:ext cx="288032" cy="21600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+mj-lt"/>
              </a:rPr>
              <a:t>N</a:t>
            </a:r>
            <a:endParaRPr lang="zh-CN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2419139" y="3783367"/>
            <a:ext cx="36000" cy="36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Oval 48"/>
          <p:cNvSpPr/>
          <p:nvPr/>
        </p:nvSpPr>
        <p:spPr>
          <a:xfrm>
            <a:off x="2563187" y="3783367"/>
            <a:ext cx="36000" cy="36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Oval 49"/>
          <p:cNvSpPr/>
          <p:nvPr/>
        </p:nvSpPr>
        <p:spPr>
          <a:xfrm>
            <a:off x="2707235" y="3783367"/>
            <a:ext cx="36000" cy="36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Oval 81"/>
          <p:cNvSpPr/>
          <p:nvPr/>
        </p:nvSpPr>
        <p:spPr>
          <a:xfrm>
            <a:off x="2419139" y="3441083"/>
            <a:ext cx="36000" cy="36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>
            <a:off x="2563187" y="3441083"/>
            <a:ext cx="36000" cy="36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4" name="Oval 83"/>
          <p:cNvSpPr/>
          <p:nvPr/>
        </p:nvSpPr>
        <p:spPr>
          <a:xfrm>
            <a:off x="2707235" y="3441083"/>
            <a:ext cx="36000" cy="36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2023123" y="4518668"/>
            <a:ext cx="1188104" cy="194610"/>
            <a:chOff x="1655704" y="4542593"/>
            <a:chExt cx="1188104" cy="194610"/>
          </a:xfrm>
        </p:grpSpPr>
        <p:sp>
          <p:nvSpPr>
            <p:cNvPr id="66" name="Rectangle 65"/>
            <p:cNvSpPr/>
            <p:nvPr/>
          </p:nvSpPr>
          <p:spPr>
            <a:xfrm>
              <a:off x="1655704" y="4542593"/>
              <a:ext cx="252000" cy="180000"/>
            </a:xfrm>
            <a:prstGeom prst="rect">
              <a:avLst/>
            </a:prstGeom>
            <a:solidFill>
              <a:srgbClr val="00FFFF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907704" y="4542593"/>
              <a:ext cx="252000" cy="180000"/>
            </a:xfrm>
            <a:prstGeom prst="rect">
              <a:avLst/>
            </a:prstGeom>
            <a:solidFill>
              <a:srgbClr val="00FFFF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2591808" y="4557203"/>
              <a:ext cx="252000" cy="180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2284774" y="4617136"/>
              <a:ext cx="36000" cy="36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2428822" y="4617136"/>
              <a:ext cx="36000" cy="36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1692042" y="3894081"/>
            <a:ext cx="318704" cy="80756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1983049" y="3909107"/>
            <a:ext cx="1219105" cy="59202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1689877" y="3693107"/>
            <a:ext cx="288032" cy="216000"/>
          </a:xfrm>
          <a:prstGeom prst="rect">
            <a:avLst/>
          </a:prstGeom>
          <a:pattFill prst="wdUpDiag">
            <a:fgClr>
              <a:srgbClr val="FF0066"/>
            </a:fgClr>
            <a:bgClr>
              <a:schemeClr val="bg1"/>
            </a:bgClr>
          </a:pattFill>
          <a:ln w="28575">
            <a:solidFill>
              <a:srgbClr val="FF006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8" name="Group 127"/>
          <p:cNvGrpSpPr/>
          <p:nvPr/>
        </p:nvGrpSpPr>
        <p:grpSpPr>
          <a:xfrm>
            <a:off x="5371467" y="3697820"/>
            <a:ext cx="2304256" cy="216000"/>
            <a:chOff x="5004048" y="3697820"/>
            <a:chExt cx="2304256" cy="216000"/>
          </a:xfrm>
        </p:grpSpPr>
        <p:sp>
          <p:nvSpPr>
            <p:cNvPr id="109" name="Rectangle 108"/>
            <p:cNvSpPr/>
            <p:nvPr/>
          </p:nvSpPr>
          <p:spPr>
            <a:xfrm>
              <a:off x="7092304" y="3697820"/>
              <a:ext cx="216000" cy="216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5004048" y="3697820"/>
              <a:ext cx="216000" cy="216000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5219237" y="3697820"/>
              <a:ext cx="216000" cy="216000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5435237" y="3697820"/>
              <a:ext cx="216000" cy="216000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5652292" y="3697820"/>
              <a:ext cx="216000" cy="216000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5868292" y="3697820"/>
              <a:ext cx="216000" cy="216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6299481" y="3697820"/>
              <a:ext cx="216000" cy="216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6660256" y="3769828"/>
              <a:ext cx="36000" cy="36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6804304" y="3769828"/>
              <a:ext cx="36000" cy="36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6948352" y="3769828"/>
              <a:ext cx="36000" cy="36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6083481" y="3697820"/>
              <a:ext cx="216000" cy="216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3707904" y="3693107"/>
            <a:ext cx="288032" cy="216520"/>
            <a:chOff x="2411760" y="3743650"/>
            <a:chExt cx="288032" cy="216520"/>
          </a:xfrm>
        </p:grpSpPr>
        <p:grpSp>
          <p:nvGrpSpPr>
            <p:cNvPr id="94" name="Group 93"/>
            <p:cNvGrpSpPr/>
            <p:nvPr/>
          </p:nvGrpSpPr>
          <p:grpSpPr>
            <a:xfrm>
              <a:off x="2411760" y="3744170"/>
              <a:ext cx="288000" cy="216000"/>
              <a:chOff x="1619672" y="3744690"/>
              <a:chExt cx="288000" cy="216000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rgbClr val="0000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5" name="Rectangle 94"/>
            <p:cNvSpPr/>
            <p:nvPr/>
          </p:nvSpPr>
          <p:spPr>
            <a:xfrm>
              <a:off x="2411760" y="374365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4427984" y="3693107"/>
            <a:ext cx="288032" cy="216520"/>
            <a:chOff x="2411760" y="3743650"/>
            <a:chExt cx="288032" cy="216520"/>
          </a:xfrm>
        </p:grpSpPr>
        <p:grpSp>
          <p:nvGrpSpPr>
            <p:cNvPr id="101" name="Group 100"/>
            <p:cNvGrpSpPr/>
            <p:nvPr/>
          </p:nvGrpSpPr>
          <p:grpSpPr>
            <a:xfrm>
              <a:off x="2411760" y="3744170"/>
              <a:ext cx="288000" cy="216000"/>
              <a:chOff x="1619672" y="3744690"/>
              <a:chExt cx="288000" cy="216000"/>
            </a:xfrm>
          </p:grpSpPr>
          <p:sp>
            <p:nvSpPr>
              <p:cNvPr id="103" name="Rectangle 102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2" name="Rectangle 101"/>
            <p:cNvSpPr/>
            <p:nvPr/>
          </p:nvSpPr>
          <p:spPr>
            <a:xfrm>
              <a:off x="2411760" y="374365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7" name="Oval 106"/>
          <p:cNvSpPr/>
          <p:nvPr/>
        </p:nvSpPr>
        <p:spPr>
          <a:xfrm>
            <a:off x="4103920" y="3783367"/>
            <a:ext cx="36000" cy="360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Oval 107"/>
          <p:cNvSpPr/>
          <p:nvPr/>
        </p:nvSpPr>
        <p:spPr>
          <a:xfrm>
            <a:off x="4247968" y="3783367"/>
            <a:ext cx="36000" cy="360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Freeform 119"/>
          <p:cNvSpPr/>
          <p:nvPr/>
        </p:nvSpPr>
        <p:spPr>
          <a:xfrm>
            <a:off x="2196219" y="3296953"/>
            <a:ext cx="1510630" cy="565322"/>
          </a:xfrm>
          <a:custGeom>
            <a:avLst/>
            <a:gdLst>
              <a:gd name="connsiteX0" fmla="*/ 0 w 1382233"/>
              <a:gd name="connsiteY0" fmla="*/ 565322 h 565322"/>
              <a:gd name="connsiteX1" fmla="*/ 829340 w 1382233"/>
              <a:gd name="connsiteY1" fmla="*/ 1796 h 565322"/>
              <a:gd name="connsiteX2" fmla="*/ 1382233 w 1382233"/>
              <a:gd name="connsiteY2" fmla="*/ 384569 h 565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2233" h="565322">
                <a:moveTo>
                  <a:pt x="0" y="565322"/>
                </a:moveTo>
                <a:cubicBezTo>
                  <a:pt x="299484" y="298622"/>
                  <a:pt x="598968" y="31922"/>
                  <a:pt x="829340" y="1796"/>
                </a:cubicBezTo>
                <a:cubicBezTo>
                  <a:pt x="1059712" y="-28330"/>
                  <a:pt x="1311349" y="329634"/>
                  <a:pt x="1382233" y="384569"/>
                </a:cubicBezTo>
              </a:path>
            </a:pathLst>
          </a:custGeom>
          <a:ln w="28575">
            <a:solidFill>
              <a:srgbClr val="FF0066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Freeform 120"/>
          <p:cNvSpPr/>
          <p:nvPr/>
        </p:nvSpPr>
        <p:spPr>
          <a:xfrm>
            <a:off x="3915166" y="3837123"/>
            <a:ext cx="397565" cy="222685"/>
          </a:xfrm>
          <a:custGeom>
            <a:avLst/>
            <a:gdLst>
              <a:gd name="connsiteX0" fmla="*/ 0 w 397565"/>
              <a:gd name="connsiteY0" fmla="*/ 15902 h 222685"/>
              <a:gd name="connsiteX1" fmla="*/ 206733 w 397565"/>
              <a:gd name="connsiteY1" fmla="*/ 222636 h 222685"/>
              <a:gd name="connsiteX2" fmla="*/ 397565 w 397565"/>
              <a:gd name="connsiteY2" fmla="*/ 0 h 222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7565" h="222685">
                <a:moveTo>
                  <a:pt x="0" y="15902"/>
                </a:moveTo>
                <a:cubicBezTo>
                  <a:pt x="70236" y="120594"/>
                  <a:pt x="140472" y="225286"/>
                  <a:pt x="206733" y="222636"/>
                </a:cubicBezTo>
                <a:cubicBezTo>
                  <a:pt x="272994" y="219986"/>
                  <a:pt x="335279" y="109993"/>
                  <a:pt x="397565" y="0"/>
                </a:cubicBezTo>
              </a:path>
            </a:pathLst>
          </a:custGeom>
          <a:ln w="28575">
            <a:solidFill>
              <a:srgbClr val="FF0066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27" name="Group 126"/>
          <p:cNvGrpSpPr/>
          <p:nvPr/>
        </p:nvGrpSpPr>
        <p:grpSpPr>
          <a:xfrm>
            <a:off x="5664891" y="5570075"/>
            <a:ext cx="858736" cy="216520"/>
            <a:chOff x="1048968" y="3744170"/>
            <a:chExt cx="858736" cy="216520"/>
          </a:xfrm>
        </p:grpSpPr>
        <p:grpSp>
          <p:nvGrpSpPr>
            <p:cNvPr id="129" name="Group 128"/>
            <p:cNvGrpSpPr/>
            <p:nvPr/>
          </p:nvGrpSpPr>
          <p:grpSpPr>
            <a:xfrm>
              <a:off x="1619672" y="3744690"/>
              <a:ext cx="288000" cy="216000"/>
              <a:chOff x="1619672" y="3744690"/>
              <a:chExt cx="288000" cy="216000"/>
            </a:xfrm>
          </p:grpSpPr>
          <p:sp>
            <p:nvSpPr>
              <p:cNvPr id="143" name="Rectangle 142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rgbClr val="0000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0" name="Rectangle 129"/>
            <p:cNvSpPr/>
            <p:nvPr/>
          </p:nvSpPr>
          <p:spPr>
            <a:xfrm>
              <a:off x="1619672" y="374417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1" name="Group 130"/>
            <p:cNvGrpSpPr/>
            <p:nvPr/>
          </p:nvGrpSpPr>
          <p:grpSpPr>
            <a:xfrm>
              <a:off x="1331656" y="3744690"/>
              <a:ext cx="288000" cy="216000"/>
              <a:chOff x="1619672" y="3744690"/>
              <a:chExt cx="288000" cy="216000"/>
            </a:xfrm>
          </p:grpSpPr>
          <p:sp>
            <p:nvSpPr>
              <p:cNvPr id="139" name="Rectangle 138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2" name="Rectangle 131"/>
            <p:cNvSpPr/>
            <p:nvPr/>
          </p:nvSpPr>
          <p:spPr>
            <a:xfrm>
              <a:off x="1331656" y="374417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3" name="Group 132"/>
            <p:cNvGrpSpPr/>
            <p:nvPr/>
          </p:nvGrpSpPr>
          <p:grpSpPr>
            <a:xfrm>
              <a:off x="1048968" y="3744690"/>
              <a:ext cx="288000" cy="216000"/>
              <a:chOff x="1619672" y="3744690"/>
              <a:chExt cx="288000" cy="216000"/>
            </a:xfrm>
          </p:grpSpPr>
          <p:sp>
            <p:nvSpPr>
              <p:cNvPr id="135" name="Rectangle 134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4" name="Rectangle 133"/>
            <p:cNvSpPr/>
            <p:nvPr/>
          </p:nvSpPr>
          <p:spPr>
            <a:xfrm>
              <a:off x="1048968" y="374417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7099691" y="5570075"/>
            <a:ext cx="288032" cy="216520"/>
            <a:chOff x="2411760" y="3743650"/>
            <a:chExt cx="288032" cy="216520"/>
          </a:xfrm>
        </p:grpSpPr>
        <p:grpSp>
          <p:nvGrpSpPr>
            <p:cNvPr id="148" name="Group 147"/>
            <p:cNvGrpSpPr/>
            <p:nvPr/>
          </p:nvGrpSpPr>
          <p:grpSpPr>
            <a:xfrm>
              <a:off x="2411760" y="3744170"/>
              <a:ext cx="288000" cy="216000"/>
              <a:chOff x="1619672" y="3744690"/>
              <a:chExt cx="288000" cy="216000"/>
            </a:xfrm>
          </p:grpSpPr>
          <p:sp>
            <p:nvSpPr>
              <p:cNvPr id="150" name="Rectangle 149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9" name="Rectangle 148"/>
            <p:cNvSpPr/>
            <p:nvPr/>
          </p:nvSpPr>
          <p:spPr>
            <a:xfrm>
              <a:off x="2411760" y="374365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4" name="Rectangle 153"/>
          <p:cNvSpPr/>
          <p:nvPr/>
        </p:nvSpPr>
        <p:spPr>
          <a:xfrm>
            <a:off x="6235595" y="5209394"/>
            <a:ext cx="288032" cy="21600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+mj-lt"/>
              </a:rPr>
              <a:t>3</a:t>
            </a:r>
            <a:endParaRPr lang="zh-CN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5947579" y="5209394"/>
            <a:ext cx="288032" cy="21600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+mj-lt"/>
              </a:rPr>
              <a:t>2</a:t>
            </a:r>
            <a:endParaRPr lang="zh-CN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5664891" y="5209394"/>
            <a:ext cx="288032" cy="21600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+mj-lt"/>
              </a:rPr>
              <a:t>1</a:t>
            </a:r>
            <a:endParaRPr lang="zh-CN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7099691" y="5208874"/>
            <a:ext cx="288032" cy="21600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+mj-lt"/>
              </a:rPr>
              <a:t>N</a:t>
            </a:r>
            <a:endParaRPr lang="zh-CN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8" name="Oval 157"/>
          <p:cNvSpPr/>
          <p:nvPr/>
        </p:nvSpPr>
        <p:spPr>
          <a:xfrm>
            <a:off x="6667643" y="5660335"/>
            <a:ext cx="36000" cy="36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9" name="Oval 158"/>
          <p:cNvSpPr/>
          <p:nvPr/>
        </p:nvSpPr>
        <p:spPr>
          <a:xfrm>
            <a:off x="6811691" y="5660335"/>
            <a:ext cx="36000" cy="36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0" name="Oval 159"/>
          <p:cNvSpPr/>
          <p:nvPr/>
        </p:nvSpPr>
        <p:spPr>
          <a:xfrm>
            <a:off x="6955739" y="5660335"/>
            <a:ext cx="36000" cy="36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1" name="Oval 160"/>
          <p:cNvSpPr/>
          <p:nvPr/>
        </p:nvSpPr>
        <p:spPr>
          <a:xfrm>
            <a:off x="6667643" y="5318051"/>
            <a:ext cx="36000" cy="36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6811691" y="5318051"/>
            <a:ext cx="36000" cy="36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3" name="Oval 162"/>
          <p:cNvSpPr/>
          <p:nvPr/>
        </p:nvSpPr>
        <p:spPr>
          <a:xfrm>
            <a:off x="6955739" y="5318051"/>
            <a:ext cx="36000" cy="36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4" name="内容占位符 2"/>
          <p:cNvSpPr txBox="1">
            <a:spLocks/>
          </p:cNvSpPr>
          <p:nvPr/>
        </p:nvSpPr>
        <p:spPr>
          <a:xfrm>
            <a:off x="372038" y="1361357"/>
            <a:ext cx="8520442" cy="1563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630238" lvl="2">
              <a:buFont typeface="Wingdings" panose="05000000000000000000" pitchFamily="2" charset="2"/>
              <a:buChar char="ü"/>
            </a:pPr>
            <a:r>
              <a:rPr lang="en-US" altLang="zh-CN" sz="2400" dirty="0" smtClean="0">
                <a:solidFill>
                  <a:srgbClr val="FF0066"/>
                </a:solidFill>
                <a:latin typeface="Century Gothic" pitchFamily="34" charset="0"/>
              </a:rPr>
              <a:t>RDMA-friendly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: focus </a:t>
            </a: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</a:rPr>
              <a:t>on minimizing the lookup 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cost</a:t>
            </a:r>
          </a:p>
        </p:txBody>
      </p:sp>
      <p:grpSp>
        <p:nvGrpSpPr>
          <p:cNvPr id="172" name="Group 171"/>
          <p:cNvGrpSpPr/>
          <p:nvPr/>
        </p:nvGrpSpPr>
        <p:grpSpPr>
          <a:xfrm>
            <a:off x="7956408" y="5570075"/>
            <a:ext cx="288032" cy="216520"/>
            <a:chOff x="2411760" y="3743650"/>
            <a:chExt cx="288032" cy="216520"/>
          </a:xfrm>
        </p:grpSpPr>
        <p:grpSp>
          <p:nvGrpSpPr>
            <p:cNvPr id="173" name="Group 172"/>
            <p:cNvGrpSpPr/>
            <p:nvPr/>
          </p:nvGrpSpPr>
          <p:grpSpPr>
            <a:xfrm>
              <a:off x="2411760" y="3744170"/>
              <a:ext cx="288000" cy="216000"/>
              <a:chOff x="1619672" y="3744690"/>
              <a:chExt cx="288000" cy="216000"/>
            </a:xfrm>
          </p:grpSpPr>
          <p:sp>
            <p:nvSpPr>
              <p:cNvPr id="175" name="Rectangle 174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4" name="Rectangle 173"/>
            <p:cNvSpPr/>
            <p:nvPr/>
          </p:nvSpPr>
          <p:spPr>
            <a:xfrm>
              <a:off x="2411760" y="374365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9" name="Oval 178"/>
          <p:cNvSpPr/>
          <p:nvPr/>
        </p:nvSpPr>
        <p:spPr>
          <a:xfrm>
            <a:off x="7501035" y="5642083"/>
            <a:ext cx="36000" cy="36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0" name="Oval 179"/>
          <p:cNvSpPr/>
          <p:nvPr/>
        </p:nvSpPr>
        <p:spPr>
          <a:xfrm>
            <a:off x="7645083" y="5642083"/>
            <a:ext cx="36000" cy="36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1" name="Oval 180"/>
          <p:cNvSpPr/>
          <p:nvPr/>
        </p:nvSpPr>
        <p:spPr>
          <a:xfrm>
            <a:off x="7789131" y="5642083"/>
            <a:ext cx="36000" cy="36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2" name="Group 181"/>
          <p:cNvGrpSpPr/>
          <p:nvPr/>
        </p:nvGrpSpPr>
        <p:grpSpPr>
          <a:xfrm>
            <a:off x="8244408" y="5570075"/>
            <a:ext cx="288032" cy="216520"/>
            <a:chOff x="2411760" y="3743650"/>
            <a:chExt cx="288032" cy="216520"/>
          </a:xfrm>
        </p:grpSpPr>
        <p:grpSp>
          <p:nvGrpSpPr>
            <p:cNvPr id="183" name="Group 182"/>
            <p:cNvGrpSpPr/>
            <p:nvPr/>
          </p:nvGrpSpPr>
          <p:grpSpPr>
            <a:xfrm>
              <a:off x="2411760" y="3744170"/>
              <a:ext cx="288000" cy="216000"/>
              <a:chOff x="1619672" y="3744690"/>
              <a:chExt cx="288000" cy="216000"/>
            </a:xfrm>
          </p:grpSpPr>
          <p:sp>
            <p:nvSpPr>
              <p:cNvPr id="185" name="Rectangle 184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6" name="Rectangle 185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7" name="Rectangle 186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84" name="Rectangle 183"/>
            <p:cNvSpPr/>
            <p:nvPr/>
          </p:nvSpPr>
          <p:spPr>
            <a:xfrm>
              <a:off x="2411760" y="374365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8" name="TextBox 167"/>
          <p:cNvSpPr txBox="1"/>
          <p:nvPr/>
        </p:nvSpPr>
        <p:spPr>
          <a:xfrm>
            <a:off x="5616358" y="5857527"/>
            <a:ext cx="15607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0000FF"/>
                </a:solidFill>
              </a:rPr>
              <a:t>Fetch a bucket</a:t>
            </a:r>
            <a:endParaRPr lang="zh-CN" altLang="en-US" sz="1400" dirty="0">
              <a:solidFill>
                <a:srgbClr val="0000FF"/>
              </a:solidFill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7018629" y="4636476"/>
            <a:ext cx="1757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 smtClean="0">
                <a:solidFill>
                  <a:srgbClr val="FF0066"/>
                </a:solidFill>
              </a:rPr>
              <a:t>Location</a:t>
            </a:r>
            <a:r>
              <a:rPr lang="en-US" altLang="zh-CN" sz="1600" dirty="0" smtClean="0"/>
              <a:t>-based Cache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80596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"/>
    </mc:Choice>
    <mc:Fallback xmlns="">
      <p:transition xmlns:p14="http://schemas.microsoft.com/office/powerpoint/2010/main" spd="slow" advTm="188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60432" y="6376243"/>
            <a:ext cx="504056" cy="365125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73</a:t>
            </a:fld>
            <a:endParaRPr lang="zh-CN" altLang="en-US" sz="1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Location-based Caching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416387" y="3693107"/>
            <a:ext cx="858736" cy="216520"/>
            <a:chOff x="1048968" y="3744170"/>
            <a:chExt cx="858736" cy="216520"/>
          </a:xfrm>
        </p:grpSpPr>
        <p:grpSp>
          <p:nvGrpSpPr>
            <p:cNvPr id="7" name="Group 6"/>
            <p:cNvGrpSpPr/>
            <p:nvPr/>
          </p:nvGrpSpPr>
          <p:grpSpPr>
            <a:xfrm>
              <a:off x="1619672" y="3744690"/>
              <a:ext cx="288000" cy="216000"/>
              <a:chOff x="1619672" y="3744690"/>
              <a:chExt cx="288000" cy="21600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rgbClr val="0000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1619672" y="374417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1331656" y="3744690"/>
              <a:ext cx="288000" cy="216000"/>
              <a:chOff x="1619672" y="3744690"/>
              <a:chExt cx="288000" cy="21600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1331656" y="374417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1048968" y="3744690"/>
              <a:ext cx="288000" cy="216000"/>
              <a:chOff x="1619672" y="3744690"/>
              <a:chExt cx="288000" cy="216000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2" name="Rectangle 31"/>
            <p:cNvSpPr/>
            <p:nvPr/>
          </p:nvSpPr>
          <p:spPr>
            <a:xfrm>
              <a:off x="1048968" y="374417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851187" y="3693107"/>
            <a:ext cx="288032" cy="216520"/>
            <a:chOff x="2411760" y="3743650"/>
            <a:chExt cx="288032" cy="216520"/>
          </a:xfrm>
        </p:grpSpPr>
        <p:grpSp>
          <p:nvGrpSpPr>
            <p:cNvPr id="33" name="Group 32"/>
            <p:cNvGrpSpPr/>
            <p:nvPr/>
          </p:nvGrpSpPr>
          <p:grpSpPr>
            <a:xfrm>
              <a:off x="2411760" y="3744170"/>
              <a:ext cx="288000" cy="216000"/>
              <a:chOff x="1619672" y="3744690"/>
              <a:chExt cx="288000" cy="21600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8" name="Rectangle 37"/>
            <p:cNvSpPr/>
            <p:nvPr/>
          </p:nvSpPr>
          <p:spPr>
            <a:xfrm>
              <a:off x="2411760" y="374365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94492" y="3193812"/>
            <a:ext cx="916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/>
              <a:t>Hashing Space</a:t>
            </a:r>
            <a:endParaRPr lang="zh-CN" altLang="en-US" sz="1400" dirty="0"/>
          </a:p>
        </p:txBody>
      </p:sp>
      <p:sp>
        <p:nvSpPr>
          <p:cNvPr id="39" name="Rectangle 38"/>
          <p:cNvSpPr/>
          <p:nvPr/>
        </p:nvSpPr>
        <p:spPr>
          <a:xfrm>
            <a:off x="1987091" y="3332426"/>
            <a:ext cx="288032" cy="21600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+mj-lt"/>
              </a:rPr>
              <a:t>3</a:t>
            </a:r>
            <a:endParaRPr lang="zh-CN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699075" y="3332426"/>
            <a:ext cx="288032" cy="21600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+mj-lt"/>
              </a:rPr>
              <a:t>2</a:t>
            </a:r>
            <a:endParaRPr lang="zh-CN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416387" y="3332426"/>
            <a:ext cx="288032" cy="21600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+mj-lt"/>
              </a:rPr>
              <a:t>1</a:t>
            </a:r>
            <a:endParaRPr lang="zh-CN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851187" y="3331906"/>
            <a:ext cx="288032" cy="21600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+mj-lt"/>
              </a:rPr>
              <a:t>N</a:t>
            </a:r>
            <a:endParaRPr lang="zh-CN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2419139" y="3783367"/>
            <a:ext cx="36000" cy="36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Oval 48"/>
          <p:cNvSpPr/>
          <p:nvPr/>
        </p:nvSpPr>
        <p:spPr>
          <a:xfrm>
            <a:off x="2563187" y="3783367"/>
            <a:ext cx="36000" cy="36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Oval 49"/>
          <p:cNvSpPr/>
          <p:nvPr/>
        </p:nvSpPr>
        <p:spPr>
          <a:xfrm>
            <a:off x="2707235" y="3783367"/>
            <a:ext cx="36000" cy="36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Oval 81"/>
          <p:cNvSpPr/>
          <p:nvPr/>
        </p:nvSpPr>
        <p:spPr>
          <a:xfrm>
            <a:off x="2419139" y="3441083"/>
            <a:ext cx="36000" cy="36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>
            <a:off x="2563187" y="3441083"/>
            <a:ext cx="36000" cy="36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4" name="Oval 83"/>
          <p:cNvSpPr/>
          <p:nvPr/>
        </p:nvSpPr>
        <p:spPr>
          <a:xfrm>
            <a:off x="2707235" y="3441083"/>
            <a:ext cx="36000" cy="36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2023123" y="4518668"/>
            <a:ext cx="1188104" cy="194610"/>
            <a:chOff x="1655704" y="4542593"/>
            <a:chExt cx="1188104" cy="194610"/>
          </a:xfrm>
        </p:grpSpPr>
        <p:sp>
          <p:nvSpPr>
            <p:cNvPr id="66" name="Rectangle 65"/>
            <p:cNvSpPr/>
            <p:nvPr/>
          </p:nvSpPr>
          <p:spPr>
            <a:xfrm>
              <a:off x="1655704" y="4542593"/>
              <a:ext cx="252000" cy="180000"/>
            </a:xfrm>
            <a:prstGeom prst="rect">
              <a:avLst/>
            </a:prstGeom>
            <a:solidFill>
              <a:srgbClr val="00FFFF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907704" y="4542593"/>
              <a:ext cx="252000" cy="180000"/>
            </a:xfrm>
            <a:prstGeom prst="rect">
              <a:avLst/>
            </a:prstGeom>
            <a:solidFill>
              <a:srgbClr val="00FFFF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2591808" y="4557203"/>
              <a:ext cx="252000" cy="180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2284774" y="4617136"/>
              <a:ext cx="36000" cy="36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2428822" y="4617136"/>
              <a:ext cx="36000" cy="36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1692042" y="3894081"/>
            <a:ext cx="318704" cy="80756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1983049" y="3909107"/>
            <a:ext cx="1219105" cy="59202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1689877" y="3693107"/>
            <a:ext cx="288032" cy="216000"/>
          </a:xfrm>
          <a:prstGeom prst="rect">
            <a:avLst/>
          </a:prstGeom>
          <a:pattFill prst="wdUpDiag">
            <a:fgClr>
              <a:srgbClr val="FF0066"/>
            </a:fgClr>
            <a:bgClr>
              <a:schemeClr val="bg1"/>
            </a:bgClr>
          </a:pattFill>
          <a:ln w="28575">
            <a:solidFill>
              <a:srgbClr val="FF006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8" name="Group 127"/>
          <p:cNvGrpSpPr/>
          <p:nvPr/>
        </p:nvGrpSpPr>
        <p:grpSpPr>
          <a:xfrm>
            <a:off x="5371467" y="3697820"/>
            <a:ext cx="2304256" cy="216000"/>
            <a:chOff x="5004048" y="3697820"/>
            <a:chExt cx="2304256" cy="216000"/>
          </a:xfrm>
        </p:grpSpPr>
        <p:sp>
          <p:nvSpPr>
            <p:cNvPr id="109" name="Rectangle 108"/>
            <p:cNvSpPr/>
            <p:nvPr/>
          </p:nvSpPr>
          <p:spPr>
            <a:xfrm>
              <a:off x="7092304" y="3697820"/>
              <a:ext cx="216000" cy="216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5004048" y="3697820"/>
              <a:ext cx="216000" cy="216000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5219237" y="3697820"/>
              <a:ext cx="216000" cy="216000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5435237" y="3697820"/>
              <a:ext cx="216000" cy="216000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5652292" y="3697820"/>
              <a:ext cx="216000" cy="216000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5868292" y="3697820"/>
              <a:ext cx="216000" cy="216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6299481" y="3697820"/>
              <a:ext cx="216000" cy="216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6660256" y="3769828"/>
              <a:ext cx="36000" cy="36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6804304" y="3769828"/>
              <a:ext cx="36000" cy="36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6948352" y="3769828"/>
              <a:ext cx="36000" cy="36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6083481" y="3697820"/>
              <a:ext cx="216000" cy="216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3707904" y="3693107"/>
            <a:ext cx="288032" cy="216520"/>
            <a:chOff x="2411760" y="3743650"/>
            <a:chExt cx="288032" cy="216520"/>
          </a:xfrm>
        </p:grpSpPr>
        <p:grpSp>
          <p:nvGrpSpPr>
            <p:cNvPr id="94" name="Group 93"/>
            <p:cNvGrpSpPr/>
            <p:nvPr/>
          </p:nvGrpSpPr>
          <p:grpSpPr>
            <a:xfrm>
              <a:off x="2411760" y="3744170"/>
              <a:ext cx="288000" cy="216000"/>
              <a:chOff x="1619672" y="3744690"/>
              <a:chExt cx="288000" cy="216000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rgbClr val="0000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5" name="Rectangle 94"/>
            <p:cNvSpPr/>
            <p:nvPr/>
          </p:nvSpPr>
          <p:spPr>
            <a:xfrm>
              <a:off x="2411760" y="374365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4427984" y="3693107"/>
            <a:ext cx="288032" cy="216520"/>
            <a:chOff x="2411760" y="3743650"/>
            <a:chExt cx="288032" cy="216520"/>
          </a:xfrm>
        </p:grpSpPr>
        <p:grpSp>
          <p:nvGrpSpPr>
            <p:cNvPr id="101" name="Group 100"/>
            <p:cNvGrpSpPr/>
            <p:nvPr/>
          </p:nvGrpSpPr>
          <p:grpSpPr>
            <a:xfrm>
              <a:off x="2411760" y="3744170"/>
              <a:ext cx="288000" cy="216000"/>
              <a:chOff x="1619672" y="3744690"/>
              <a:chExt cx="288000" cy="216000"/>
            </a:xfrm>
          </p:grpSpPr>
          <p:sp>
            <p:nvSpPr>
              <p:cNvPr id="103" name="Rectangle 102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2" name="Rectangle 101"/>
            <p:cNvSpPr/>
            <p:nvPr/>
          </p:nvSpPr>
          <p:spPr>
            <a:xfrm>
              <a:off x="2411760" y="374365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7" name="Oval 106"/>
          <p:cNvSpPr/>
          <p:nvPr/>
        </p:nvSpPr>
        <p:spPr>
          <a:xfrm>
            <a:off x="4103920" y="3783367"/>
            <a:ext cx="36000" cy="360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Oval 107"/>
          <p:cNvSpPr/>
          <p:nvPr/>
        </p:nvSpPr>
        <p:spPr>
          <a:xfrm>
            <a:off x="4247968" y="3783367"/>
            <a:ext cx="36000" cy="360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Freeform 119"/>
          <p:cNvSpPr/>
          <p:nvPr/>
        </p:nvSpPr>
        <p:spPr>
          <a:xfrm>
            <a:off x="2196219" y="3296953"/>
            <a:ext cx="1510630" cy="565322"/>
          </a:xfrm>
          <a:custGeom>
            <a:avLst/>
            <a:gdLst>
              <a:gd name="connsiteX0" fmla="*/ 0 w 1382233"/>
              <a:gd name="connsiteY0" fmla="*/ 565322 h 565322"/>
              <a:gd name="connsiteX1" fmla="*/ 829340 w 1382233"/>
              <a:gd name="connsiteY1" fmla="*/ 1796 h 565322"/>
              <a:gd name="connsiteX2" fmla="*/ 1382233 w 1382233"/>
              <a:gd name="connsiteY2" fmla="*/ 384569 h 565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2233" h="565322">
                <a:moveTo>
                  <a:pt x="0" y="565322"/>
                </a:moveTo>
                <a:cubicBezTo>
                  <a:pt x="299484" y="298622"/>
                  <a:pt x="598968" y="31922"/>
                  <a:pt x="829340" y="1796"/>
                </a:cubicBezTo>
                <a:cubicBezTo>
                  <a:pt x="1059712" y="-28330"/>
                  <a:pt x="1311349" y="329634"/>
                  <a:pt x="1382233" y="384569"/>
                </a:cubicBezTo>
              </a:path>
            </a:pathLst>
          </a:custGeom>
          <a:ln w="28575">
            <a:solidFill>
              <a:srgbClr val="FF0066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Freeform 120"/>
          <p:cNvSpPr/>
          <p:nvPr/>
        </p:nvSpPr>
        <p:spPr>
          <a:xfrm>
            <a:off x="3915166" y="3837123"/>
            <a:ext cx="397565" cy="222685"/>
          </a:xfrm>
          <a:custGeom>
            <a:avLst/>
            <a:gdLst>
              <a:gd name="connsiteX0" fmla="*/ 0 w 397565"/>
              <a:gd name="connsiteY0" fmla="*/ 15902 h 222685"/>
              <a:gd name="connsiteX1" fmla="*/ 206733 w 397565"/>
              <a:gd name="connsiteY1" fmla="*/ 222636 h 222685"/>
              <a:gd name="connsiteX2" fmla="*/ 397565 w 397565"/>
              <a:gd name="connsiteY2" fmla="*/ 0 h 222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7565" h="222685">
                <a:moveTo>
                  <a:pt x="0" y="15902"/>
                </a:moveTo>
                <a:cubicBezTo>
                  <a:pt x="70236" y="120594"/>
                  <a:pt x="140472" y="225286"/>
                  <a:pt x="206733" y="222636"/>
                </a:cubicBezTo>
                <a:cubicBezTo>
                  <a:pt x="272994" y="219986"/>
                  <a:pt x="335279" y="109993"/>
                  <a:pt x="397565" y="0"/>
                </a:cubicBezTo>
              </a:path>
            </a:pathLst>
          </a:custGeom>
          <a:ln w="28575">
            <a:solidFill>
              <a:srgbClr val="FF0066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27" name="Group 126"/>
          <p:cNvGrpSpPr/>
          <p:nvPr/>
        </p:nvGrpSpPr>
        <p:grpSpPr>
          <a:xfrm>
            <a:off x="5664891" y="5570075"/>
            <a:ext cx="858736" cy="216520"/>
            <a:chOff x="1048968" y="3744170"/>
            <a:chExt cx="858736" cy="216520"/>
          </a:xfrm>
        </p:grpSpPr>
        <p:grpSp>
          <p:nvGrpSpPr>
            <p:cNvPr id="129" name="Group 128"/>
            <p:cNvGrpSpPr/>
            <p:nvPr/>
          </p:nvGrpSpPr>
          <p:grpSpPr>
            <a:xfrm>
              <a:off x="1619672" y="3744690"/>
              <a:ext cx="288000" cy="216000"/>
              <a:chOff x="1619672" y="3744690"/>
              <a:chExt cx="288000" cy="216000"/>
            </a:xfrm>
          </p:grpSpPr>
          <p:sp>
            <p:nvSpPr>
              <p:cNvPr id="143" name="Rectangle 142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rgbClr val="FF0066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0" name="Rectangle 129"/>
            <p:cNvSpPr/>
            <p:nvPr/>
          </p:nvSpPr>
          <p:spPr>
            <a:xfrm>
              <a:off x="1619672" y="374417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1" name="Group 130"/>
            <p:cNvGrpSpPr/>
            <p:nvPr/>
          </p:nvGrpSpPr>
          <p:grpSpPr>
            <a:xfrm>
              <a:off x="1331656" y="3744690"/>
              <a:ext cx="288000" cy="216000"/>
              <a:chOff x="1619672" y="3744690"/>
              <a:chExt cx="288000" cy="216000"/>
            </a:xfrm>
          </p:grpSpPr>
          <p:sp>
            <p:nvSpPr>
              <p:cNvPr id="139" name="Rectangle 138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2" name="Rectangle 131"/>
            <p:cNvSpPr/>
            <p:nvPr/>
          </p:nvSpPr>
          <p:spPr>
            <a:xfrm>
              <a:off x="1331656" y="374417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3" name="Group 132"/>
            <p:cNvGrpSpPr/>
            <p:nvPr/>
          </p:nvGrpSpPr>
          <p:grpSpPr>
            <a:xfrm>
              <a:off x="1048968" y="3744690"/>
              <a:ext cx="288000" cy="216000"/>
              <a:chOff x="1619672" y="3744690"/>
              <a:chExt cx="288000" cy="216000"/>
            </a:xfrm>
          </p:grpSpPr>
          <p:sp>
            <p:nvSpPr>
              <p:cNvPr id="135" name="Rectangle 134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4" name="Rectangle 133"/>
            <p:cNvSpPr/>
            <p:nvPr/>
          </p:nvSpPr>
          <p:spPr>
            <a:xfrm>
              <a:off x="1048968" y="374417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7099691" y="5570075"/>
            <a:ext cx="288032" cy="216520"/>
            <a:chOff x="2411760" y="3743650"/>
            <a:chExt cx="288032" cy="216520"/>
          </a:xfrm>
        </p:grpSpPr>
        <p:grpSp>
          <p:nvGrpSpPr>
            <p:cNvPr id="148" name="Group 147"/>
            <p:cNvGrpSpPr/>
            <p:nvPr/>
          </p:nvGrpSpPr>
          <p:grpSpPr>
            <a:xfrm>
              <a:off x="2411760" y="3744170"/>
              <a:ext cx="288000" cy="216000"/>
              <a:chOff x="1619672" y="3744690"/>
              <a:chExt cx="288000" cy="216000"/>
            </a:xfrm>
          </p:grpSpPr>
          <p:sp>
            <p:nvSpPr>
              <p:cNvPr id="150" name="Rectangle 149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9" name="Rectangle 148"/>
            <p:cNvSpPr/>
            <p:nvPr/>
          </p:nvSpPr>
          <p:spPr>
            <a:xfrm>
              <a:off x="2411760" y="374365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4" name="Rectangle 153"/>
          <p:cNvSpPr/>
          <p:nvPr/>
        </p:nvSpPr>
        <p:spPr>
          <a:xfrm>
            <a:off x="6235595" y="5209394"/>
            <a:ext cx="288032" cy="21600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+mj-lt"/>
              </a:rPr>
              <a:t>3</a:t>
            </a:r>
            <a:endParaRPr lang="zh-CN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5947579" y="5209394"/>
            <a:ext cx="288032" cy="21600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+mj-lt"/>
              </a:rPr>
              <a:t>2</a:t>
            </a:r>
            <a:endParaRPr lang="zh-CN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5664891" y="5209394"/>
            <a:ext cx="288032" cy="21600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+mj-lt"/>
              </a:rPr>
              <a:t>1</a:t>
            </a:r>
            <a:endParaRPr lang="zh-CN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7099691" y="5208874"/>
            <a:ext cx="288032" cy="21600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+mj-lt"/>
              </a:rPr>
              <a:t>N</a:t>
            </a:r>
            <a:endParaRPr lang="zh-CN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8" name="Oval 157"/>
          <p:cNvSpPr/>
          <p:nvPr/>
        </p:nvSpPr>
        <p:spPr>
          <a:xfrm>
            <a:off x="6667643" y="5660335"/>
            <a:ext cx="36000" cy="36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9" name="Oval 158"/>
          <p:cNvSpPr/>
          <p:nvPr/>
        </p:nvSpPr>
        <p:spPr>
          <a:xfrm>
            <a:off x="6811691" y="5660335"/>
            <a:ext cx="36000" cy="36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0" name="Oval 159"/>
          <p:cNvSpPr/>
          <p:nvPr/>
        </p:nvSpPr>
        <p:spPr>
          <a:xfrm>
            <a:off x="6955739" y="5660335"/>
            <a:ext cx="36000" cy="36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1" name="Oval 160"/>
          <p:cNvSpPr/>
          <p:nvPr/>
        </p:nvSpPr>
        <p:spPr>
          <a:xfrm>
            <a:off x="6667643" y="5318051"/>
            <a:ext cx="36000" cy="36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6811691" y="5318051"/>
            <a:ext cx="36000" cy="36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3" name="Oval 162"/>
          <p:cNvSpPr/>
          <p:nvPr/>
        </p:nvSpPr>
        <p:spPr>
          <a:xfrm>
            <a:off x="6955739" y="5318051"/>
            <a:ext cx="36000" cy="36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4" name="内容占位符 2"/>
          <p:cNvSpPr txBox="1">
            <a:spLocks/>
          </p:cNvSpPr>
          <p:nvPr/>
        </p:nvSpPr>
        <p:spPr>
          <a:xfrm>
            <a:off x="372038" y="1361357"/>
            <a:ext cx="8520442" cy="1563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630238" lvl="2">
              <a:buFont typeface="Wingdings" panose="05000000000000000000" pitchFamily="2" charset="2"/>
              <a:buChar char="ü"/>
            </a:pPr>
            <a:r>
              <a:rPr lang="en-US" altLang="zh-CN" sz="2400" dirty="0" smtClean="0">
                <a:solidFill>
                  <a:srgbClr val="FF0066"/>
                </a:solidFill>
                <a:latin typeface="Century Gothic" pitchFamily="34" charset="0"/>
              </a:rPr>
              <a:t>RDMA-friendly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: focus </a:t>
            </a: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</a:rPr>
              <a:t>on minimizing the lookup 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cost</a:t>
            </a:r>
          </a:p>
        </p:txBody>
      </p:sp>
      <p:grpSp>
        <p:nvGrpSpPr>
          <p:cNvPr id="172" name="Group 171"/>
          <p:cNvGrpSpPr/>
          <p:nvPr/>
        </p:nvGrpSpPr>
        <p:grpSpPr>
          <a:xfrm>
            <a:off x="7956408" y="5570075"/>
            <a:ext cx="288032" cy="216520"/>
            <a:chOff x="2411760" y="3743650"/>
            <a:chExt cx="288032" cy="216520"/>
          </a:xfrm>
        </p:grpSpPr>
        <p:grpSp>
          <p:nvGrpSpPr>
            <p:cNvPr id="173" name="Group 172"/>
            <p:cNvGrpSpPr/>
            <p:nvPr/>
          </p:nvGrpSpPr>
          <p:grpSpPr>
            <a:xfrm>
              <a:off x="2411760" y="3744170"/>
              <a:ext cx="288000" cy="216000"/>
              <a:chOff x="1619672" y="3744690"/>
              <a:chExt cx="288000" cy="216000"/>
            </a:xfrm>
          </p:grpSpPr>
          <p:sp>
            <p:nvSpPr>
              <p:cNvPr id="175" name="Rectangle 174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rgbClr val="0000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4" name="Rectangle 173"/>
            <p:cNvSpPr/>
            <p:nvPr/>
          </p:nvSpPr>
          <p:spPr>
            <a:xfrm>
              <a:off x="2411760" y="374365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9" name="Oval 178"/>
          <p:cNvSpPr/>
          <p:nvPr/>
        </p:nvSpPr>
        <p:spPr>
          <a:xfrm>
            <a:off x="7501035" y="5642083"/>
            <a:ext cx="36000" cy="36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0" name="Oval 179"/>
          <p:cNvSpPr/>
          <p:nvPr/>
        </p:nvSpPr>
        <p:spPr>
          <a:xfrm>
            <a:off x="7645083" y="5642083"/>
            <a:ext cx="36000" cy="36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1" name="Oval 180"/>
          <p:cNvSpPr/>
          <p:nvPr/>
        </p:nvSpPr>
        <p:spPr>
          <a:xfrm>
            <a:off x="7789131" y="5642083"/>
            <a:ext cx="36000" cy="36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2" name="Group 181"/>
          <p:cNvGrpSpPr/>
          <p:nvPr/>
        </p:nvGrpSpPr>
        <p:grpSpPr>
          <a:xfrm>
            <a:off x="8244408" y="5570075"/>
            <a:ext cx="288032" cy="216520"/>
            <a:chOff x="2411760" y="3743650"/>
            <a:chExt cx="288032" cy="216520"/>
          </a:xfrm>
        </p:grpSpPr>
        <p:grpSp>
          <p:nvGrpSpPr>
            <p:cNvPr id="183" name="Group 182"/>
            <p:cNvGrpSpPr/>
            <p:nvPr/>
          </p:nvGrpSpPr>
          <p:grpSpPr>
            <a:xfrm>
              <a:off x="2411760" y="3744170"/>
              <a:ext cx="288000" cy="216000"/>
              <a:chOff x="1619672" y="3744690"/>
              <a:chExt cx="288000" cy="216000"/>
            </a:xfrm>
          </p:grpSpPr>
          <p:sp>
            <p:nvSpPr>
              <p:cNvPr id="185" name="Rectangle 184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6" name="Rectangle 185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7" name="Rectangle 186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84" name="Rectangle 183"/>
            <p:cNvSpPr/>
            <p:nvPr/>
          </p:nvSpPr>
          <p:spPr>
            <a:xfrm>
              <a:off x="2411760" y="374365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5" name="Freeform 164"/>
          <p:cNvSpPr/>
          <p:nvPr/>
        </p:nvSpPr>
        <p:spPr>
          <a:xfrm>
            <a:off x="6451595" y="5161685"/>
            <a:ext cx="1510630" cy="565322"/>
          </a:xfrm>
          <a:custGeom>
            <a:avLst/>
            <a:gdLst>
              <a:gd name="connsiteX0" fmla="*/ 0 w 1382233"/>
              <a:gd name="connsiteY0" fmla="*/ 565322 h 565322"/>
              <a:gd name="connsiteX1" fmla="*/ 829340 w 1382233"/>
              <a:gd name="connsiteY1" fmla="*/ 1796 h 565322"/>
              <a:gd name="connsiteX2" fmla="*/ 1382233 w 1382233"/>
              <a:gd name="connsiteY2" fmla="*/ 384569 h 565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2233" h="565322">
                <a:moveTo>
                  <a:pt x="0" y="565322"/>
                </a:moveTo>
                <a:cubicBezTo>
                  <a:pt x="299484" y="298622"/>
                  <a:pt x="598968" y="31922"/>
                  <a:pt x="829340" y="1796"/>
                </a:cubicBezTo>
                <a:cubicBezTo>
                  <a:pt x="1059712" y="-28330"/>
                  <a:pt x="1311349" y="329634"/>
                  <a:pt x="1382233" y="384569"/>
                </a:cubicBezTo>
              </a:path>
            </a:pathLst>
          </a:custGeom>
          <a:ln w="28575">
            <a:solidFill>
              <a:srgbClr val="FF0066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7" name="TextBox 166"/>
          <p:cNvSpPr txBox="1"/>
          <p:nvPr/>
        </p:nvSpPr>
        <p:spPr>
          <a:xfrm>
            <a:off x="5616358" y="5858108"/>
            <a:ext cx="1560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0000FF"/>
                </a:solidFill>
              </a:rPr>
              <a:t>Cascading Cache</a:t>
            </a:r>
            <a:endParaRPr lang="zh-CN" altLang="en-US" sz="1400" dirty="0">
              <a:solidFill>
                <a:srgbClr val="0000FF"/>
              </a:solidFill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7018629" y="4636476"/>
            <a:ext cx="1757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 smtClean="0">
                <a:solidFill>
                  <a:srgbClr val="FF0066"/>
                </a:solidFill>
              </a:rPr>
              <a:t>Location</a:t>
            </a:r>
            <a:r>
              <a:rPr lang="en-US" altLang="zh-CN" sz="1600" dirty="0" smtClean="0"/>
              <a:t>-based Cache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28241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"/>
    </mc:Choice>
    <mc:Fallback xmlns="">
      <p:transition xmlns:p14="http://schemas.microsoft.com/office/powerpoint/2010/main" spd="slow" advTm="169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60432" y="6376243"/>
            <a:ext cx="504056" cy="365125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74</a:t>
            </a:fld>
            <a:endParaRPr lang="zh-CN" altLang="en-US" sz="1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Content-based Caching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416387" y="3693107"/>
            <a:ext cx="858736" cy="216520"/>
            <a:chOff x="1048968" y="3744170"/>
            <a:chExt cx="858736" cy="216520"/>
          </a:xfrm>
        </p:grpSpPr>
        <p:grpSp>
          <p:nvGrpSpPr>
            <p:cNvPr id="7" name="Group 6"/>
            <p:cNvGrpSpPr/>
            <p:nvPr/>
          </p:nvGrpSpPr>
          <p:grpSpPr>
            <a:xfrm>
              <a:off x="1619672" y="3744690"/>
              <a:ext cx="288000" cy="216000"/>
              <a:chOff x="1619672" y="3744690"/>
              <a:chExt cx="288000" cy="21600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rgbClr val="0000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1619672" y="374417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1331656" y="3744690"/>
              <a:ext cx="288000" cy="216000"/>
              <a:chOff x="1619672" y="3744690"/>
              <a:chExt cx="288000" cy="21600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1331656" y="374417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1048968" y="3744690"/>
              <a:ext cx="288000" cy="216000"/>
              <a:chOff x="1619672" y="3744690"/>
              <a:chExt cx="288000" cy="216000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2" name="Rectangle 31"/>
            <p:cNvSpPr/>
            <p:nvPr/>
          </p:nvSpPr>
          <p:spPr>
            <a:xfrm>
              <a:off x="1048968" y="374417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851187" y="3693107"/>
            <a:ext cx="288032" cy="216520"/>
            <a:chOff x="2411760" y="3743650"/>
            <a:chExt cx="288032" cy="216520"/>
          </a:xfrm>
        </p:grpSpPr>
        <p:grpSp>
          <p:nvGrpSpPr>
            <p:cNvPr id="33" name="Group 32"/>
            <p:cNvGrpSpPr/>
            <p:nvPr/>
          </p:nvGrpSpPr>
          <p:grpSpPr>
            <a:xfrm>
              <a:off x="2411760" y="3744170"/>
              <a:ext cx="288000" cy="216000"/>
              <a:chOff x="1619672" y="3744690"/>
              <a:chExt cx="288000" cy="21600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8" name="Rectangle 37"/>
            <p:cNvSpPr/>
            <p:nvPr/>
          </p:nvSpPr>
          <p:spPr>
            <a:xfrm>
              <a:off x="2411760" y="374365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94492" y="3193812"/>
            <a:ext cx="916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/>
              <a:t>Hashing Space</a:t>
            </a:r>
            <a:endParaRPr lang="zh-CN" altLang="en-US" sz="1400" dirty="0"/>
          </a:p>
        </p:txBody>
      </p:sp>
      <p:sp>
        <p:nvSpPr>
          <p:cNvPr id="39" name="Rectangle 38"/>
          <p:cNvSpPr/>
          <p:nvPr/>
        </p:nvSpPr>
        <p:spPr>
          <a:xfrm>
            <a:off x="1987091" y="3332426"/>
            <a:ext cx="288032" cy="21600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+mj-lt"/>
              </a:rPr>
              <a:t>3</a:t>
            </a:r>
            <a:endParaRPr lang="zh-CN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699075" y="3332426"/>
            <a:ext cx="288032" cy="21600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+mj-lt"/>
              </a:rPr>
              <a:t>2</a:t>
            </a:r>
            <a:endParaRPr lang="zh-CN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416387" y="3332426"/>
            <a:ext cx="288032" cy="21600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+mj-lt"/>
              </a:rPr>
              <a:t>1</a:t>
            </a:r>
            <a:endParaRPr lang="zh-CN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851187" y="3331906"/>
            <a:ext cx="288032" cy="21600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+mj-lt"/>
              </a:rPr>
              <a:t>N</a:t>
            </a:r>
            <a:endParaRPr lang="zh-CN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2419139" y="3783367"/>
            <a:ext cx="36000" cy="36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Oval 48"/>
          <p:cNvSpPr/>
          <p:nvPr/>
        </p:nvSpPr>
        <p:spPr>
          <a:xfrm>
            <a:off x="2563187" y="3783367"/>
            <a:ext cx="36000" cy="36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Oval 49"/>
          <p:cNvSpPr/>
          <p:nvPr/>
        </p:nvSpPr>
        <p:spPr>
          <a:xfrm>
            <a:off x="2707235" y="3783367"/>
            <a:ext cx="36000" cy="36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Oval 81"/>
          <p:cNvSpPr/>
          <p:nvPr/>
        </p:nvSpPr>
        <p:spPr>
          <a:xfrm>
            <a:off x="2419139" y="3441083"/>
            <a:ext cx="36000" cy="36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>
            <a:off x="2563187" y="3441083"/>
            <a:ext cx="36000" cy="36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4" name="Oval 83"/>
          <p:cNvSpPr/>
          <p:nvPr/>
        </p:nvSpPr>
        <p:spPr>
          <a:xfrm>
            <a:off x="2707235" y="3441083"/>
            <a:ext cx="36000" cy="36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2023123" y="4518668"/>
            <a:ext cx="1188104" cy="194610"/>
            <a:chOff x="1655704" y="4542593"/>
            <a:chExt cx="1188104" cy="194610"/>
          </a:xfrm>
        </p:grpSpPr>
        <p:sp>
          <p:nvSpPr>
            <p:cNvPr id="66" name="Rectangle 65"/>
            <p:cNvSpPr/>
            <p:nvPr/>
          </p:nvSpPr>
          <p:spPr>
            <a:xfrm>
              <a:off x="1655704" y="4542593"/>
              <a:ext cx="252000" cy="180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907704" y="4542593"/>
              <a:ext cx="252000" cy="180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2591808" y="4557203"/>
              <a:ext cx="252000" cy="180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2284774" y="4617136"/>
              <a:ext cx="36000" cy="36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2428822" y="4617136"/>
              <a:ext cx="36000" cy="36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1692042" y="3894081"/>
            <a:ext cx="318704" cy="80756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1983049" y="3909107"/>
            <a:ext cx="1219105" cy="59202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1689877" y="3693107"/>
            <a:ext cx="288032" cy="216000"/>
          </a:xfrm>
          <a:prstGeom prst="rect">
            <a:avLst/>
          </a:prstGeom>
          <a:pattFill prst="wdUpDiag">
            <a:fgClr>
              <a:srgbClr val="FF0066"/>
            </a:fgClr>
            <a:bgClr>
              <a:schemeClr val="bg1"/>
            </a:bgClr>
          </a:pattFill>
          <a:ln w="28575">
            <a:solidFill>
              <a:srgbClr val="FF006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8" name="Group 127"/>
          <p:cNvGrpSpPr/>
          <p:nvPr/>
        </p:nvGrpSpPr>
        <p:grpSpPr>
          <a:xfrm>
            <a:off x="5371467" y="3697820"/>
            <a:ext cx="2304256" cy="216000"/>
            <a:chOff x="5004048" y="3697820"/>
            <a:chExt cx="2304256" cy="216000"/>
          </a:xfrm>
        </p:grpSpPr>
        <p:sp>
          <p:nvSpPr>
            <p:cNvPr id="109" name="Rectangle 108"/>
            <p:cNvSpPr/>
            <p:nvPr/>
          </p:nvSpPr>
          <p:spPr>
            <a:xfrm>
              <a:off x="7092304" y="3697820"/>
              <a:ext cx="216000" cy="216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5004048" y="3697820"/>
              <a:ext cx="216000" cy="216000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5219237" y="3697820"/>
              <a:ext cx="216000" cy="216000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5435237" y="3697820"/>
              <a:ext cx="216000" cy="216000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5652292" y="3697820"/>
              <a:ext cx="216000" cy="216000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5868292" y="3697820"/>
              <a:ext cx="216000" cy="216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6299481" y="3697820"/>
              <a:ext cx="216000" cy="216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6660256" y="3769828"/>
              <a:ext cx="36000" cy="36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6804304" y="3769828"/>
              <a:ext cx="36000" cy="36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6948352" y="3769828"/>
              <a:ext cx="36000" cy="36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6083481" y="3697820"/>
              <a:ext cx="216000" cy="216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3707904" y="3693107"/>
            <a:ext cx="288032" cy="216520"/>
            <a:chOff x="2411760" y="3743650"/>
            <a:chExt cx="288032" cy="216520"/>
          </a:xfrm>
        </p:grpSpPr>
        <p:grpSp>
          <p:nvGrpSpPr>
            <p:cNvPr id="94" name="Group 93"/>
            <p:cNvGrpSpPr/>
            <p:nvPr/>
          </p:nvGrpSpPr>
          <p:grpSpPr>
            <a:xfrm>
              <a:off x="2411760" y="3744170"/>
              <a:ext cx="288000" cy="216000"/>
              <a:chOff x="1619672" y="3744690"/>
              <a:chExt cx="288000" cy="216000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rgbClr val="0000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5" name="Rectangle 94"/>
            <p:cNvSpPr/>
            <p:nvPr/>
          </p:nvSpPr>
          <p:spPr>
            <a:xfrm>
              <a:off x="2411760" y="374365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4427984" y="3693107"/>
            <a:ext cx="288032" cy="216520"/>
            <a:chOff x="2411760" y="3743650"/>
            <a:chExt cx="288032" cy="216520"/>
          </a:xfrm>
        </p:grpSpPr>
        <p:grpSp>
          <p:nvGrpSpPr>
            <p:cNvPr id="101" name="Group 100"/>
            <p:cNvGrpSpPr/>
            <p:nvPr/>
          </p:nvGrpSpPr>
          <p:grpSpPr>
            <a:xfrm>
              <a:off x="2411760" y="3744170"/>
              <a:ext cx="288000" cy="216000"/>
              <a:chOff x="1619672" y="3744690"/>
              <a:chExt cx="288000" cy="216000"/>
            </a:xfrm>
          </p:grpSpPr>
          <p:sp>
            <p:nvSpPr>
              <p:cNvPr id="103" name="Rectangle 102"/>
              <p:cNvSpPr/>
              <p:nvPr/>
            </p:nvSpPr>
            <p:spPr>
              <a:xfrm>
                <a:off x="1619672" y="3744690"/>
                <a:ext cx="144000" cy="108000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1763672" y="3744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1619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1763672" y="3852690"/>
                <a:ext cx="144000" cy="10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2" name="Rectangle 101"/>
            <p:cNvSpPr/>
            <p:nvPr/>
          </p:nvSpPr>
          <p:spPr>
            <a:xfrm>
              <a:off x="2411760" y="3743650"/>
              <a:ext cx="288032" cy="21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7" name="Oval 106"/>
          <p:cNvSpPr/>
          <p:nvPr/>
        </p:nvSpPr>
        <p:spPr>
          <a:xfrm>
            <a:off x="4103920" y="3783367"/>
            <a:ext cx="36000" cy="360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Oval 107"/>
          <p:cNvSpPr/>
          <p:nvPr/>
        </p:nvSpPr>
        <p:spPr>
          <a:xfrm>
            <a:off x="4247968" y="3783367"/>
            <a:ext cx="36000" cy="360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Freeform 119"/>
          <p:cNvSpPr/>
          <p:nvPr/>
        </p:nvSpPr>
        <p:spPr>
          <a:xfrm>
            <a:off x="2196219" y="3296953"/>
            <a:ext cx="1510630" cy="565322"/>
          </a:xfrm>
          <a:custGeom>
            <a:avLst/>
            <a:gdLst>
              <a:gd name="connsiteX0" fmla="*/ 0 w 1382233"/>
              <a:gd name="connsiteY0" fmla="*/ 565322 h 565322"/>
              <a:gd name="connsiteX1" fmla="*/ 829340 w 1382233"/>
              <a:gd name="connsiteY1" fmla="*/ 1796 h 565322"/>
              <a:gd name="connsiteX2" fmla="*/ 1382233 w 1382233"/>
              <a:gd name="connsiteY2" fmla="*/ 384569 h 565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2233" h="565322">
                <a:moveTo>
                  <a:pt x="0" y="565322"/>
                </a:moveTo>
                <a:cubicBezTo>
                  <a:pt x="299484" y="298622"/>
                  <a:pt x="598968" y="31922"/>
                  <a:pt x="829340" y="1796"/>
                </a:cubicBezTo>
                <a:cubicBezTo>
                  <a:pt x="1059712" y="-28330"/>
                  <a:pt x="1311349" y="329634"/>
                  <a:pt x="1382233" y="384569"/>
                </a:cubicBezTo>
              </a:path>
            </a:pathLst>
          </a:custGeom>
          <a:ln w="28575">
            <a:solidFill>
              <a:srgbClr val="FF0066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Freeform 120"/>
          <p:cNvSpPr/>
          <p:nvPr/>
        </p:nvSpPr>
        <p:spPr>
          <a:xfrm>
            <a:off x="3915166" y="3837123"/>
            <a:ext cx="397565" cy="222685"/>
          </a:xfrm>
          <a:custGeom>
            <a:avLst/>
            <a:gdLst>
              <a:gd name="connsiteX0" fmla="*/ 0 w 397565"/>
              <a:gd name="connsiteY0" fmla="*/ 15902 h 222685"/>
              <a:gd name="connsiteX1" fmla="*/ 206733 w 397565"/>
              <a:gd name="connsiteY1" fmla="*/ 222636 h 222685"/>
              <a:gd name="connsiteX2" fmla="*/ 397565 w 397565"/>
              <a:gd name="connsiteY2" fmla="*/ 0 h 222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7565" h="222685">
                <a:moveTo>
                  <a:pt x="0" y="15902"/>
                </a:moveTo>
                <a:cubicBezTo>
                  <a:pt x="70236" y="120594"/>
                  <a:pt x="140472" y="225286"/>
                  <a:pt x="206733" y="222636"/>
                </a:cubicBezTo>
                <a:cubicBezTo>
                  <a:pt x="272994" y="219986"/>
                  <a:pt x="335279" y="109993"/>
                  <a:pt x="397565" y="0"/>
                </a:cubicBezTo>
              </a:path>
            </a:pathLst>
          </a:custGeom>
          <a:ln w="28575">
            <a:solidFill>
              <a:srgbClr val="FF0066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68" y="1713002"/>
            <a:ext cx="7776864" cy="707886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rgbClr val="FF0066"/>
                </a:solidFill>
              </a:rPr>
              <a:t>Content-based </a:t>
            </a:r>
            <a:r>
              <a:rPr lang="en-US" altLang="zh-CN" sz="2000" dirty="0"/>
              <a:t>caching (e.g., replication) is hard to perform strong-consistent read and write locally, especially for </a:t>
            </a:r>
            <a:r>
              <a:rPr lang="en-US" altLang="zh-CN" sz="2000" dirty="0" smtClean="0"/>
              <a:t>RDMA</a:t>
            </a:r>
            <a:endParaRPr lang="zh-CN" altLang="en-US" sz="2000" dirty="0"/>
          </a:p>
        </p:txBody>
      </p:sp>
      <p:sp>
        <p:nvSpPr>
          <p:cNvPr id="85" name="Rectangle 84"/>
          <p:cNvSpPr/>
          <p:nvPr/>
        </p:nvSpPr>
        <p:spPr>
          <a:xfrm>
            <a:off x="6558752" y="5229200"/>
            <a:ext cx="216000" cy="2160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9" name="Straight Arrow Connector 88"/>
          <p:cNvCxnSpPr/>
          <p:nvPr/>
        </p:nvCxnSpPr>
        <p:spPr>
          <a:xfrm>
            <a:off x="5868144" y="3296953"/>
            <a:ext cx="0" cy="400867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5580184" y="2996952"/>
            <a:ext cx="6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0000FF"/>
                </a:solidFill>
              </a:rPr>
              <a:t>Write</a:t>
            </a:r>
            <a:endParaRPr lang="zh-CN" altLang="en-US" sz="1400" dirty="0">
              <a:solidFill>
                <a:srgbClr val="0000FF"/>
              </a:solidFill>
            </a:endParaRPr>
          </a:p>
        </p:txBody>
      </p:sp>
      <p:cxnSp>
        <p:nvCxnSpPr>
          <p:cNvPr id="91" name="Straight Arrow Connector 90"/>
          <p:cNvCxnSpPr>
            <a:stCxn id="112" idx="2"/>
            <a:endCxn id="85" idx="0"/>
          </p:cNvCxnSpPr>
          <p:nvPr/>
        </p:nvCxnSpPr>
        <p:spPr>
          <a:xfrm>
            <a:off x="5910656" y="3913820"/>
            <a:ext cx="756096" cy="131538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 flipH="1" flipV="1">
            <a:off x="6660232" y="5423338"/>
            <a:ext cx="0" cy="28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6408296" y="5661248"/>
            <a:ext cx="82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0000FF"/>
                </a:solidFill>
              </a:rPr>
              <a:t>Read</a:t>
            </a:r>
            <a:endParaRPr lang="zh-CN" altLang="en-US" sz="1400" dirty="0">
              <a:solidFill>
                <a:srgbClr val="0000FF"/>
              </a:solidFill>
            </a:endParaRPr>
          </a:p>
        </p:txBody>
      </p:sp>
      <p:cxnSp>
        <p:nvCxnSpPr>
          <p:cNvPr id="125" name="Straight Arrow Connector 124"/>
          <p:cNvCxnSpPr/>
          <p:nvPr/>
        </p:nvCxnSpPr>
        <p:spPr>
          <a:xfrm>
            <a:off x="5940152" y="3284984"/>
            <a:ext cx="0" cy="400867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4859968" y="2996952"/>
            <a:ext cx="936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FF0066"/>
                </a:solidFill>
              </a:rPr>
              <a:t>RDMA+</a:t>
            </a:r>
            <a:endParaRPr lang="zh-CN" altLang="en-US" sz="1400" dirty="0">
              <a:solidFill>
                <a:srgbClr val="FF0066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4593311" y="5292695"/>
            <a:ext cx="1757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 smtClean="0"/>
              <a:t>Content-based Cache</a:t>
            </a:r>
            <a:endParaRPr lang="zh-CN" altLang="en-US" sz="1600" dirty="0"/>
          </a:p>
        </p:txBody>
      </p:sp>
      <p:sp>
        <p:nvSpPr>
          <p:cNvPr id="53" name="Freeform 52"/>
          <p:cNvSpPr/>
          <p:nvPr/>
        </p:nvSpPr>
        <p:spPr>
          <a:xfrm>
            <a:off x="5831704" y="3896139"/>
            <a:ext cx="720171" cy="1447138"/>
          </a:xfrm>
          <a:custGeom>
            <a:avLst/>
            <a:gdLst>
              <a:gd name="connsiteX0" fmla="*/ 720171 w 720171"/>
              <a:gd name="connsiteY0" fmla="*/ 1447138 h 1447138"/>
              <a:gd name="connsiteX1" fmla="*/ 68164 w 720171"/>
              <a:gd name="connsiteY1" fmla="*/ 954157 h 1447138"/>
              <a:gd name="connsiteX2" fmla="*/ 52261 w 720171"/>
              <a:gd name="connsiteY2" fmla="*/ 0 h 1447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0171" h="1447138">
                <a:moveTo>
                  <a:pt x="720171" y="1447138"/>
                </a:moveTo>
                <a:cubicBezTo>
                  <a:pt x="449826" y="1321242"/>
                  <a:pt x="179482" y="1195347"/>
                  <a:pt x="68164" y="954157"/>
                </a:cubicBezTo>
                <a:cubicBezTo>
                  <a:pt x="-43154" y="712967"/>
                  <a:pt x="4553" y="356483"/>
                  <a:pt x="52261" y="0"/>
                </a:cubicBezTo>
              </a:path>
            </a:pathLst>
          </a:custGeom>
          <a:ln w="12700">
            <a:solidFill>
              <a:schemeClr val="tx1"/>
            </a:solidFill>
            <a:prstDash val="dash"/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" name="TextBox 121"/>
          <p:cNvSpPr txBox="1"/>
          <p:nvPr/>
        </p:nvSpPr>
        <p:spPr>
          <a:xfrm>
            <a:off x="5522100" y="4438273"/>
            <a:ext cx="1138132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1400" dirty="0" smtClean="0"/>
              <a:t>Invalidate or synchronize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9364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"/>
    </mc:Choice>
    <mc:Fallback xmlns="">
      <p:transition xmlns:p14="http://schemas.microsoft.com/office/powerpoint/2010/main" spd="slow" advTm="239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3" name="内容占位符 2"/>
          <p:cNvSpPr txBox="1">
            <a:spLocks/>
          </p:cNvSpPr>
          <p:nvPr/>
        </p:nvSpPr>
        <p:spPr>
          <a:xfrm>
            <a:off x="372038" y="1361357"/>
            <a:ext cx="8376426" cy="5014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173038" lvl="2" indent="-173038">
              <a:buNone/>
            </a:pPr>
            <a:r>
              <a:rPr lang="en-US" altLang="zh-CN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In-memory Transaction Processing</a:t>
            </a:r>
            <a:endParaRPr lang="en-US" altLang="zh-CN" sz="2400" i="1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630238" lvl="2"/>
            <a:r>
              <a:rPr lang="en-US" altLang="zh-CN" sz="2000" b="1" dirty="0" smtClean="0">
                <a:solidFill>
                  <a:schemeClr val="tx1"/>
                </a:solidFill>
                <a:latin typeface="Century Gothic" pitchFamily="34" charset="0"/>
              </a:rPr>
              <a:t>General</a:t>
            </a:r>
            <a:r>
              <a:rPr lang="en-US" altLang="zh-CN" sz="2000" dirty="0" smtClean="0">
                <a:solidFill>
                  <a:schemeClr val="tx1"/>
                </a:solidFill>
                <a:latin typeface="Century Gothic" pitchFamily="34" charset="0"/>
              </a:rPr>
              <a:t>: </a:t>
            </a:r>
            <a:r>
              <a:rPr lang="en-US" altLang="zh-CN" sz="2000" dirty="0" smtClean="0">
                <a:solidFill>
                  <a:srgbClr val="FF0066"/>
                </a:solidFill>
                <a:latin typeface="Century Gothic" pitchFamily="34" charset="0"/>
              </a:rPr>
              <a:t>Spanner</a:t>
            </a:r>
            <a:r>
              <a:rPr lang="en-US" altLang="zh-CN" sz="2000" baseline="30000" dirty="0" smtClean="0">
                <a:solidFill>
                  <a:schemeClr val="tx1"/>
                </a:solidFill>
                <a:latin typeface="Century Gothic" pitchFamily="34" charset="0"/>
              </a:rPr>
              <a:t>OSDI’12</a:t>
            </a:r>
            <a:r>
              <a:rPr lang="en-US" altLang="zh-CN" sz="2000" dirty="0" smtClean="0">
                <a:solidFill>
                  <a:schemeClr val="tx1"/>
                </a:solidFill>
                <a:latin typeface="Century Gothic" pitchFamily="34" charset="0"/>
              </a:rPr>
              <a:t>, </a:t>
            </a:r>
            <a:r>
              <a:rPr lang="en-US" altLang="zh-CN" sz="2000" dirty="0" smtClean="0">
                <a:solidFill>
                  <a:srgbClr val="FF0066"/>
                </a:solidFill>
                <a:latin typeface="Century Gothic" pitchFamily="34" charset="0"/>
              </a:rPr>
              <a:t>Calvin</a:t>
            </a:r>
            <a:r>
              <a:rPr lang="en-US" altLang="zh-CN" sz="2000" baseline="30000" dirty="0" smtClean="0">
                <a:solidFill>
                  <a:schemeClr val="tx1"/>
                </a:solidFill>
                <a:latin typeface="Century Gothic" pitchFamily="34" charset="0"/>
              </a:rPr>
              <a:t>SIGMOD’12</a:t>
            </a:r>
            <a:r>
              <a:rPr lang="en-US" altLang="zh-CN" sz="2000" dirty="0" smtClean="0">
                <a:solidFill>
                  <a:schemeClr val="tx1"/>
                </a:solidFill>
                <a:latin typeface="Century Gothic" pitchFamily="34" charset="0"/>
              </a:rPr>
              <a:t>, </a:t>
            </a:r>
            <a:r>
              <a:rPr lang="en-US" altLang="zh-CN" sz="2000" dirty="0" smtClean="0">
                <a:solidFill>
                  <a:srgbClr val="FF0066"/>
                </a:solidFill>
                <a:latin typeface="Century Gothic" pitchFamily="34" charset="0"/>
              </a:rPr>
              <a:t>Silo</a:t>
            </a:r>
            <a:r>
              <a:rPr lang="en-US" altLang="zh-CN" sz="2000" baseline="30000" dirty="0" smtClean="0">
                <a:solidFill>
                  <a:schemeClr val="tx1"/>
                </a:solidFill>
                <a:latin typeface="Century Gothic" pitchFamily="34" charset="0"/>
              </a:rPr>
              <a:t>SOSP’13</a:t>
            </a:r>
            <a:r>
              <a:rPr lang="en-US" altLang="zh-CN" sz="2000" dirty="0" smtClean="0">
                <a:solidFill>
                  <a:schemeClr val="tx1"/>
                </a:solidFill>
                <a:latin typeface="Century Gothic" pitchFamily="34" charset="0"/>
              </a:rPr>
              <a:t>, </a:t>
            </a:r>
            <a:r>
              <a:rPr lang="en-US" altLang="zh-CN" sz="2000" dirty="0" smtClean="0">
                <a:solidFill>
                  <a:srgbClr val="FF0066"/>
                </a:solidFill>
                <a:latin typeface="Century Gothic" pitchFamily="34" charset="0"/>
              </a:rPr>
              <a:t>Lynx</a:t>
            </a:r>
            <a:r>
              <a:rPr lang="en-US" altLang="zh-CN" sz="2000" baseline="30000" dirty="0" smtClean="0">
                <a:solidFill>
                  <a:schemeClr val="tx1"/>
                </a:solidFill>
                <a:latin typeface="Century Gothic" pitchFamily="34" charset="0"/>
              </a:rPr>
              <a:t>SOSP’13</a:t>
            </a:r>
            <a:r>
              <a:rPr lang="en-US" altLang="zh-CN" sz="2000" dirty="0" smtClean="0">
                <a:solidFill>
                  <a:schemeClr val="tx1"/>
                </a:solidFill>
                <a:latin typeface="Century Gothic" pitchFamily="34" charset="0"/>
              </a:rPr>
              <a:t>, </a:t>
            </a:r>
            <a:r>
              <a:rPr lang="en-US" altLang="zh-CN" sz="2000" dirty="0">
                <a:solidFill>
                  <a:srgbClr val="FF0066"/>
                </a:solidFill>
                <a:latin typeface="Century Gothic" pitchFamily="34" charset="0"/>
              </a:rPr>
              <a:t>Hekaton</a:t>
            </a:r>
            <a:r>
              <a:rPr lang="en-US" altLang="zh-CN" sz="2000" baseline="30000" dirty="0">
                <a:solidFill>
                  <a:srgbClr val="000000"/>
                </a:solidFill>
                <a:latin typeface="Century Gothic" pitchFamily="34" charset="0"/>
                <a:ea typeface="微软雅黑"/>
              </a:rPr>
              <a:t>SIGMOD’13</a:t>
            </a:r>
            <a:r>
              <a:rPr lang="en-US" altLang="zh-CN" sz="2000" dirty="0">
                <a:solidFill>
                  <a:schemeClr val="tx1"/>
                </a:solidFill>
                <a:latin typeface="Century Gothic" pitchFamily="34" charset="0"/>
              </a:rPr>
              <a:t>, </a:t>
            </a:r>
            <a:r>
              <a:rPr lang="en-US" altLang="zh-CN" sz="2000" dirty="0" smtClean="0">
                <a:solidFill>
                  <a:srgbClr val="FF0066"/>
                </a:solidFill>
                <a:latin typeface="Century Gothic" pitchFamily="34" charset="0"/>
              </a:rPr>
              <a:t>Salt</a:t>
            </a:r>
            <a:r>
              <a:rPr lang="en-US" altLang="zh-CN" sz="2000" baseline="30000" dirty="0" smtClean="0">
                <a:solidFill>
                  <a:schemeClr val="tx1"/>
                </a:solidFill>
                <a:latin typeface="Century Gothic" pitchFamily="34" charset="0"/>
              </a:rPr>
              <a:t>OSDI’14</a:t>
            </a:r>
            <a:r>
              <a:rPr lang="en-US" altLang="zh-CN" sz="2000" dirty="0" smtClean="0">
                <a:solidFill>
                  <a:schemeClr val="tx1"/>
                </a:solidFill>
                <a:latin typeface="Century Gothic" pitchFamily="34" charset="0"/>
              </a:rPr>
              <a:t>, </a:t>
            </a:r>
            <a:r>
              <a:rPr lang="en-US" altLang="zh-CN" sz="2000" dirty="0" smtClean="0">
                <a:solidFill>
                  <a:srgbClr val="FF0066"/>
                </a:solidFill>
                <a:latin typeface="Century Gothic" pitchFamily="34" charset="0"/>
              </a:rPr>
              <a:t>Doppel</a:t>
            </a:r>
            <a:r>
              <a:rPr lang="en-US" altLang="zh-CN" sz="2000" baseline="30000" dirty="0" smtClean="0">
                <a:solidFill>
                  <a:schemeClr val="tx1"/>
                </a:solidFill>
                <a:latin typeface="Century Gothic" pitchFamily="34" charset="0"/>
              </a:rPr>
              <a:t>OSDI’14</a:t>
            </a:r>
            <a:r>
              <a:rPr lang="en-US" altLang="zh-CN" sz="2000" dirty="0" smtClean="0">
                <a:solidFill>
                  <a:schemeClr val="tx1"/>
                </a:solidFill>
                <a:latin typeface="Century Gothic" pitchFamily="34" charset="0"/>
              </a:rPr>
              <a:t>, and </a:t>
            </a:r>
            <a:r>
              <a:rPr lang="en-US" altLang="zh-CN" sz="2000" dirty="0" smtClean="0">
                <a:solidFill>
                  <a:srgbClr val="FF0066"/>
                </a:solidFill>
                <a:latin typeface="Century Gothic" pitchFamily="34" charset="0"/>
              </a:rPr>
              <a:t>R</a:t>
            </a:r>
            <a:r>
              <a:rPr lang="en-US" altLang="zh-CN" sz="1800" dirty="0" smtClean="0">
                <a:solidFill>
                  <a:srgbClr val="FF0066"/>
                </a:solidFill>
                <a:latin typeface="Century Gothic" pitchFamily="34" charset="0"/>
              </a:rPr>
              <a:t>OCOCO</a:t>
            </a:r>
            <a:r>
              <a:rPr lang="en-US" altLang="zh-CN" sz="2000" baseline="30000" dirty="0" smtClean="0">
                <a:solidFill>
                  <a:schemeClr val="tx1"/>
                </a:solidFill>
                <a:latin typeface="Century Gothic" pitchFamily="34" charset="0"/>
              </a:rPr>
              <a:t>OSDI’14</a:t>
            </a:r>
            <a:endParaRPr lang="en-US" altLang="zh-CN" sz="20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630238" lvl="2"/>
            <a:r>
              <a:rPr lang="en-US" altLang="zh-CN" sz="2000" b="1" dirty="0" smtClean="0">
                <a:solidFill>
                  <a:schemeClr val="tx1"/>
                </a:solidFill>
                <a:latin typeface="Century Gothic" pitchFamily="34" charset="0"/>
              </a:rPr>
              <a:t>HTM</a:t>
            </a:r>
            <a:r>
              <a:rPr lang="en-US" altLang="zh-CN" sz="2000" dirty="0" smtClean="0">
                <a:solidFill>
                  <a:schemeClr val="tx1"/>
                </a:solidFill>
                <a:latin typeface="Century Gothic" pitchFamily="34" charset="0"/>
              </a:rPr>
              <a:t>: </a:t>
            </a:r>
            <a:r>
              <a:rPr lang="en-US" altLang="zh-CN" sz="2000" dirty="0" smtClean="0">
                <a:solidFill>
                  <a:srgbClr val="FF0066"/>
                </a:solidFill>
                <a:latin typeface="Century Gothic" pitchFamily="34" charset="0"/>
              </a:rPr>
              <a:t>DBX</a:t>
            </a:r>
            <a:r>
              <a:rPr lang="en-US" altLang="zh-CN" sz="2000" baseline="30000" dirty="0" smtClean="0">
                <a:solidFill>
                  <a:schemeClr val="tx1"/>
                </a:solidFill>
                <a:latin typeface="Century Gothic" pitchFamily="34" charset="0"/>
              </a:rPr>
              <a:t>EuroSys’14</a:t>
            </a:r>
            <a:r>
              <a:rPr lang="en-US" altLang="zh-CN" sz="2000" dirty="0" smtClean="0">
                <a:solidFill>
                  <a:schemeClr val="tx1"/>
                </a:solidFill>
                <a:latin typeface="Century Gothic" pitchFamily="34" charset="0"/>
              </a:rPr>
              <a:t>, </a:t>
            </a:r>
            <a:r>
              <a:rPr lang="en-US" altLang="zh-CN" sz="2000" dirty="0" smtClean="0">
                <a:solidFill>
                  <a:srgbClr val="FF0066"/>
                </a:solidFill>
                <a:latin typeface="Century Gothic" pitchFamily="34" charset="0"/>
              </a:rPr>
              <a:t>TSO</a:t>
            </a:r>
            <a:r>
              <a:rPr lang="en-US" altLang="zh-CN" sz="2000" baseline="30000" dirty="0" smtClean="0">
                <a:solidFill>
                  <a:schemeClr val="tx1"/>
                </a:solidFill>
                <a:latin typeface="Century Gothic" pitchFamily="34" charset="0"/>
              </a:rPr>
              <a:t>ICDE’14</a:t>
            </a:r>
            <a:r>
              <a:rPr lang="en-US" altLang="zh-CN" sz="2000" dirty="0" smtClean="0">
                <a:solidFill>
                  <a:schemeClr val="tx1"/>
                </a:solidFill>
                <a:latin typeface="Century Gothic" pitchFamily="34" charset="0"/>
              </a:rPr>
              <a:t> and </a:t>
            </a:r>
            <a:r>
              <a:rPr lang="en-US" altLang="zh-CN" sz="2000" dirty="0" smtClean="0">
                <a:solidFill>
                  <a:srgbClr val="FF0066"/>
                </a:solidFill>
                <a:latin typeface="Century Gothic" pitchFamily="34" charset="0"/>
              </a:rPr>
              <a:t>DBX-TC</a:t>
            </a:r>
            <a:r>
              <a:rPr lang="en-US" altLang="zh-CN" sz="2000" baseline="30000" dirty="0" smtClean="0">
                <a:solidFill>
                  <a:schemeClr val="tx1"/>
                </a:solidFill>
                <a:latin typeface="Century Gothic" pitchFamily="34" charset="0"/>
              </a:rPr>
              <a:t>TR’15</a:t>
            </a:r>
            <a:endParaRPr lang="en-US" altLang="zh-CN" sz="20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630238" lvl="2"/>
            <a:r>
              <a:rPr lang="en-US" altLang="zh-CN" sz="2000" b="1" dirty="0" smtClean="0">
                <a:solidFill>
                  <a:schemeClr val="tx1"/>
                </a:solidFill>
                <a:latin typeface="Century Gothic" pitchFamily="34" charset="0"/>
              </a:rPr>
              <a:t>RDMA</a:t>
            </a:r>
            <a:r>
              <a:rPr lang="en-US" altLang="zh-CN" sz="2000" dirty="0" smtClean="0">
                <a:solidFill>
                  <a:schemeClr val="tx1"/>
                </a:solidFill>
                <a:latin typeface="Century Gothic" pitchFamily="34" charset="0"/>
              </a:rPr>
              <a:t>: </a:t>
            </a:r>
            <a:r>
              <a:rPr lang="en-US" altLang="zh-CN" sz="2000" dirty="0" smtClean="0">
                <a:solidFill>
                  <a:srgbClr val="FF0066"/>
                </a:solidFill>
                <a:latin typeface="Century Gothic" pitchFamily="34" charset="0"/>
              </a:rPr>
              <a:t>FaRM</a:t>
            </a:r>
            <a:r>
              <a:rPr lang="en-US" altLang="zh-CN" sz="2000" baseline="30000" dirty="0" smtClean="0">
                <a:solidFill>
                  <a:schemeClr val="tx1"/>
                </a:solidFill>
                <a:latin typeface="Century Gothic" pitchFamily="34" charset="0"/>
              </a:rPr>
              <a:t>NSDI’14</a:t>
            </a:r>
            <a:r>
              <a:rPr lang="en-US" altLang="zh-CN" sz="2000" dirty="0" smtClean="0">
                <a:solidFill>
                  <a:schemeClr val="tx1"/>
                </a:solidFill>
                <a:latin typeface="Century Gothic" pitchFamily="34" charset="0"/>
              </a:rPr>
              <a:t> and </a:t>
            </a:r>
            <a:r>
              <a:rPr lang="en-US" altLang="zh-CN" sz="2000" dirty="0" smtClean="0">
                <a:solidFill>
                  <a:srgbClr val="FF0066"/>
                </a:solidFill>
                <a:latin typeface="Century Gothic" pitchFamily="34" charset="0"/>
              </a:rPr>
              <a:t>DTX</a:t>
            </a:r>
            <a:r>
              <a:rPr lang="en-US" altLang="zh-CN" sz="2000" baseline="30000" dirty="0" smtClean="0">
                <a:solidFill>
                  <a:schemeClr val="tx1"/>
                </a:solidFill>
                <a:latin typeface="Century Gothic" pitchFamily="34" charset="0"/>
              </a:rPr>
              <a:t>SOSP’15</a:t>
            </a:r>
          </a:p>
          <a:p>
            <a:pPr marL="173038" lvl="2" indent="-173038">
              <a:buNone/>
            </a:pPr>
            <a:endParaRPr lang="en-US" altLang="zh-CN" sz="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173038" lvl="2" indent="-173038">
              <a:buNone/>
            </a:pPr>
            <a:r>
              <a:rPr lang="en-US" altLang="zh-CN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Key-value Store with RDMA</a:t>
            </a:r>
            <a:endParaRPr lang="en-US" altLang="zh-CN" sz="2600" i="1" dirty="0">
              <a:solidFill>
                <a:schemeClr val="tx1"/>
              </a:solidFill>
              <a:latin typeface="Century Gothic" pitchFamily="34" charset="0"/>
            </a:endParaRPr>
          </a:p>
          <a:p>
            <a:pPr marL="630238" lvl="2"/>
            <a:r>
              <a:rPr lang="en-US" altLang="zh-CN" sz="2000" dirty="0" smtClean="0">
                <a:solidFill>
                  <a:srgbClr val="FF0066"/>
                </a:solidFill>
                <a:latin typeface="Century Gothic" pitchFamily="34" charset="0"/>
              </a:rPr>
              <a:t>Pilaf</a:t>
            </a:r>
            <a:r>
              <a:rPr lang="en-US" altLang="zh-CN" sz="2000" baseline="30000" dirty="0" smtClean="0">
                <a:solidFill>
                  <a:schemeClr val="tx1"/>
                </a:solidFill>
                <a:latin typeface="Century Gothic" pitchFamily="34" charset="0"/>
              </a:rPr>
              <a:t>ATC’13</a:t>
            </a:r>
            <a:r>
              <a:rPr lang="en-US" altLang="zh-CN" sz="2000" dirty="0" smtClean="0">
                <a:solidFill>
                  <a:schemeClr val="tx1"/>
                </a:solidFill>
                <a:latin typeface="Century Gothic" pitchFamily="34" charset="0"/>
              </a:rPr>
              <a:t>, </a:t>
            </a:r>
            <a:r>
              <a:rPr lang="en-US" altLang="zh-CN" sz="2000" dirty="0" smtClean="0">
                <a:solidFill>
                  <a:srgbClr val="FF0066"/>
                </a:solidFill>
                <a:latin typeface="Century Gothic" pitchFamily="34" charset="0"/>
              </a:rPr>
              <a:t>FaRM</a:t>
            </a:r>
            <a:r>
              <a:rPr lang="en-US" altLang="zh-CN" sz="2000" baseline="30000" dirty="0" smtClean="0">
                <a:solidFill>
                  <a:schemeClr val="tx1"/>
                </a:solidFill>
                <a:latin typeface="Century Gothic" pitchFamily="34" charset="0"/>
              </a:rPr>
              <a:t>NSDI’14</a:t>
            </a:r>
            <a:r>
              <a:rPr lang="en-US" altLang="zh-CN" sz="2000" dirty="0" smtClean="0">
                <a:solidFill>
                  <a:schemeClr val="tx1"/>
                </a:solidFill>
                <a:latin typeface="Century Gothic" pitchFamily="34" charset="0"/>
              </a:rPr>
              <a:t>, </a:t>
            </a:r>
            <a:r>
              <a:rPr lang="en-US" altLang="zh-CN" sz="2000" dirty="0" smtClean="0">
                <a:solidFill>
                  <a:srgbClr val="FF0066"/>
                </a:solidFill>
                <a:latin typeface="Century Gothic" pitchFamily="34" charset="0"/>
              </a:rPr>
              <a:t>H</a:t>
            </a:r>
            <a:r>
              <a:rPr lang="en-US" altLang="zh-CN" sz="1800" dirty="0" smtClean="0">
                <a:solidFill>
                  <a:srgbClr val="FF0066"/>
                </a:solidFill>
                <a:latin typeface="Century Gothic" pitchFamily="34" charset="0"/>
              </a:rPr>
              <a:t>ERD</a:t>
            </a:r>
            <a:r>
              <a:rPr lang="en-US" altLang="zh-CN" sz="2000" baseline="30000" dirty="0" smtClean="0">
                <a:solidFill>
                  <a:schemeClr val="tx1"/>
                </a:solidFill>
                <a:latin typeface="Century Gothic" pitchFamily="34" charset="0"/>
              </a:rPr>
              <a:t>SIGCOMM’14</a:t>
            </a:r>
            <a:r>
              <a:rPr lang="en-US" altLang="zh-CN" sz="2000" dirty="0" smtClean="0">
                <a:solidFill>
                  <a:schemeClr val="tx1"/>
                </a:solidFill>
                <a:latin typeface="Century Gothic" pitchFamily="34" charset="0"/>
              </a:rPr>
              <a:t>, and </a:t>
            </a:r>
            <a:r>
              <a:rPr lang="en-US" altLang="zh-CN" sz="2000" dirty="0" smtClean="0">
                <a:solidFill>
                  <a:srgbClr val="FF0066"/>
                </a:solidFill>
                <a:latin typeface="Century Gothic" pitchFamily="34" charset="0"/>
              </a:rPr>
              <a:t>C-Hint</a:t>
            </a:r>
            <a:r>
              <a:rPr lang="en-US" altLang="zh-CN" sz="2000" baseline="30000" dirty="0" smtClean="0">
                <a:solidFill>
                  <a:schemeClr val="tx1"/>
                </a:solidFill>
                <a:latin typeface="Century Gothic" pitchFamily="34" charset="0"/>
              </a:rPr>
              <a:t>SoCC’14</a:t>
            </a:r>
          </a:p>
          <a:p>
            <a:pPr marL="173038" lvl="2" indent="-173038">
              <a:buNone/>
            </a:pPr>
            <a:endParaRPr lang="en-US" altLang="zh-CN" sz="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173038" lvl="2" indent="-173038">
              <a:buNone/>
            </a:pPr>
            <a:r>
              <a:rPr lang="en-US" altLang="zh-CN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Distributed Transactional Memory</a:t>
            </a:r>
            <a:endParaRPr lang="en-US" altLang="zh-CN" sz="2600" i="1" dirty="0">
              <a:solidFill>
                <a:schemeClr val="tx1"/>
              </a:solidFill>
              <a:latin typeface="Century Gothic" pitchFamily="34" charset="0"/>
            </a:endParaRPr>
          </a:p>
          <a:p>
            <a:pPr marL="630238" lvl="2"/>
            <a:r>
              <a:rPr lang="en-US" altLang="zh-CN" sz="2000" dirty="0" smtClean="0">
                <a:solidFill>
                  <a:srgbClr val="FF0066"/>
                </a:solidFill>
                <a:latin typeface="Century Gothic" pitchFamily="34" charset="0"/>
              </a:rPr>
              <a:t>Ballistic</a:t>
            </a:r>
            <a:r>
              <a:rPr lang="en-US" altLang="zh-CN" sz="2000" baseline="30000" dirty="0" smtClean="0">
                <a:solidFill>
                  <a:schemeClr val="tx1"/>
                </a:solidFill>
                <a:latin typeface="Century Gothic" pitchFamily="34" charset="0"/>
              </a:rPr>
              <a:t>DISC’05</a:t>
            </a:r>
            <a:r>
              <a:rPr lang="en-US" altLang="zh-CN" sz="2000" dirty="0" smtClean="0">
                <a:solidFill>
                  <a:schemeClr val="tx1"/>
                </a:solidFill>
                <a:latin typeface="Century Gothic" pitchFamily="34" charset="0"/>
              </a:rPr>
              <a:t>, </a:t>
            </a:r>
            <a:r>
              <a:rPr lang="en-US" altLang="zh-CN" sz="2000" dirty="0" smtClean="0">
                <a:solidFill>
                  <a:srgbClr val="FF0066"/>
                </a:solidFill>
                <a:latin typeface="Century Gothic" pitchFamily="34" charset="0"/>
              </a:rPr>
              <a:t>DMV</a:t>
            </a:r>
            <a:r>
              <a:rPr lang="en-US" altLang="zh-CN" sz="2000" baseline="30000" dirty="0" smtClean="0">
                <a:solidFill>
                  <a:schemeClr val="tx1"/>
                </a:solidFill>
                <a:latin typeface="Century Gothic" pitchFamily="34" charset="0"/>
              </a:rPr>
              <a:t>PPoPP’06</a:t>
            </a:r>
            <a:r>
              <a:rPr lang="en-US" altLang="zh-CN" sz="2000" dirty="0" smtClean="0">
                <a:solidFill>
                  <a:schemeClr val="tx1"/>
                </a:solidFill>
                <a:latin typeface="Century Gothic" pitchFamily="34" charset="0"/>
              </a:rPr>
              <a:t>, and </a:t>
            </a:r>
            <a:r>
              <a:rPr lang="en-US" altLang="zh-CN" sz="2000" dirty="0" smtClean="0">
                <a:solidFill>
                  <a:srgbClr val="FF0066"/>
                </a:solidFill>
                <a:latin typeface="Century Gothic" pitchFamily="34" charset="0"/>
              </a:rPr>
              <a:t>Cluster-STM</a:t>
            </a:r>
            <a:r>
              <a:rPr lang="en-US" altLang="zh-CN" sz="2000" baseline="30000" dirty="0" smtClean="0">
                <a:solidFill>
                  <a:schemeClr val="tx1"/>
                </a:solidFill>
                <a:latin typeface="Century Gothic" pitchFamily="34" charset="0"/>
              </a:rPr>
              <a:t>PPoPP’08</a:t>
            </a:r>
          </a:p>
          <a:p>
            <a:pPr marL="173038" lvl="2" indent="-173038">
              <a:buNone/>
            </a:pPr>
            <a:endParaRPr lang="en-US" altLang="zh-CN" sz="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173038" lvl="2" indent="-173038">
              <a:buNone/>
            </a:pPr>
            <a:r>
              <a:rPr lang="en-US" altLang="zh-CN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Lease</a:t>
            </a:r>
            <a:endParaRPr lang="en-US" altLang="zh-CN" sz="2600" i="1" dirty="0">
              <a:solidFill>
                <a:schemeClr val="tx1"/>
              </a:solidFill>
              <a:latin typeface="Century Gothic" pitchFamily="34" charset="0"/>
            </a:endParaRPr>
          </a:p>
          <a:p>
            <a:pPr marL="630238" lvl="2"/>
            <a:r>
              <a:rPr lang="en-US" altLang="zh-CN" sz="2000" dirty="0" smtClean="0">
                <a:solidFill>
                  <a:srgbClr val="FF0066"/>
                </a:solidFill>
                <a:latin typeface="Century Gothic" pitchFamily="34" charset="0"/>
              </a:rPr>
              <a:t>Megastore</a:t>
            </a:r>
            <a:r>
              <a:rPr lang="en-US" altLang="zh-CN" sz="2000" baseline="30000" dirty="0" smtClean="0">
                <a:solidFill>
                  <a:schemeClr val="tx1"/>
                </a:solidFill>
                <a:latin typeface="Century Gothic" pitchFamily="34" charset="0"/>
              </a:rPr>
              <a:t>CIDR’11</a:t>
            </a:r>
            <a:r>
              <a:rPr lang="en-US" altLang="zh-CN" sz="2000" dirty="0" smtClean="0">
                <a:solidFill>
                  <a:schemeClr val="tx1"/>
                </a:solidFill>
                <a:latin typeface="Century Gothic" pitchFamily="34" charset="0"/>
              </a:rPr>
              <a:t>, </a:t>
            </a:r>
            <a:r>
              <a:rPr lang="en-US" altLang="zh-CN" sz="2000" dirty="0" smtClean="0">
                <a:solidFill>
                  <a:srgbClr val="FF0066"/>
                </a:solidFill>
                <a:latin typeface="Century Gothic" pitchFamily="34" charset="0"/>
              </a:rPr>
              <a:t>Spanner</a:t>
            </a:r>
            <a:r>
              <a:rPr lang="en-US" altLang="zh-CN" sz="2000" baseline="30000" dirty="0" smtClean="0">
                <a:solidFill>
                  <a:schemeClr val="tx1"/>
                </a:solidFill>
                <a:latin typeface="Century Gothic" pitchFamily="34" charset="0"/>
              </a:rPr>
              <a:t>OSDI’12</a:t>
            </a:r>
            <a:r>
              <a:rPr lang="en-US" altLang="zh-CN" sz="2000" dirty="0" smtClean="0">
                <a:solidFill>
                  <a:schemeClr val="tx1"/>
                </a:solidFill>
                <a:latin typeface="Century Gothic" pitchFamily="34" charset="0"/>
              </a:rPr>
              <a:t>, </a:t>
            </a:r>
            <a:r>
              <a:rPr lang="en-US" altLang="zh-CN" sz="2000" dirty="0">
                <a:solidFill>
                  <a:schemeClr val="tx1"/>
                </a:solidFill>
                <a:latin typeface="Century Gothic" pitchFamily="34" charset="0"/>
              </a:rPr>
              <a:t>and </a:t>
            </a:r>
            <a:r>
              <a:rPr lang="en-US" altLang="zh-CN" sz="2000" dirty="0">
                <a:solidFill>
                  <a:srgbClr val="FF0066"/>
                </a:solidFill>
                <a:latin typeface="Century Gothic" pitchFamily="34" charset="0"/>
              </a:rPr>
              <a:t>Quorum </a:t>
            </a:r>
            <a:r>
              <a:rPr lang="en-US" altLang="zh-CN" sz="2000" dirty="0" smtClean="0">
                <a:solidFill>
                  <a:srgbClr val="FF0066"/>
                </a:solidFill>
                <a:latin typeface="Century Gothic" pitchFamily="34" charset="0"/>
              </a:rPr>
              <a:t>leases</a:t>
            </a:r>
            <a:r>
              <a:rPr lang="en-US" altLang="zh-CN" sz="2000" baseline="30000" dirty="0" smtClean="0">
                <a:solidFill>
                  <a:schemeClr val="tx1"/>
                </a:solidFill>
                <a:latin typeface="Century Gothic" pitchFamily="34" charset="0"/>
              </a:rPr>
              <a:t>SoCC’14</a:t>
            </a:r>
            <a:endParaRPr lang="en-US" altLang="zh-CN" sz="2000" baseline="300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376243"/>
            <a:ext cx="648072" cy="365125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75</a:t>
            </a:fld>
            <a:endParaRPr lang="zh-CN" altLang="en-US" sz="1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Related Work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05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3" name="内容占位符 2"/>
          <p:cNvSpPr txBox="1">
            <a:spLocks/>
          </p:cNvSpPr>
          <p:nvPr/>
        </p:nvSpPr>
        <p:spPr>
          <a:xfrm>
            <a:off x="516054" y="1361357"/>
            <a:ext cx="8088394" cy="1563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173038" lvl="2" indent="-173038">
              <a:buNone/>
            </a:pPr>
            <a:r>
              <a:rPr lang="en-US" altLang="zh-CN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HTM</a:t>
            </a:r>
            <a:r>
              <a:rPr lang="en-US" altLang="zh-CN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: </a:t>
            </a:r>
            <a:r>
              <a:rPr lang="en-US" altLang="zh-CN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H</a:t>
            </a:r>
            <a:r>
              <a:rPr lang="en-US" altLang="zh-CN" sz="2600" dirty="0" smtClean="0">
                <a:solidFill>
                  <a:schemeClr val="tx1"/>
                </a:solidFill>
                <a:latin typeface="Century Gothic" pitchFamily="34" charset="0"/>
              </a:rPr>
              <a:t>ardware</a:t>
            </a:r>
            <a:r>
              <a:rPr lang="en-US" altLang="zh-CN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altLang="zh-CN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</a:t>
            </a:r>
            <a:r>
              <a:rPr lang="en-US" altLang="zh-CN" sz="2600" dirty="0" smtClean="0">
                <a:solidFill>
                  <a:schemeClr val="tx1"/>
                </a:solidFill>
                <a:latin typeface="Century Gothic" pitchFamily="34" charset="0"/>
              </a:rPr>
              <a:t>ransaction</a:t>
            </a:r>
            <a:r>
              <a:rPr lang="en-US" altLang="zh-CN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altLang="zh-CN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</a:t>
            </a:r>
            <a:r>
              <a:rPr lang="en-US" altLang="zh-CN" sz="2600" dirty="0" smtClean="0">
                <a:solidFill>
                  <a:schemeClr val="tx1"/>
                </a:solidFill>
                <a:latin typeface="Century Gothic" pitchFamily="34" charset="0"/>
              </a:rPr>
              <a:t>emory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2488" y="6376243"/>
            <a:ext cx="432000" cy="365125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8</a:t>
            </a:fld>
            <a:endParaRPr lang="zh-CN" altLang="en-US" sz="1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Opportunities</a:t>
            </a:r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 with HTM &amp; RDMA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516054" y="2780928"/>
            <a:ext cx="8520442" cy="1367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173038" lvl="2" indent="-173038">
              <a:buNone/>
            </a:pPr>
            <a:r>
              <a:rPr lang="en-US" altLang="zh-CN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RDMA</a:t>
            </a:r>
            <a:r>
              <a:rPr lang="en-US" altLang="zh-CN" sz="2600" dirty="0">
                <a:solidFill>
                  <a:schemeClr val="tx1"/>
                </a:solidFill>
                <a:latin typeface="Century Gothic" pitchFamily="34" charset="0"/>
              </a:rPr>
              <a:t>: </a:t>
            </a:r>
            <a:r>
              <a:rPr lang="en-US" altLang="zh-CN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</a:t>
            </a:r>
            <a:r>
              <a:rPr lang="en-US" altLang="zh-CN" sz="2600" dirty="0">
                <a:solidFill>
                  <a:schemeClr val="tx1"/>
                </a:solidFill>
                <a:latin typeface="Century Gothic" pitchFamily="34" charset="0"/>
              </a:rPr>
              <a:t>emote </a:t>
            </a:r>
            <a:r>
              <a:rPr lang="en-US" altLang="zh-CN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</a:t>
            </a:r>
            <a:r>
              <a:rPr lang="en-US" altLang="zh-CN" sz="2600" dirty="0" smtClean="0">
                <a:solidFill>
                  <a:schemeClr val="tx1"/>
                </a:solidFill>
                <a:latin typeface="Century Gothic" pitchFamily="34" charset="0"/>
              </a:rPr>
              <a:t>irect </a:t>
            </a:r>
            <a:r>
              <a:rPr lang="en-US" altLang="zh-CN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</a:t>
            </a:r>
            <a:r>
              <a:rPr lang="en-US" altLang="zh-CN" sz="2600" dirty="0" smtClean="0">
                <a:solidFill>
                  <a:schemeClr val="tx1"/>
                </a:solidFill>
                <a:latin typeface="Century Gothic" pitchFamily="34" charset="0"/>
              </a:rPr>
              <a:t>emory </a:t>
            </a:r>
            <a:r>
              <a:rPr lang="en-US" altLang="zh-CN" sz="2600" b="1" dirty="0" smtClean="0">
                <a:solidFill>
                  <a:schemeClr val="tx1"/>
                </a:solidFill>
                <a:latin typeface="Century Gothic" pitchFamily="34" charset="0"/>
              </a:rPr>
              <a:t>A</a:t>
            </a:r>
            <a:r>
              <a:rPr lang="en-US" altLang="zh-CN" sz="2600" dirty="0" smtClean="0">
                <a:solidFill>
                  <a:schemeClr val="tx1"/>
                </a:solidFill>
                <a:latin typeface="Century Gothic" pitchFamily="34" charset="0"/>
              </a:rPr>
              <a:t>ccess</a:t>
            </a:r>
          </a:p>
        </p:txBody>
      </p:sp>
      <p:sp>
        <p:nvSpPr>
          <p:cNvPr id="51" name="TextBox 19"/>
          <p:cNvSpPr txBox="1"/>
          <p:nvPr/>
        </p:nvSpPr>
        <p:spPr>
          <a:xfrm>
            <a:off x="251520" y="4437112"/>
            <a:ext cx="1800200" cy="830997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square" lIns="36000" rIns="36000" rtlCol="0">
            <a:spAutoFit/>
          </a:bodyPr>
          <a:lstStyle/>
          <a:p>
            <a:pPr algn="r"/>
            <a:r>
              <a:rPr lang="en-US" altLang="zh-CN" sz="2400" b="1" dirty="0" smtClean="0">
                <a:solidFill>
                  <a:srgbClr val="FF0066"/>
                </a:solidFill>
                <a:effectLst>
                  <a:glow rad="190500">
                    <a:schemeClr val="bg1">
                      <a:lumMod val="95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HTM</a:t>
            </a:r>
            <a:r>
              <a:rPr lang="en-US" altLang="zh-CN" sz="2400" b="1" dirty="0" smtClean="0">
                <a:effectLst>
                  <a:glow rad="190500">
                    <a:schemeClr val="bg1">
                      <a:lumMod val="95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Strong Atomicity</a:t>
            </a:r>
            <a:endParaRPr lang="zh-CN" altLang="en-US" sz="2400" b="1" dirty="0">
              <a:effectLst>
                <a:glow rad="190500">
                  <a:schemeClr val="bg1">
                    <a:lumMod val="95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20"/>
          <p:cNvSpPr txBox="1"/>
          <p:nvPr/>
        </p:nvSpPr>
        <p:spPr>
          <a:xfrm>
            <a:off x="2411760" y="4437112"/>
            <a:ext cx="2304256" cy="830997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square" lIns="36000" rIns="36000" rtlCol="0">
            <a:spAutoFit/>
          </a:bodyPr>
          <a:lstStyle/>
          <a:p>
            <a:pPr algn="r"/>
            <a:r>
              <a:rPr lang="en-US" altLang="zh-CN" sz="2400" b="1" dirty="0" smtClean="0">
                <a:solidFill>
                  <a:srgbClr val="FF0066"/>
                </a:solidFill>
                <a:effectLst>
                  <a:glow rad="190500">
                    <a:schemeClr val="bg1">
                      <a:lumMod val="9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RDMA</a:t>
            </a:r>
            <a:r>
              <a:rPr lang="en-US" altLang="zh-CN" sz="2400" b="1" dirty="0" smtClean="0">
                <a:effectLst>
                  <a:glow rad="190500">
                    <a:schemeClr val="bg1">
                      <a:lumMod val="9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Strong Consistency</a:t>
            </a:r>
            <a:endParaRPr lang="zh-CN" altLang="en-US" sz="2400" b="1" dirty="0">
              <a:effectLst>
                <a:glow rad="190500">
                  <a:schemeClr val="bg1">
                    <a:lumMod val="9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Plus 2"/>
          <p:cNvSpPr/>
          <p:nvPr/>
        </p:nvSpPr>
        <p:spPr>
          <a:xfrm>
            <a:off x="2231776" y="4690610"/>
            <a:ext cx="324000" cy="324000"/>
          </a:xfrm>
          <a:prstGeom prst="mathPlus">
            <a:avLst>
              <a:gd name="adj1" fmla="val 2650"/>
            </a:avLst>
          </a:prstGeom>
          <a:solidFill>
            <a:srgbClr val="FF0066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3" name="组 32"/>
          <p:cNvGrpSpPr/>
          <p:nvPr/>
        </p:nvGrpSpPr>
        <p:grpSpPr>
          <a:xfrm>
            <a:off x="5004048" y="4672590"/>
            <a:ext cx="360040" cy="360040"/>
            <a:chOff x="4860032" y="4725144"/>
            <a:chExt cx="360040" cy="432048"/>
          </a:xfrm>
          <a:effectLst/>
        </p:grpSpPr>
        <p:cxnSp>
          <p:nvCxnSpPr>
            <p:cNvPr id="22" name="直线连接符 21"/>
            <p:cNvCxnSpPr/>
            <p:nvPr/>
          </p:nvCxnSpPr>
          <p:spPr>
            <a:xfrm>
              <a:off x="4860032" y="4869160"/>
              <a:ext cx="288032" cy="0"/>
            </a:xfrm>
            <a:prstGeom prst="line">
              <a:avLst/>
            </a:prstGeom>
            <a:ln w="3810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直线连接符 26"/>
            <p:cNvCxnSpPr/>
            <p:nvPr/>
          </p:nvCxnSpPr>
          <p:spPr>
            <a:xfrm>
              <a:off x="4860032" y="5013176"/>
              <a:ext cx="288032" cy="0"/>
            </a:xfrm>
            <a:prstGeom prst="line">
              <a:avLst/>
            </a:prstGeom>
            <a:ln w="3810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直线连接符 25"/>
            <p:cNvCxnSpPr/>
            <p:nvPr/>
          </p:nvCxnSpPr>
          <p:spPr>
            <a:xfrm>
              <a:off x="5004048" y="4725144"/>
              <a:ext cx="216024" cy="216024"/>
            </a:xfrm>
            <a:prstGeom prst="line">
              <a:avLst/>
            </a:prstGeom>
            <a:ln w="3810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直线连接符 28"/>
            <p:cNvCxnSpPr/>
            <p:nvPr/>
          </p:nvCxnSpPr>
          <p:spPr>
            <a:xfrm flipH="1">
              <a:off x="5004048" y="4941168"/>
              <a:ext cx="216024" cy="216024"/>
            </a:xfrm>
            <a:prstGeom prst="line">
              <a:avLst/>
            </a:prstGeom>
            <a:ln w="3810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6" name="TextBox 20"/>
          <p:cNvSpPr txBox="1"/>
          <p:nvPr/>
        </p:nvSpPr>
        <p:spPr>
          <a:xfrm>
            <a:off x="5580112" y="4437112"/>
            <a:ext cx="3168352" cy="830997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US" altLang="zh-CN" sz="2400" b="1" dirty="0" smtClean="0">
                <a:effectLst>
                  <a:glow rad="190500">
                    <a:schemeClr val="bg1">
                      <a:lumMod val="9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RDMA ops will abort </a:t>
            </a:r>
            <a:r>
              <a:rPr lang="en-US" altLang="zh-CN" sz="2400" b="1" dirty="0" smtClean="0">
                <a:solidFill>
                  <a:srgbClr val="FF0066"/>
                </a:solidFill>
                <a:effectLst>
                  <a:glow rad="190500">
                    <a:schemeClr val="bg1">
                      <a:lumMod val="9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conflicting</a:t>
            </a:r>
            <a:r>
              <a:rPr lang="en-US" altLang="zh-CN" sz="2400" b="1" dirty="0" smtClean="0">
                <a:effectLst>
                  <a:glow rad="190500">
                    <a:schemeClr val="bg1">
                      <a:lumMod val="9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HTM TX</a:t>
            </a:r>
            <a:endParaRPr lang="zh-CN" altLang="en-US" sz="2400" b="1" dirty="0">
              <a:effectLst>
                <a:glow rad="190500">
                  <a:schemeClr val="bg1">
                    <a:lumMod val="9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9"/>
          <p:cNvSpPr/>
          <p:nvPr/>
        </p:nvSpPr>
        <p:spPr>
          <a:xfrm>
            <a:off x="827584" y="1867471"/>
            <a:ext cx="7272000" cy="769441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63538" lvl="1" indent="-322263">
              <a:buClr>
                <a:srgbClr val="FF0066"/>
              </a:buClr>
              <a:buNone/>
            </a:pPr>
            <a:r>
              <a:rPr lang="en-US" altLang="zh-CN" sz="2200" i="1" dirty="0">
                <a:latin typeface="Century Gothic" pitchFamily="34" charset="0"/>
              </a:rPr>
              <a:t>a </a:t>
            </a:r>
            <a:r>
              <a:rPr lang="en-US" altLang="zh-CN" sz="2200" i="1" dirty="0">
                <a:solidFill>
                  <a:srgbClr val="FF0066"/>
                </a:solidFill>
                <a:latin typeface="Century Gothic" pitchFamily="34" charset="0"/>
              </a:rPr>
              <a:t>non-transactional</a:t>
            </a:r>
            <a:r>
              <a:rPr lang="en-US" altLang="zh-CN" sz="2200" i="1" dirty="0">
                <a:latin typeface="Century Gothic" pitchFamily="34" charset="0"/>
              </a:rPr>
              <a:t> code will unconditionally abort </a:t>
            </a:r>
            <a:r>
              <a:rPr lang="en-US" altLang="zh-CN" sz="2200" i="1" dirty="0" smtClean="0">
                <a:latin typeface="Century Gothic" pitchFamily="34" charset="0"/>
              </a:rPr>
              <a:t>a </a:t>
            </a:r>
            <a:r>
              <a:rPr lang="en-US" altLang="zh-CN" sz="2200" i="1" dirty="0">
                <a:latin typeface="Century Gothic" pitchFamily="34" charset="0"/>
              </a:rPr>
              <a:t>transaction when their accesses </a:t>
            </a:r>
            <a:r>
              <a:rPr lang="en-US" altLang="zh-CN" sz="2200" i="1" dirty="0" smtClean="0">
                <a:latin typeface="Century Gothic" pitchFamily="34" charset="0"/>
              </a:rPr>
              <a:t>conflict</a:t>
            </a:r>
            <a:endParaRPr lang="en-US" altLang="zh-CN" sz="2200" dirty="0">
              <a:solidFill>
                <a:srgbClr val="FF0066"/>
              </a:solidFill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Rectangle 16"/>
          <p:cNvSpPr/>
          <p:nvPr/>
        </p:nvSpPr>
        <p:spPr>
          <a:xfrm>
            <a:off x="827584" y="3307631"/>
            <a:ext cx="7272000" cy="769441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63538" lvl="1" indent="-322263">
              <a:buClr>
                <a:srgbClr val="FF0066"/>
              </a:buClr>
              <a:buNone/>
            </a:pPr>
            <a:r>
              <a:rPr lang="en-US" altLang="zh-CN" sz="2200" i="1" dirty="0">
                <a:latin typeface="Century Gothic" pitchFamily="34" charset="0"/>
              </a:rPr>
              <a:t>one-sided RDMA </a:t>
            </a:r>
            <a:r>
              <a:rPr lang="en-US" altLang="zh-CN" sz="2200" i="1" dirty="0" smtClean="0">
                <a:latin typeface="Century Gothic" pitchFamily="34" charset="0"/>
              </a:rPr>
              <a:t>operations </a:t>
            </a:r>
            <a:r>
              <a:rPr lang="en-US" altLang="zh-CN" sz="2200" i="1" dirty="0">
                <a:latin typeface="Century Gothic" pitchFamily="34" charset="0"/>
              </a:rPr>
              <a:t>are </a:t>
            </a:r>
            <a:r>
              <a:rPr lang="en-US" altLang="zh-CN" sz="2200" i="1" dirty="0" smtClean="0">
                <a:solidFill>
                  <a:srgbClr val="FF0066"/>
                </a:solidFill>
                <a:latin typeface="Century Gothic" pitchFamily="34" charset="0"/>
              </a:rPr>
              <a:t>cache-coherent</a:t>
            </a:r>
            <a:r>
              <a:rPr lang="en-US" altLang="zh-CN" sz="2200" i="1" dirty="0" smtClean="0">
                <a:latin typeface="Century Gothic" pitchFamily="34" charset="0"/>
              </a:rPr>
              <a:t> </a:t>
            </a:r>
            <a:br>
              <a:rPr lang="en-US" altLang="zh-CN" sz="2200" i="1" dirty="0" smtClean="0">
                <a:latin typeface="Century Gothic" pitchFamily="34" charset="0"/>
              </a:rPr>
            </a:br>
            <a:r>
              <a:rPr lang="en-US" altLang="zh-CN" sz="2200" i="1" dirty="0" smtClean="0">
                <a:latin typeface="Century Gothic" pitchFamily="34" charset="0"/>
              </a:rPr>
              <a:t>with local accesses</a:t>
            </a:r>
            <a:endParaRPr lang="en-US" altLang="zh-CN" sz="2200" dirty="0">
              <a:solidFill>
                <a:srgbClr val="FF0066"/>
              </a:solidFill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358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83"/>
    </mc:Choice>
    <mc:Fallback xmlns="">
      <p:transition xmlns:p14="http://schemas.microsoft.com/office/powerpoint/2010/main" spd="slow" advTm="34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3" name="内容占位符 2"/>
          <p:cNvSpPr txBox="1">
            <a:spLocks/>
          </p:cNvSpPr>
          <p:nvPr/>
        </p:nvSpPr>
        <p:spPr>
          <a:xfrm>
            <a:off x="516054" y="1361357"/>
            <a:ext cx="8088394" cy="1563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173038" lvl="2" indent="-173038">
              <a:buNone/>
            </a:pPr>
            <a:r>
              <a:rPr lang="en-US" altLang="zh-CN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HTM</a:t>
            </a:r>
            <a:r>
              <a:rPr lang="en-US" altLang="zh-CN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: </a:t>
            </a:r>
            <a:r>
              <a:rPr lang="en-US" altLang="zh-CN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H</a:t>
            </a:r>
            <a:r>
              <a:rPr lang="en-US" altLang="zh-CN" sz="2600" dirty="0" smtClean="0">
                <a:solidFill>
                  <a:schemeClr val="tx1"/>
                </a:solidFill>
                <a:latin typeface="Century Gothic" pitchFamily="34" charset="0"/>
              </a:rPr>
              <a:t>ardware</a:t>
            </a:r>
            <a:r>
              <a:rPr lang="en-US" altLang="zh-CN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altLang="zh-CN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</a:t>
            </a:r>
            <a:r>
              <a:rPr lang="en-US" altLang="zh-CN" sz="2600" dirty="0" smtClean="0">
                <a:solidFill>
                  <a:schemeClr val="tx1"/>
                </a:solidFill>
                <a:latin typeface="Century Gothic" pitchFamily="34" charset="0"/>
              </a:rPr>
              <a:t>ransaction</a:t>
            </a:r>
            <a:r>
              <a:rPr lang="en-US" altLang="zh-CN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altLang="zh-CN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</a:t>
            </a:r>
            <a:r>
              <a:rPr lang="en-US" altLang="zh-CN" sz="2600" dirty="0" smtClean="0">
                <a:solidFill>
                  <a:schemeClr val="tx1"/>
                </a:solidFill>
                <a:latin typeface="Century Gothic" pitchFamily="34" charset="0"/>
              </a:rPr>
              <a:t>emory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44408" y="6376243"/>
            <a:ext cx="720080" cy="365125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9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Opportunities</a:t>
            </a:r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 with HTM &amp; RDMA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516054" y="2780928"/>
            <a:ext cx="8520442" cy="1367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173038" lvl="2" indent="-173038">
              <a:buNone/>
            </a:pPr>
            <a:r>
              <a:rPr lang="en-US" altLang="zh-CN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RDMA</a:t>
            </a:r>
            <a:r>
              <a:rPr lang="en-US" altLang="zh-CN" sz="2600" dirty="0">
                <a:solidFill>
                  <a:schemeClr val="tx1"/>
                </a:solidFill>
                <a:latin typeface="Century Gothic" pitchFamily="34" charset="0"/>
              </a:rPr>
              <a:t>: </a:t>
            </a:r>
            <a:r>
              <a:rPr lang="en-US" altLang="zh-CN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</a:t>
            </a:r>
            <a:r>
              <a:rPr lang="en-US" altLang="zh-CN" sz="2600" dirty="0">
                <a:solidFill>
                  <a:schemeClr val="tx1"/>
                </a:solidFill>
                <a:latin typeface="Century Gothic" pitchFamily="34" charset="0"/>
              </a:rPr>
              <a:t>emote </a:t>
            </a:r>
            <a:r>
              <a:rPr lang="en-US" altLang="zh-CN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</a:t>
            </a:r>
            <a:r>
              <a:rPr lang="en-US" altLang="zh-CN" sz="2600" dirty="0" smtClean="0">
                <a:solidFill>
                  <a:schemeClr val="tx1"/>
                </a:solidFill>
                <a:latin typeface="Century Gothic" pitchFamily="34" charset="0"/>
              </a:rPr>
              <a:t>irect </a:t>
            </a:r>
            <a:r>
              <a:rPr lang="en-US" altLang="zh-CN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</a:t>
            </a:r>
            <a:r>
              <a:rPr lang="en-US" altLang="zh-CN" sz="2600" dirty="0" smtClean="0">
                <a:solidFill>
                  <a:schemeClr val="tx1"/>
                </a:solidFill>
                <a:latin typeface="Century Gothic" pitchFamily="34" charset="0"/>
              </a:rPr>
              <a:t>emory </a:t>
            </a:r>
            <a:r>
              <a:rPr lang="en-US" altLang="zh-CN" sz="2600" b="1" dirty="0" smtClean="0">
                <a:solidFill>
                  <a:schemeClr val="tx1"/>
                </a:solidFill>
                <a:latin typeface="Century Gothic" pitchFamily="34" charset="0"/>
              </a:rPr>
              <a:t>A</a:t>
            </a:r>
            <a:r>
              <a:rPr lang="en-US" altLang="zh-CN" sz="2600" dirty="0" smtClean="0">
                <a:solidFill>
                  <a:schemeClr val="tx1"/>
                </a:solidFill>
                <a:latin typeface="Century Gothic" pitchFamily="34" charset="0"/>
              </a:rPr>
              <a:t>ccess</a:t>
            </a:r>
          </a:p>
        </p:txBody>
      </p:sp>
      <p:sp>
        <p:nvSpPr>
          <p:cNvPr id="30" name="TextBox 20"/>
          <p:cNvSpPr txBox="1"/>
          <p:nvPr/>
        </p:nvSpPr>
        <p:spPr>
          <a:xfrm>
            <a:off x="839862" y="5819492"/>
            <a:ext cx="7464276" cy="584775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US" altLang="zh-CN" sz="3200" b="1" dirty="0" smtClean="0">
                <a:effectLst>
                  <a:glow rad="190500">
                    <a:schemeClr val="bg1">
                      <a:lumMod val="9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Basis for Distributed TM</a:t>
            </a:r>
            <a:endParaRPr lang="zh-CN" altLang="en-US" sz="3200" b="1" dirty="0">
              <a:effectLst>
                <a:glow rad="190500">
                  <a:schemeClr val="bg1">
                    <a:lumMod val="9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19"/>
          <p:cNvSpPr txBox="1"/>
          <p:nvPr/>
        </p:nvSpPr>
        <p:spPr>
          <a:xfrm>
            <a:off x="251520" y="4437112"/>
            <a:ext cx="1800200" cy="830997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square" lIns="36000" rIns="36000" rtlCol="0">
            <a:spAutoFit/>
          </a:bodyPr>
          <a:lstStyle/>
          <a:p>
            <a:pPr algn="r"/>
            <a:r>
              <a:rPr lang="en-US" altLang="zh-CN" sz="2400" b="1" dirty="0" smtClean="0">
                <a:solidFill>
                  <a:srgbClr val="FF0066"/>
                </a:solidFill>
                <a:effectLst>
                  <a:glow rad="190500">
                    <a:schemeClr val="bg1">
                      <a:lumMod val="95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HTM</a:t>
            </a:r>
            <a:r>
              <a:rPr lang="en-US" altLang="zh-CN" sz="2400" b="1" dirty="0" smtClean="0">
                <a:effectLst>
                  <a:glow rad="190500">
                    <a:schemeClr val="bg1">
                      <a:lumMod val="95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Strong Atomicity</a:t>
            </a:r>
            <a:endParaRPr lang="zh-CN" altLang="en-US" sz="2400" b="1" dirty="0">
              <a:effectLst>
                <a:glow rad="190500">
                  <a:schemeClr val="bg1">
                    <a:lumMod val="95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2" name="TextBox 20"/>
          <p:cNvSpPr txBox="1"/>
          <p:nvPr/>
        </p:nvSpPr>
        <p:spPr>
          <a:xfrm>
            <a:off x="2411760" y="4437112"/>
            <a:ext cx="2304256" cy="830997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square" lIns="36000" rIns="36000" rtlCol="0">
            <a:spAutoFit/>
          </a:bodyPr>
          <a:lstStyle/>
          <a:p>
            <a:pPr algn="r"/>
            <a:r>
              <a:rPr lang="en-US" altLang="zh-CN" sz="2400" b="1" dirty="0" smtClean="0">
                <a:solidFill>
                  <a:srgbClr val="FF0066"/>
                </a:solidFill>
                <a:effectLst>
                  <a:glow rad="190500">
                    <a:schemeClr val="bg1">
                      <a:lumMod val="9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RDMA</a:t>
            </a:r>
            <a:r>
              <a:rPr lang="en-US" altLang="zh-CN" sz="2400" b="1" dirty="0" smtClean="0">
                <a:effectLst>
                  <a:glow rad="190500">
                    <a:schemeClr val="bg1">
                      <a:lumMod val="9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Strong Consistency</a:t>
            </a:r>
            <a:endParaRPr lang="zh-CN" altLang="en-US" sz="2400" b="1" dirty="0">
              <a:effectLst>
                <a:glow rad="190500">
                  <a:schemeClr val="bg1">
                    <a:lumMod val="9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Plus 2"/>
          <p:cNvSpPr/>
          <p:nvPr/>
        </p:nvSpPr>
        <p:spPr>
          <a:xfrm>
            <a:off x="2231776" y="4690610"/>
            <a:ext cx="324000" cy="324000"/>
          </a:xfrm>
          <a:prstGeom prst="mathPlus">
            <a:avLst>
              <a:gd name="adj1" fmla="val 2650"/>
            </a:avLst>
          </a:prstGeom>
          <a:solidFill>
            <a:srgbClr val="FF0066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5" name="组 32"/>
          <p:cNvGrpSpPr/>
          <p:nvPr/>
        </p:nvGrpSpPr>
        <p:grpSpPr>
          <a:xfrm>
            <a:off x="5004048" y="4672590"/>
            <a:ext cx="360040" cy="360040"/>
            <a:chOff x="4860032" y="4725144"/>
            <a:chExt cx="360040" cy="432048"/>
          </a:xfrm>
          <a:effectLst/>
        </p:grpSpPr>
        <p:cxnSp>
          <p:nvCxnSpPr>
            <p:cNvPr id="37" name="直线连接符 21"/>
            <p:cNvCxnSpPr/>
            <p:nvPr/>
          </p:nvCxnSpPr>
          <p:spPr>
            <a:xfrm>
              <a:off x="4860032" y="4869160"/>
              <a:ext cx="288032" cy="0"/>
            </a:xfrm>
            <a:prstGeom prst="line">
              <a:avLst/>
            </a:prstGeom>
            <a:ln w="3810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直线连接符 26"/>
            <p:cNvCxnSpPr/>
            <p:nvPr/>
          </p:nvCxnSpPr>
          <p:spPr>
            <a:xfrm>
              <a:off x="4860032" y="5013176"/>
              <a:ext cx="288032" cy="0"/>
            </a:xfrm>
            <a:prstGeom prst="line">
              <a:avLst/>
            </a:prstGeom>
            <a:ln w="3810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直线连接符 25"/>
            <p:cNvCxnSpPr/>
            <p:nvPr/>
          </p:nvCxnSpPr>
          <p:spPr>
            <a:xfrm>
              <a:off x="5004048" y="4725144"/>
              <a:ext cx="216024" cy="216024"/>
            </a:xfrm>
            <a:prstGeom prst="line">
              <a:avLst/>
            </a:prstGeom>
            <a:ln w="3810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直线连接符 28"/>
            <p:cNvCxnSpPr/>
            <p:nvPr/>
          </p:nvCxnSpPr>
          <p:spPr>
            <a:xfrm flipH="1">
              <a:off x="5004048" y="4941168"/>
              <a:ext cx="216024" cy="216024"/>
            </a:xfrm>
            <a:prstGeom prst="line">
              <a:avLst/>
            </a:prstGeom>
            <a:ln w="3810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1" name="TextBox 20"/>
          <p:cNvSpPr txBox="1"/>
          <p:nvPr/>
        </p:nvSpPr>
        <p:spPr>
          <a:xfrm>
            <a:off x="5580112" y="4437112"/>
            <a:ext cx="3168352" cy="830997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US" altLang="zh-CN" sz="2400" b="1" dirty="0" smtClean="0">
                <a:effectLst>
                  <a:glow rad="190500">
                    <a:schemeClr val="bg1">
                      <a:lumMod val="9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RDMA ops will abort </a:t>
            </a:r>
            <a:r>
              <a:rPr lang="en-US" altLang="zh-CN" sz="2400" b="1" dirty="0" smtClean="0">
                <a:solidFill>
                  <a:srgbClr val="FF0066"/>
                </a:solidFill>
                <a:effectLst>
                  <a:glow rad="190500">
                    <a:schemeClr val="bg1">
                      <a:lumMod val="9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conflicting</a:t>
            </a:r>
            <a:r>
              <a:rPr lang="en-US" altLang="zh-CN" sz="2400" b="1" dirty="0" smtClean="0">
                <a:effectLst>
                  <a:glow rad="190500">
                    <a:schemeClr val="bg1">
                      <a:lumMod val="9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HTM TX</a:t>
            </a:r>
            <a:endParaRPr lang="zh-CN" altLang="en-US" sz="2400" b="1" dirty="0">
              <a:effectLst>
                <a:glow rad="190500">
                  <a:schemeClr val="bg1">
                    <a:lumMod val="9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303392" y="5387444"/>
            <a:ext cx="484632" cy="412884"/>
          </a:xfrm>
          <a:prstGeom prst="downArrow">
            <a:avLst/>
          </a:prstGeom>
          <a:solidFill>
            <a:schemeClr val="accent2"/>
          </a:solidFill>
          <a:ln>
            <a:solidFill>
              <a:srgbClr val="FF00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Rectangle 9"/>
          <p:cNvSpPr/>
          <p:nvPr/>
        </p:nvSpPr>
        <p:spPr>
          <a:xfrm>
            <a:off x="827584" y="1867471"/>
            <a:ext cx="7272000" cy="769441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63538" lvl="1" indent="-322263">
              <a:buClr>
                <a:srgbClr val="FF0066"/>
              </a:buClr>
              <a:buNone/>
            </a:pPr>
            <a:r>
              <a:rPr lang="en-US" altLang="zh-CN" sz="2200" i="1" dirty="0">
                <a:latin typeface="Century Gothic" pitchFamily="34" charset="0"/>
              </a:rPr>
              <a:t>a </a:t>
            </a:r>
            <a:r>
              <a:rPr lang="en-US" altLang="zh-CN" sz="2200" i="1" dirty="0">
                <a:solidFill>
                  <a:srgbClr val="FF0066"/>
                </a:solidFill>
                <a:latin typeface="Century Gothic" pitchFamily="34" charset="0"/>
              </a:rPr>
              <a:t>non-transactional</a:t>
            </a:r>
            <a:r>
              <a:rPr lang="en-US" altLang="zh-CN" sz="2200" i="1" dirty="0">
                <a:latin typeface="Century Gothic" pitchFamily="34" charset="0"/>
              </a:rPr>
              <a:t> code will unconditionally abort </a:t>
            </a:r>
            <a:r>
              <a:rPr lang="en-US" altLang="zh-CN" sz="2200" i="1" dirty="0" smtClean="0">
                <a:latin typeface="Century Gothic" pitchFamily="34" charset="0"/>
              </a:rPr>
              <a:t>a </a:t>
            </a:r>
            <a:r>
              <a:rPr lang="en-US" altLang="zh-CN" sz="2200" i="1" dirty="0">
                <a:latin typeface="Century Gothic" pitchFamily="34" charset="0"/>
              </a:rPr>
              <a:t>transaction when their accesses </a:t>
            </a:r>
            <a:r>
              <a:rPr lang="en-US" altLang="zh-CN" sz="2200" i="1" dirty="0" smtClean="0">
                <a:latin typeface="Century Gothic" pitchFamily="34" charset="0"/>
              </a:rPr>
              <a:t>conflict</a:t>
            </a:r>
            <a:endParaRPr lang="en-US" altLang="zh-CN" sz="2200" dirty="0">
              <a:solidFill>
                <a:srgbClr val="FF0066"/>
              </a:solidFill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5" name="Rectangle 16"/>
          <p:cNvSpPr/>
          <p:nvPr/>
        </p:nvSpPr>
        <p:spPr>
          <a:xfrm>
            <a:off x="827584" y="3307631"/>
            <a:ext cx="7272000" cy="769441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63538" lvl="1" indent="-322263">
              <a:buClr>
                <a:srgbClr val="FF0066"/>
              </a:buClr>
              <a:buNone/>
            </a:pPr>
            <a:r>
              <a:rPr lang="en-US" altLang="zh-CN" sz="2200" i="1" dirty="0">
                <a:latin typeface="Century Gothic" pitchFamily="34" charset="0"/>
              </a:rPr>
              <a:t>one-sided RDMA </a:t>
            </a:r>
            <a:r>
              <a:rPr lang="en-US" altLang="zh-CN" sz="2200" i="1" dirty="0" smtClean="0">
                <a:latin typeface="Century Gothic" pitchFamily="34" charset="0"/>
              </a:rPr>
              <a:t>operations </a:t>
            </a:r>
            <a:r>
              <a:rPr lang="en-US" altLang="zh-CN" sz="2200" i="1" dirty="0">
                <a:latin typeface="Century Gothic" pitchFamily="34" charset="0"/>
              </a:rPr>
              <a:t>are </a:t>
            </a:r>
            <a:r>
              <a:rPr lang="en-US" altLang="zh-CN" sz="2200" i="1" dirty="0" smtClean="0">
                <a:solidFill>
                  <a:srgbClr val="FF0066"/>
                </a:solidFill>
                <a:latin typeface="Century Gothic" pitchFamily="34" charset="0"/>
              </a:rPr>
              <a:t>cache-coherent</a:t>
            </a:r>
            <a:r>
              <a:rPr lang="en-US" altLang="zh-CN" sz="2200" i="1" dirty="0" smtClean="0">
                <a:latin typeface="Century Gothic" pitchFamily="34" charset="0"/>
              </a:rPr>
              <a:t> </a:t>
            </a:r>
            <a:br>
              <a:rPr lang="en-US" altLang="zh-CN" sz="2200" i="1" dirty="0" smtClean="0">
                <a:latin typeface="Century Gothic" pitchFamily="34" charset="0"/>
              </a:rPr>
            </a:br>
            <a:r>
              <a:rPr lang="en-US" altLang="zh-CN" sz="2200" i="1" dirty="0" smtClean="0">
                <a:latin typeface="Century Gothic" pitchFamily="34" charset="0"/>
              </a:rPr>
              <a:t>with local accesses</a:t>
            </a:r>
            <a:endParaRPr lang="en-US" altLang="zh-CN" sz="2200" dirty="0">
              <a:solidFill>
                <a:srgbClr val="FF0066"/>
              </a:solidFill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383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83"/>
    </mc:Choice>
    <mc:Fallback xmlns="">
      <p:transition xmlns:p14="http://schemas.microsoft.com/office/powerpoint/2010/main" spd="slow" advTm="3483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0.6|1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5|0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3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5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5|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5|0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5|0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5|0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7|0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0.5|0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0.6|1.4"/>
</p:tagLst>
</file>

<file path=ppt/theme/theme1.xml><?xml version="1.0" encoding="utf-8"?>
<a:theme xmlns:a="http://schemas.openxmlformats.org/drawingml/2006/main" name="Office Theme">
  <a:themeElements>
    <a:clrScheme name="Rong-CN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F0066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Rong-CN">
      <a:majorFont>
        <a:latin typeface="Century Gothic"/>
        <a:ea typeface="微软雅黑"/>
        <a:cs typeface=""/>
      </a:majorFont>
      <a:minorFont>
        <a:latin typeface="Century Gothic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86030</TotalTime>
  <Words>3900</Words>
  <Application>Microsoft Office PowerPoint</Application>
  <PresentationFormat>On-screen Show (4:3)</PresentationFormat>
  <Paragraphs>1270</Paragraphs>
  <Slides>75</Slides>
  <Notes>75</Notes>
  <HiddenSlides>1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9" baseType="lpstr">
      <vt:lpstr>Meiryo UI</vt:lpstr>
      <vt:lpstr>新細明體</vt:lpstr>
      <vt:lpstr>宋体</vt:lpstr>
      <vt:lpstr>微软雅黑</vt:lpstr>
      <vt:lpstr>Arial</vt:lpstr>
      <vt:lpstr>Calibri</vt:lpstr>
      <vt:lpstr>Century Gothic</vt:lpstr>
      <vt:lpstr>Consolas</vt:lpstr>
      <vt:lpstr>Courier New</vt:lpstr>
      <vt:lpstr>MV Boli</vt:lpstr>
      <vt:lpstr>Times New Roman</vt:lpstr>
      <vt:lpstr>Verdana</vt:lpstr>
      <vt:lpstr>Wingdings</vt:lpstr>
      <vt:lpstr>Office Theme</vt:lpstr>
      <vt:lpstr>DrTM </vt:lpstr>
      <vt:lpstr>Transaction: Key Pillar for Many Systems</vt:lpstr>
      <vt:lpstr>High COST for Distributed TX</vt:lpstr>
      <vt:lpstr>Why (Distributed) TXs are Slow?</vt:lpstr>
      <vt:lpstr>PowerPoint Presentation</vt:lpstr>
      <vt:lpstr>Opportunities with HTM &amp; RDMA</vt:lpstr>
      <vt:lpstr>Opportunities with HTM &amp; RDMA</vt:lpstr>
      <vt:lpstr>Opportunities with HTM &amp; RDMA</vt:lpstr>
      <vt:lpstr>Opportunities with HTM &amp; RDMA</vt:lpstr>
      <vt:lpstr>Overall Idea</vt:lpstr>
      <vt:lpstr>System Overview</vt:lpstr>
      <vt:lpstr>Agenda</vt:lpstr>
      <vt:lpstr>Challenge#1: Restriction of HTM</vt:lpstr>
      <vt:lpstr>Combining HTM with 2PL</vt:lpstr>
      <vt:lpstr>DrTM’s Concurrency Control</vt:lpstr>
      <vt:lpstr>DrTM’s Concurrency Control</vt:lpstr>
      <vt:lpstr>DrTM’s Concurrency Control</vt:lpstr>
      <vt:lpstr>Challenge#2: Limit of RDMA Semantics</vt:lpstr>
      <vt:lpstr>DrTM’s Lock</vt:lpstr>
      <vt:lpstr>Shared (Read) Lock</vt:lpstr>
      <vt:lpstr>Shared (Read) Lock</vt:lpstr>
      <vt:lpstr>Transaction Execution Flow</vt:lpstr>
      <vt:lpstr>Transaction Execution Flow</vt:lpstr>
      <vt:lpstr>Transaction Execution Flow</vt:lpstr>
      <vt:lpstr>Transactional Read &amp; Write </vt:lpstr>
      <vt:lpstr>PowerPoint Presentation</vt:lpstr>
      <vt:lpstr>PowerPoint Presentation</vt:lpstr>
      <vt:lpstr>Transactional Read &amp; Write </vt:lpstr>
      <vt:lpstr>PowerPoint Presentation</vt:lpstr>
      <vt:lpstr>Transactional Read &amp; Write </vt:lpstr>
      <vt:lpstr>Transaction Execution Flow</vt:lpstr>
      <vt:lpstr>PowerPoint Presentation</vt:lpstr>
      <vt:lpstr>PowerPoint Presentation</vt:lpstr>
      <vt:lpstr>Read-only Transaction</vt:lpstr>
      <vt:lpstr>Challenge#3: Durability</vt:lpstr>
      <vt:lpstr>Durability with Cooperative Logging</vt:lpstr>
      <vt:lpstr>Agenda</vt:lpstr>
      <vt:lpstr>Memory Store in DrTM</vt:lpstr>
      <vt:lpstr>Overview</vt:lpstr>
      <vt:lpstr>DrTM’s Design</vt:lpstr>
      <vt:lpstr>Cluster Chaining</vt:lpstr>
      <vt:lpstr>Cluster Chaining</vt:lpstr>
      <vt:lpstr>Location-based Caching</vt:lpstr>
      <vt:lpstr>Location-based Caching</vt:lpstr>
      <vt:lpstr>Location-based Caching</vt:lpstr>
      <vt:lpstr>Location-based Caching</vt:lpstr>
      <vt:lpstr>Location-based Caching</vt:lpstr>
      <vt:lpstr>Location-based Caching</vt:lpstr>
      <vt:lpstr>Read Performance of DrTM-KV</vt:lpstr>
      <vt:lpstr>Agenda</vt:lpstr>
      <vt:lpstr>Other Specific Implementation</vt:lpstr>
      <vt:lpstr>Agenda</vt:lpstr>
      <vt:lpstr>Evaluation</vt:lpstr>
      <vt:lpstr>Performance on TPC-C</vt:lpstr>
      <vt:lpstr>Scalability on TPC-C</vt:lpstr>
      <vt:lpstr>Performance on Smallbank</vt:lpstr>
      <vt:lpstr>Durability</vt:lpstr>
      <vt:lpstr>Limitations of DrTM</vt:lpstr>
      <vt:lpstr>Conclusion</vt:lpstr>
      <vt:lpstr>PowerPoint Presentation</vt:lpstr>
      <vt:lpstr>Backup</vt:lpstr>
      <vt:lpstr>Impact from Distributed Transaction</vt:lpstr>
      <vt:lpstr>High Contention</vt:lpstr>
      <vt:lpstr>Lease</vt:lpstr>
      <vt:lpstr>Location-based Cache</vt:lpstr>
      <vt:lpstr>RDMA READ</vt:lpstr>
      <vt:lpstr>False Conflict</vt:lpstr>
      <vt:lpstr>DrTM’s Failure Model </vt:lpstr>
      <vt:lpstr>Cooperative Recovery</vt:lpstr>
      <vt:lpstr>Location-based Caching</vt:lpstr>
      <vt:lpstr>Location-based Caching</vt:lpstr>
      <vt:lpstr>Location-based Caching</vt:lpstr>
      <vt:lpstr>Location-based Caching</vt:lpstr>
      <vt:lpstr>Content-based Caching</vt:lpstr>
      <vt:lpstr>Related Work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 and Communication Efficient  Graph Processing with Distributed Immutable Vies</dc:title>
  <dc:creator>Rong</dc:creator>
  <cp:lastModifiedBy>Rong</cp:lastModifiedBy>
  <cp:revision>3161</cp:revision>
  <dcterms:created xsi:type="dcterms:W3CDTF">2014-06-08T07:41:21Z</dcterms:created>
  <dcterms:modified xsi:type="dcterms:W3CDTF">2015-12-23T03:18:18Z</dcterms:modified>
</cp:coreProperties>
</file>